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0" r:id="rId4"/>
  </p:sldMasterIdLst>
  <p:notesMasterIdLst>
    <p:notesMasterId r:id="rId46"/>
  </p:notesMasterIdLst>
  <p:sldIdLst>
    <p:sldId id="267" r:id="rId5"/>
    <p:sldId id="266" r:id="rId6"/>
    <p:sldId id="268" r:id="rId7"/>
    <p:sldId id="269" r:id="rId8"/>
    <p:sldId id="270" r:id="rId9"/>
    <p:sldId id="271" r:id="rId10"/>
    <p:sldId id="275" r:id="rId11"/>
    <p:sldId id="273" r:id="rId12"/>
    <p:sldId id="274" r:id="rId13"/>
    <p:sldId id="272" r:id="rId14"/>
    <p:sldId id="303" r:id="rId15"/>
    <p:sldId id="276" r:id="rId16"/>
    <p:sldId id="277" r:id="rId17"/>
    <p:sldId id="278" r:id="rId18"/>
    <p:sldId id="279" r:id="rId19"/>
    <p:sldId id="280" r:id="rId20"/>
    <p:sldId id="305" r:id="rId21"/>
    <p:sldId id="281" r:id="rId22"/>
    <p:sldId id="282"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 id="295" r:id="rId36"/>
    <p:sldId id="296" r:id="rId37"/>
    <p:sldId id="297" r:id="rId38"/>
    <p:sldId id="298" r:id="rId39"/>
    <p:sldId id="299" r:id="rId40"/>
    <p:sldId id="300" r:id="rId41"/>
    <p:sldId id="302" r:id="rId42"/>
    <p:sldId id="301" r:id="rId43"/>
    <p:sldId id="306" r:id="rId44"/>
    <p:sldId id="307" r:id="rId45"/>
  </p:sldIdLst>
  <p:sldSz cx="9144000" cy="6858000" type="screen4x3"/>
  <p:notesSz cx="6858000" cy="9144000"/>
  <p:defaultTextStyle>
    <a:defPPr>
      <a:defRPr lang="en-GB"/>
    </a:defPPr>
    <a:lvl1pPr algn="l" rtl="0" eaLnBrk="0" fontAlgn="base" hangingPunct="0">
      <a:spcBef>
        <a:spcPct val="0"/>
      </a:spcBef>
      <a:spcAft>
        <a:spcPct val="0"/>
      </a:spcAft>
      <a:defRPr sz="2400" kern="1200">
        <a:solidFill>
          <a:schemeClr val="tx1"/>
        </a:solidFill>
        <a:latin typeface="Times" pitchFamily="2" charset="0"/>
        <a:ea typeface="+mn-ea"/>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n-ea"/>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n-ea"/>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n-ea"/>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n-ea"/>
        <a:cs typeface="+mn-cs"/>
      </a:defRPr>
    </a:lvl5pPr>
    <a:lvl6pPr marL="2286000" algn="l" defTabSz="914400" rtl="0" eaLnBrk="1" latinLnBrk="0" hangingPunct="1">
      <a:defRPr sz="2400" kern="1200">
        <a:solidFill>
          <a:schemeClr val="tx1"/>
        </a:solidFill>
        <a:latin typeface="Times" pitchFamily="2" charset="0"/>
        <a:ea typeface="+mn-ea"/>
        <a:cs typeface="+mn-cs"/>
      </a:defRPr>
    </a:lvl6pPr>
    <a:lvl7pPr marL="2743200" algn="l" defTabSz="914400" rtl="0" eaLnBrk="1" latinLnBrk="0" hangingPunct="1">
      <a:defRPr sz="2400" kern="1200">
        <a:solidFill>
          <a:schemeClr val="tx1"/>
        </a:solidFill>
        <a:latin typeface="Times" pitchFamily="2" charset="0"/>
        <a:ea typeface="+mn-ea"/>
        <a:cs typeface="+mn-cs"/>
      </a:defRPr>
    </a:lvl7pPr>
    <a:lvl8pPr marL="3200400" algn="l" defTabSz="914400" rtl="0" eaLnBrk="1" latinLnBrk="0" hangingPunct="1">
      <a:defRPr sz="2400" kern="1200">
        <a:solidFill>
          <a:schemeClr val="tx1"/>
        </a:solidFill>
        <a:latin typeface="Times" pitchFamily="2" charset="0"/>
        <a:ea typeface="+mn-ea"/>
        <a:cs typeface="+mn-cs"/>
      </a:defRPr>
    </a:lvl8pPr>
    <a:lvl9pPr marL="3657600" algn="l" defTabSz="914400" rtl="0" eaLnBrk="1" latinLnBrk="0" hangingPunct="1">
      <a:defRPr sz="2400" kern="1200">
        <a:solidFill>
          <a:schemeClr val="tx1"/>
        </a:solidFill>
        <a:latin typeface="Times" pitchFamily="2"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85195" autoAdjust="0"/>
  </p:normalViewPr>
  <p:slideViewPr>
    <p:cSldViewPr>
      <p:cViewPr varScale="1">
        <p:scale>
          <a:sx n="88" d="100"/>
          <a:sy n="88" d="100"/>
        </p:scale>
        <p:origin x="879" y="5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rton, Leah" userId="921ec43c-bf46-4f20-9664-fb99c677a0d5" providerId="ADAL" clId="{966E10DE-C5F8-4275-9686-122E0AB48734}"/>
    <pc:docChg chg="undo custSel modSld">
      <pc:chgData name="Burton, Leah" userId="921ec43c-bf46-4f20-9664-fb99c677a0d5" providerId="ADAL" clId="{966E10DE-C5F8-4275-9686-122E0AB48734}" dt="2023-01-17T10:26:48.674" v="5" actId="404"/>
      <pc:docMkLst>
        <pc:docMk/>
      </pc:docMkLst>
      <pc:sldChg chg="modSp mod">
        <pc:chgData name="Burton, Leah" userId="921ec43c-bf46-4f20-9664-fb99c677a0d5" providerId="ADAL" clId="{966E10DE-C5F8-4275-9686-122E0AB48734}" dt="2023-01-17T10:26:48.674" v="5" actId="404"/>
        <pc:sldMkLst>
          <pc:docMk/>
          <pc:sldMk cId="2983079089" sldId="271"/>
        </pc:sldMkLst>
        <pc:spChg chg="mod">
          <ac:chgData name="Burton, Leah" userId="921ec43c-bf46-4f20-9664-fb99c677a0d5" providerId="ADAL" clId="{966E10DE-C5F8-4275-9686-122E0AB48734}" dt="2023-01-17T10:26:48.674" v="5" actId="404"/>
          <ac:spMkLst>
            <pc:docMk/>
            <pc:sldMk cId="2983079089" sldId="271"/>
            <ac:spMk id="6" creationId="{021A83CB-26AA-4915-9E09-C515EE6A186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4DB2EA3F-F159-E248-9012-54E283B753E2}"/>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GB" altLang="en-US"/>
          </a:p>
        </p:txBody>
      </p:sp>
      <p:sp>
        <p:nvSpPr>
          <p:cNvPr id="11267" name="Rectangle 3">
            <a:extLst>
              <a:ext uri="{FF2B5EF4-FFF2-40B4-BE49-F238E27FC236}">
                <a16:creationId xmlns:a16="http://schemas.microsoft.com/office/drawing/2014/main" id="{7F7BF3D6-3577-144A-BA75-CCCC998CA632}"/>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GB" altLang="en-US"/>
          </a:p>
        </p:txBody>
      </p:sp>
      <p:sp>
        <p:nvSpPr>
          <p:cNvPr id="11268" name="Rectangle 4">
            <a:extLst>
              <a:ext uri="{FF2B5EF4-FFF2-40B4-BE49-F238E27FC236}">
                <a16:creationId xmlns:a16="http://schemas.microsoft.com/office/drawing/2014/main" id="{DE1087E9-B16F-0F43-B1D0-1C83C4B7778E}"/>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269" name="Rectangle 5">
            <a:extLst>
              <a:ext uri="{FF2B5EF4-FFF2-40B4-BE49-F238E27FC236}">
                <a16:creationId xmlns:a16="http://schemas.microsoft.com/office/drawing/2014/main" id="{2520AC15-B242-F947-80C1-9EFF4AA7C7A7}"/>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1270" name="Rectangle 6">
            <a:extLst>
              <a:ext uri="{FF2B5EF4-FFF2-40B4-BE49-F238E27FC236}">
                <a16:creationId xmlns:a16="http://schemas.microsoft.com/office/drawing/2014/main" id="{C192CC28-A605-094E-8A4E-80F08856B1E1}"/>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GB" altLang="en-US"/>
          </a:p>
        </p:txBody>
      </p:sp>
      <p:sp>
        <p:nvSpPr>
          <p:cNvPr id="11271" name="Rectangle 7">
            <a:extLst>
              <a:ext uri="{FF2B5EF4-FFF2-40B4-BE49-F238E27FC236}">
                <a16:creationId xmlns:a16="http://schemas.microsoft.com/office/drawing/2014/main" id="{BC46BD83-B271-7C40-BF3E-296DE2EDD732}"/>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8E998EB8-CF7C-C940-84EA-D0151FCF608C}"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pitchFamily="2" charset="0"/>
        <a:ea typeface="+mn-ea"/>
        <a:cs typeface="+mn-cs"/>
      </a:defRPr>
    </a:lvl1pPr>
    <a:lvl2pPr marL="457200" algn="l" rtl="0" fontAlgn="base">
      <a:spcBef>
        <a:spcPct val="30000"/>
      </a:spcBef>
      <a:spcAft>
        <a:spcPct val="0"/>
      </a:spcAft>
      <a:defRPr sz="1200" kern="1200">
        <a:solidFill>
          <a:schemeClr val="tx1"/>
        </a:solidFill>
        <a:latin typeface="Times" pitchFamily="2" charset="0"/>
        <a:ea typeface="+mn-ea"/>
        <a:cs typeface="+mn-cs"/>
      </a:defRPr>
    </a:lvl2pPr>
    <a:lvl3pPr marL="914400" algn="l" rtl="0" fontAlgn="base">
      <a:spcBef>
        <a:spcPct val="30000"/>
      </a:spcBef>
      <a:spcAft>
        <a:spcPct val="0"/>
      </a:spcAft>
      <a:defRPr sz="1200" kern="1200">
        <a:solidFill>
          <a:schemeClr val="tx1"/>
        </a:solidFill>
        <a:latin typeface="Times" pitchFamily="2" charset="0"/>
        <a:ea typeface="+mn-ea"/>
        <a:cs typeface="+mn-cs"/>
      </a:defRPr>
    </a:lvl3pPr>
    <a:lvl4pPr marL="1371600" algn="l" rtl="0" fontAlgn="base">
      <a:spcBef>
        <a:spcPct val="30000"/>
      </a:spcBef>
      <a:spcAft>
        <a:spcPct val="0"/>
      </a:spcAft>
      <a:defRPr sz="1200" kern="1200">
        <a:solidFill>
          <a:schemeClr val="tx1"/>
        </a:solidFill>
        <a:latin typeface="Times" pitchFamily="2" charset="0"/>
        <a:ea typeface="+mn-ea"/>
        <a:cs typeface="+mn-cs"/>
      </a:defRPr>
    </a:lvl4pPr>
    <a:lvl5pPr marL="1828800" algn="l" rtl="0" fontAlgn="base">
      <a:spcBef>
        <a:spcPct val="30000"/>
      </a:spcBef>
      <a:spcAft>
        <a:spcPct val="0"/>
      </a:spcAft>
      <a:defRPr sz="1200" kern="1200">
        <a:solidFill>
          <a:schemeClr val="tx1"/>
        </a:solidFill>
        <a:latin typeface="Times"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1B897AF-7682-CA48-BA36-9078F14BEA5A}"/>
              </a:ext>
            </a:extLst>
          </p:cNvPr>
          <p:cNvSpPr>
            <a:spLocks noGrp="1" noChangeArrowheads="1"/>
          </p:cNvSpPr>
          <p:nvPr>
            <p:ph type="sldNum" sz="quarter" idx="5"/>
          </p:nvPr>
        </p:nvSpPr>
        <p:spPr>
          <a:ln/>
        </p:spPr>
        <p:txBody>
          <a:bodyPr/>
          <a:lstStyle/>
          <a:p>
            <a:fld id="{824BAE77-510F-164D-9341-A1C13EA57141}" type="slidenum">
              <a:rPr lang="en-GB" altLang="en-US"/>
              <a:pPr/>
              <a:t>1</a:t>
            </a:fld>
            <a:endParaRPr lang="en-GB" altLang="en-US"/>
          </a:p>
        </p:txBody>
      </p:sp>
      <p:sp>
        <p:nvSpPr>
          <p:cNvPr id="80898" name="Rectangle 2">
            <a:extLst>
              <a:ext uri="{FF2B5EF4-FFF2-40B4-BE49-F238E27FC236}">
                <a16:creationId xmlns:a16="http://schemas.microsoft.com/office/drawing/2014/main" id="{3FA0715D-AE68-374D-8A2B-9C7F13F59EF9}"/>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37267F08-BF80-CE46-86A2-B65A3DF78468}"/>
              </a:ext>
            </a:extLst>
          </p:cNvPr>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ti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9155" name="Rectangle 3">
            <a:extLst>
              <a:ext uri="{FF2B5EF4-FFF2-40B4-BE49-F238E27FC236}">
                <a16:creationId xmlns:a16="http://schemas.microsoft.com/office/drawing/2014/main" id="{3ECB8F55-A37E-1C4B-ABEE-5584147A5CCC}"/>
              </a:ext>
            </a:extLst>
          </p:cNvPr>
          <p:cNvSpPr>
            <a:spLocks noGrp="1" noChangeArrowheads="1"/>
          </p:cNvSpPr>
          <p:nvPr>
            <p:ph type="ctrTitle"/>
          </p:nvPr>
        </p:nvSpPr>
        <p:spPr>
          <a:xfrm>
            <a:off x="228600" y="2514600"/>
            <a:ext cx="7467600" cy="1295400"/>
          </a:xfrm>
        </p:spPr>
        <p:txBody>
          <a:bodyPr anchor="t"/>
          <a:lstStyle>
            <a:lvl1pPr>
              <a:defRPr/>
            </a:lvl1pPr>
          </a:lstStyle>
          <a:p>
            <a:pPr lvl="0"/>
            <a:r>
              <a:rPr lang="en-US" altLang="en-US" noProof="0"/>
              <a:t>Click to edit Master title style</a:t>
            </a:r>
            <a:endParaRPr lang="en-GB" altLang="en-US" noProof="0"/>
          </a:p>
        </p:txBody>
      </p:sp>
      <p:pic>
        <p:nvPicPr>
          <p:cNvPr id="49162" name="Picture 10" descr="Inf_End_spot">
            <a:extLst>
              <a:ext uri="{FF2B5EF4-FFF2-40B4-BE49-F238E27FC236}">
                <a16:creationId xmlns:a16="http://schemas.microsoft.com/office/drawing/2014/main" id="{4C805E55-8A73-BF42-AA0F-B44B326793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789613"/>
            <a:ext cx="2819400" cy="2428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129B101-B9DE-440B-BF4E-3557F09ABE8D}"/>
              </a:ext>
            </a:extLst>
          </p:cNvPr>
          <p:cNvPicPr>
            <a:picLocks noChangeAspect="1"/>
          </p:cNvPicPr>
          <p:nvPr userDrawn="1"/>
        </p:nvPicPr>
        <p:blipFill>
          <a:blip r:embed="rId4"/>
          <a:stretch>
            <a:fillRect/>
          </a:stretch>
        </p:blipFill>
        <p:spPr>
          <a:xfrm>
            <a:off x="533400" y="836712"/>
            <a:ext cx="3352800" cy="1022101"/>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E9D10-D97A-2346-930B-4CFA1B0EE5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A83388-7979-254C-8541-197B8E51BE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0347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6A268-1E84-8145-BB2C-4BAE0155F67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9B72D3-C378-D847-B0FF-557D7BC75E1D}"/>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698567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4726A-7A00-B34A-81DF-93C38A1CD8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EDA094-D7FC-0847-9BFD-DB47932BE511}"/>
              </a:ext>
            </a:extLst>
          </p:cNvPr>
          <p:cNvSpPr>
            <a:spLocks noGrp="1"/>
          </p:cNvSpPr>
          <p:nvPr>
            <p:ph sz="half" idx="1"/>
          </p:nvPr>
        </p:nvSpPr>
        <p:spPr>
          <a:xfrm>
            <a:off x="406400" y="1557338"/>
            <a:ext cx="4025900" cy="4233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43E077-2276-B348-9F37-9D31C2E0E7CF}"/>
              </a:ext>
            </a:extLst>
          </p:cNvPr>
          <p:cNvSpPr>
            <a:spLocks noGrp="1"/>
          </p:cNvSpPr>
          <p:nvPr>
            <p:ph sz="half" idx="2"/>
          </p:nvPr>
        </p:nvSpPr>
        <p:spPr>
          <a:xfrm>
            <a:off x="4584700" y="1557338"/>
            <a:ext cx="4027488" cy="4233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4265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DF527-2DC6-6C47-A728-AD938E22864C}"/>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A52083-1EBF-864D-9BE0-DD205701D01F}"/>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2A856-78A2-DD47-9ABF-C485EE5DFCF6}"/>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362DA2-45AC-0C4C-B754-047245F5C722}"/>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73AB76-8F88-6346-BDF9-A84583D9E3AB}"/>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5421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5077E-5F58-BD4A-9D94-DBBA1ADB152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37724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E2571-3BFD-3D4C-A27D-EC63B86E9A9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179659-7050-9E4E-92A1-42C772A9B383}"/>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F86DF2-1E66-0647-A870-D398A9B7ECC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61706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82DA4-401C-4A40-9FA3-FBC571426E7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FA2AE7-7B87-BF45-A2A7-F59305C78BE4}"/>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0F8761F-17BE-4A49-89BA-0C14E9191CE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67934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0"/>
          <a:srcRect/>
          <a:stretch>
            <a:fillRect/>
          </a:stretch>
        </a:blipFill>
        <a:effectLst/>
      </p:bgPr>
    </p:bg>
    <p:spTree>
      <p:nvGrpSpPr>
        <p:cNvPr id="1" name=""/>
        <p:cNvGrpSpPr/>
        <p:nvPr/>
      </p:nvGrpSpPr>
      <p:grpSpPr>
        <a:xfrm>
          <a:off x="0" y="0"/>
          <a:ext cx="0" cy="0"/>
          <a:chOff x="0" y="0"/>
          <a:chExt cx="0" cy="0"/>
        </a:xfrm>
      </p:grpSpPr>
      <p:sp>
        <p:nvSpPr>
          <p:cNvPr id="48131" name="Rectangle 3">
            <a:extLst>
              <a:ext uri="{FF2B5EF4-FFF2-40B4-BE49-F238E27FC236}">
                <a16:creationId xmlns:a16="http://schemas.microsoft.com/office/drawing/2014/main" id="{27FB3D08-E750-1B45-8BB4-9CA749996272}"/>
              </a:ext>
            </a:extLst>
          </p:cNvPr>
          <p:cNvSpPr>
            <a:spLocks noGrp="1" noChangeArrowheads="1"/>
          </p:cNvSpPr>
          <p:nvPr>
            <p:ph type="title"/>
          </p:nvPr>
        </p:nvSpPr>
        <p:spPr bwMode="auto">
          <a:xfrm>
            <a:off x="152400" y="304800"/>
            <a:ext cx="8610600" cy="1066800"/>
          </a:xfrm>
          <a:prstGeom prst="rect">
            <a:avLst/>
          </a:prstGeom>
          <a:noFill/>
          <a:ln>
            <a:noFill/>
          </a:ln>
          <a:effectLst/>
          <a:extLst>
            <a:ext uri="{909E8E84-426E-40DD-AFC4-6F175D3DCCD1}">
              <a14:hiddenFill xmlns:a14="http://schemas.microsoft.com/office/drawing/2010/main">
                <a:solidFill>
                  <a:srgbClr val="11147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48132" name="Rectangle 4">
            <a:extLst>
              <a:ext uri="{FF2B5EF4-FFF2-40B4-BE49-F238E27FC236}">
                <a16:creationId xmlns:a16="http://schemas.microsoft.com/office/drawing/2014/main" id="{7E31376B-6C37-404B-A61D-BBB14965E230}"/>
              </a:ext>
            </a:extLst>
          </p:cNvPr>
          <p:cNvSpPr>
            <a:spLocks noGrp="1" noChangeArrowheads="1"/>
          </p:cNvSpPr>
          <p:nvPr>
            <p:ph type="body" idx="1"/>
          </p:nvPr>
        </p:nvSpPr>
        <p:spPr bwMode="auto">
          <a:xfrm>
            <a:off x="406400" y="1557338"/>
            <a:ext cx="8205788" cy="423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3" name="MSIPCMContentMarking" descr="{&quot;HashCode&quot;:-1348403003,&quot;Placement&quot;:&quot;Footer&quot;,&quot;Top&quot;:521.10614,&quot;Left&quot;:0.0,&quot;SlideWidth&quot;:720,&quot;SlideHeight&quot;:540}">
            <a:extLst>
              <a:ext uri="{FF2B5EF4-FFF2-40B4-BE49-F238E27FC236}">
                <a16:creationId xmlns:a16="http://schemas.microsoft.com/office/drawing/2014/main" id="{EAC2CABD-558B-44C4-979E-7489B2A27564}"/>
              </a:ext>
            </a:extLst>
          </p:cNvPr>
          <p:cNvSpPr txBox="1"/>
          <p:nvPr userDrawn="1"/>
        </p:nvSpPr>
        <p:spPr>
          <a:xfrm>
            <a:off x="0" y="6618048"/>
            <a:ext cx="2130404" cy="239952"/>
          </a:xfrm>
          <a:prstGeom prst="rect">
            <a:avLst/>
          </a:prstGeom>
          <a:noFill/>
        </p:spPr>
        <p:txBody>
          <a:bodyPr vert="horz" wrap="square" lIns="0" tIns="0" rIns="0" bIns="0" rtlCol="0" anchor="ctr" anchorCtr="1">
            <a:spAutoFit/>
          </a:bodyPr>
          <a:lstStyle/>
          <a:p>
            <a:pPr algn="l">
              <a:spcBef>
                <a:spcPct val="0"/>
              </a:spcBef>
              <a:spcAft>
                <a:spcPct val="0"/>
              </a:spcAft>
            </a:pPr>
            <a:r>
              <a:rPr lang="en-GB" sz="900">
                <a:solidFill>
                  <a:srgbClr val="0078D7"/>
                </a:solidFill>
                <a:latin typeface="Rockwell" panose="02060603020205020403" pitchFamily="18" charset="0"/>
              </a:rPr>
              <a:t>Information Classification: General</a:t>
            </a: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8" r:id="rId7"/>
    <p:sldLayoutId id="2147483659" r:id="rId8"/>
  </p:sldLayoutIdLst>
  <p:txStyles>
    <p:titleStyle>
      <a:lvl1pPr marL="192088" algn="l" rtl="0" eaLnBrk="1" fontAlgn="base" hangingPunct="1">
        <a:spcBef>
          <a:spcPct val="0"/>
        </a:spcBef>
        <a:spcAft>
          <a:spcPct val="0"/>
        </a:spcAft>
        <a:defRPr sz="3600" kern="1200">
          <a:solidFill>
            <a:schemeClr val="tx2"/>
          </a:solidFill>
          <a:latin typeface="+mj-lt"/>
          <a:ea typeface="+mj-ea"/>
          <a:cs typeface="+mj-cs"/>
        </a:defRPr>
      </a:lvl1pPr>
      <a:lvl2pPr marL="192088" algn="l" rtl="0" eaLnBrk="1" fontAlgn="base" hangingPunct="1">
        <a:spcBef>
          <a:spcPct val="0"/>
        </a:spcBef>
        <a:spcAft>
          <a:spcPct val="0"/>
        </a:spcAft>
        <a:defRPr sz="3600">
          <a:solidFill>
            <a:schemeClr val="tx2"/>
          </a:solidFill>
          <a:latin typeface="Verdana" panose="020B0604030504040204" pitchFamily="34" charset="0"/>
        </a:defRPr>
      </a:lvl2pPr>
      <a:lvl3pPr marL="192088" algn="l" rtl="0" eaLnBrk="1" fontAlgn="base" hangingPunct="1">
        <a:spcBef>
          <a:spcPct val="0"/>
        </a:spcBef>
        <a:spcAft>
          <a:spcPct val="0"/>
        </a:spcAft>
        <a:defRPr sz="3600">
          <a:solidFill>
            <a:schemeClr val="tx2"/>
          </a:solidFill>
          <a:latin typeface="Verdana" panose="020B0604030504040204" pitchFamily="34" charset="0"/>
        </a:defRPr>
      </a:lvl3pPr>
      <a:lvl4pPr marL="192088" algn="l" rtl="0" eaLnBrk="1" fontAlgn="base" hangingPunct="1">
        <a:spcBef>
          <a:spcPct val="0"/>
        </a:spcBef>
        <a:spcAft>
          <a:spcPct val="0"/>
        </a:spcAft>
        <a:defRPr sz="3600">
          <a:solidFill>
            <a:schemeClr val="tx2"/>
          </a:solidFill>
          <a:latin typeface="Verdana" panose="020B0604030504040204" pitchFamily="34" charset="0"/>
        </a:defRPr>
      </a:lvl4pPr>
      <a:lvl5pPr marL="192088" algn="l" rtl="0" eaLnBrk="1" fontAlgn="base" hangingPunct="1">
        <a:spcBef>
          <a:spcPct val="0"/>
        </a:spcBef>
        <a:spcAft>
          <a:spcPct val="0"/>
        </a:spcAft>
        <a:defRPr sz="3600">
          <a:solidFill>
            <a:schemeClr val="tx2"/>
          </a:solidFill>
          <a:latin typeface="Verdana" panose="020B0604030504040204" pitchFamily="34" charset="0"/>
        </a:defRPr>
      </a:lvl5pPr>
      <a:lvl6pPr marL="649288" algn="l" rtl="0" eaLnBrk="1" fontAlgn="base" hangingPunct="1">
        <a:spcBef>
          <a:spcPct val="0"/>
        </a:spcBef>
        <a:spcAft>
          <a:spcPct val="0"/>
        </a:spcAft>
        <a:defRPr sz="3600">
          <a:solidFill>
            <a:schemeClr val="tx2"/>
          </a:solidFill>
          <a:latin typeface="Verdana" panose="020B0604030504040204" pitchFamily="34" charset="0"/>
        </a:defRPr>
      </a:lvl6pPr>
      <a:lvl7pPr marL="1106488" algn="l" rtl="0" eaLnBrk="1" fontAlgn="base" hangingPunct="1">
        <a:spcBef>
          <a:spcPct val="0"/>
        </a:spcBef>
        <a:spcAft>
          <a:spcPct val="0"/>
        </a:spcAft>
        <a:defRPr sz="3600">
          <a:solidFill>
            <a:schemeClr val="tx2"/>
          </a:solidFill>
          <a:latin typeface="Verdana" panose="020B0604030504040204" pitchFamily="34" charset="0"/>
        </a:defRPr>
      </a:lvl7pPr>
      <a:lvl8pPr marL="1563688" algn="l" rtl="0" eaLnBrk="1" fontAlgn="base" hangingPunct="1">
        <a:spcBef>
          <a:spcPct val="0"/>
        </a:spcBef>
        <a:spcAft>
          <a:spcPct val="0"/>
        </a:spcAft>
        <a:defRPr sz="3600">
          <a:solidFill>
            <a:schemeClr val="tx2"/>
          </a:solidFill>
          <a:latin typeface="Verdana" panose="020B0604030504040204" pitchFamily="34" charset="0"/>
        </a:defRPr>
      </a:lvl8pPr>
      <a:lvl9pPr marL="2020888" algn="l" rtl="0" eaLnBrk="1" fontAlgn="base" hangingPunct="1">
        <a:spcBef>
          <a:spcPct val="0"/>
        </a:spcBef>
        <a:spcAft>
          <a:spcPct val="0"/>
        </a:spcAft>
        <a:defRPr sz="3600">
          <a:solidFill>
            <a:schemeClr val="tx2"/>
          </a:solidFill>
          <a:latin typeface="Verdana" panose="020B0604030504040204" pitchFamily="34" charset="0"/>
        </a:defRPr>
      </a:lvl9pPr>
    </p:titleStyle>
    <p:bodyStyle>
      <a:lvl1pPr marL="292100" indent="-292100" algn="l" rtl="0" eaLnBrk="1" fontAlgn="base" hangingPunct="1">
        <a:spcBef>
          <a:spcPct val="20000"/>
        </a:spcBef>
        <a:spcAft>
          <a:spcPct val="0"/>
        </a:spcAft>
        <a:buClr>
          <a:srgbClr val="0A57A5"/>
        </a:buClr>
        <a:buChar char="•"/>
        <a:defRPr sz="2400" kern="1200">
          <a:solidFill>
            <a:schemeClr val="tx2"/>
          </a:solidFill>
          <a:latin typeface="+mn-lt"/>
          <a:ea typeface="+mn-ea"/>
          <a:cs typeface="+mn-cs"/>
        </a:defRPr>
      </a:lvl1pPr>
      <a:lvl2pPr marL="673100" indent="-190500" algn="l" rtl="0" eaLnBrk="1" fontAlgn="base" hangingPunct="1">
        <a:spcBef>
          <a:spcPct val="20000"/>
        </a:spcBef>
        <a:spcAft>
          <a:spcPct val="0"/>
        </a:spcAft>
        <a:buClr>
          <a:srgbClr val="0A57A5"/>
        </a:buClr>
        <a:buFont typeface="Times" pitchFamily="2" charset="0"/>
        <a:buChar char="•"/>
        <a:defRPr sz="2000" kern="1200">
          <a:solidFill>
            <a:srgbClr val="1A137B"/>
          </a:solidFill>
          <a:latin typeface="+mn-lt"/>
          <a:ea typeface="+mn-ea"/>
          <a:cs typeface="+mn-cs"/>
        </a:defRPr>
      </a:lvl2pPr>
      <a:lvl3pPr marL="1054100" indent="-190500" algn="l" rtl="0" eaLnBrk="1" fontAlgn="base" hangingPunct="1">
        <a:spcBef>
          <a:spcPct val="20000"/>
        </a:spcBef>
        <a:spcAft>
          <a:spcPct val="0"/>
        </a:spcAft>
        <a:buClr>
          <a:srgbClr val="0A57A5"/>
        </a:buClr>
        <a:buFont typeface="Times" pitchFamily="2" charset="0"/>
        <a:buChar char="•"/>
        <a:defRPr kern="1200">
          <a:solidFill>
            <a:srgbClr val="1A137B"/>
          </a:solidFill>
          <a:latin typeface="+mn-lt"/>
          <a:ea typeface="+mn-ea"/>
          <a:cs typeface="+mn-cs"/>
        </a:defRPr>
      </a:lvl3pPr>
      <a:lvl4pPr marL="1435100" indent="-190500" algn="l" rtl="0" eaLnBrk="1" fontAlgn="base" hangingPunct="1">
        <a:spcBef>
          <a:spcPct val="20000"/>
        </a:spcBef>
        <a:spcAft>
          <a:spcPct val="0"/>
        </a:spcAft>
        <a:buClr>
          <a:srgbClr val="0A57A5"/>
        </a:buClr>
        <a:buFont typeface="Times" pitchFamily="2" charset="0"/>
        <a:buChar char="•"/>
        <a:defRPr sz="1600" kern="1200">
          <a:solidFill>
            <a:srgbClr val="1A137B"/>
          </a:solidFill>
          <a:latin typeface="+mn-lt"/>
          <a:ea typeface="+mn-ea"/>
          <a:cs typeface="+mn-cs"/>
        </a:defRPr>
      </a:lvl4pPr>
      <a:lvl5pPr marL="1816100" indent="-190500" algn="l" rtl="0" eaLnBrk="1" fontAlgn="base" hangingPunct="1">
        <a:spcBef>
          <a:spcPct val="20000"/>
        </a:spcBef>
        <a:spcAft>
          <a:spcPct val="0"/>
        </a:spcAft>
        <a:buClr>
          <a:srgbClr val="0A57A5"/>
        </a:buClr>
        <a:buFont typeface="Times" pitchFamily="2" charset="0"/>
        <a:buChar char="•"/>
        <a:defRPr sz="1600" kern="1200">
          <a:solidFill>
            <a:srgbClr val="1A137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EB2A87FA-C2C9-694D-836C-2DC177FDDAED}"/>
              </a:ext>
            </a:extLst>
          </p:cNvPr>
          <p:cNvSpPr>
            <a:spLocks noGrp="1" noChangeArrowheads="1"/>
          </p:cNvSpPr>
          <p:nvPr>
            <p:ph type="ctrTitle"/>
          </p:nvPr>
        </p:nvSpPr>
        <p:spPr>
          <a:xfrm>
            <a:off x="179512" y="2132856"/>
            <a:ext cx="7221538" cy="1202432"/>
          </a:xfrm>
        </p:spPr>
        <p:txBody>
          <a:bodyPr/>
          <a:lstStyle/>
          <a:p>
            <a:r>
              <a:rPr lang="en-US" altLang="en-US" dirty="0"/>
              <a:t>Chapter 10: Stem Cells, Cell Division and Cancer</a:t>
            </a:r>
          </a:p>
        </p:txBody>
      </p:sp>
      <p:sp>
        <p:nvSpPr>
          <p:cNvPr id="3" name="Rectangle 2">
            <a:extLst>
              <a:ext uri="{FF2B5EF4-FFF2-40B4-BE49-F238E27FC236}">
                <a16:creationId xmlns:a16="http://schemas.microsoft.com/office/drawing/2014/main" id="{2F923194-77D2-49B1-9C52-58C2681E6E09}"/>
              </a:ext>
            </a:extLst>
          </p:cNvPr>
          <p:cNvSpPr txBox="1">
            <a:spLocks noChangeArrowheads="1"/>
          </p:cNvSpPr>
          <p:nvPr/>
        </p:nvSpPr>
        <p:spPr bwMode="auto">
          <a:xfrm>
            <a:off x="158281" y="4005064"/>
            <a:ext cx="3621631" cy="504056"/>
          </a:xfrm>
          <a:prstGeom prst="rect">
            <a:avLst/>
          </a:prstGeom>
          <a:noFill/>
          <a:ln>
            <a:noFill/>
          </a:ln>
          <a:effectLst/>
          <a:extLst>
            <a:ext uri="{909E8E84-426E-40DD-AFC4-6F175D3DCCD1}">
              <a14:hiddenFill xmlns:a14="http://schemas.microsoft.com/office/drawing/2010/main">
                <a:solidFill>
                  <a:srgbClr val="11147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92088" algn="l" rtl="0" eaLnBrk="1" fontAlgn="base" hangingPunct="1">
              <a:spcBef>
                <a:spcPct val="0"/>
              </a:spcBef>
              <a:spcAft>
                <a:spcPct val="0"/>
              </a:spcAft>
              <a:defRPr sz="3600" kern="1200">
                <a:solidFill>
                  <a:schemeClr val="tx2"/>
                </a:solidFill>
                <a:latin typeface="+mj-lt"/>
                <a:ea typeface="+mj-ea"/>
                <a:cs typeface="+mj-cs"/>
              </a:defRPr>
            </a:lvl1pPr>
            <a:lvl2pPr marL="192088" algn="l" rtl="0" eaLnBrk="1" fontAlgn="base" hangingPunct="1">
              <a:spcBef>
                <a:spcPct val="0"/>
              </a:spcBef>
              <a:spcAft>
                <a:spcPct val="0"/>
              </a:spcAft>
              <a:defRPr sz="3600">
                <a:solidFill>
                  <a:schemeClr val="tx2"/>
                </a:solidFill>
                <a:latin typeface="Verdana" panose="020B0604030504040204" pitchFamily="34" charset="0"/>
              </a:defRPr>
            </a:lvl2pPr>
            <a:lvl3pPr marL="192088" algn="l" rtl="0" eaLnBrk="1" fontAlgn="base" hangingPunct="1">
              <a:spcBef>
                <a:spcPct val="0"/>
              </a:spcBef>
              <a:spcAft>
                <a:spcPct val="0"/>
              </a:spcAft>
              <a:defRPr sz="3600">
                <a:solidFill>
                  <a:schemeClr val="tx2"/>
                </a:solidFill>
                <a:latin typeface="Verdana" panose="020B0604030504040204" pitchFamily="34" charset="0"/>
              </a:defRPr>
            </a:lvl3pPr>
            <a:lvl4pPr marL="192088" algn="l" rtl="0" eaLnBrk="1" fontAlgn="base" hangingPunct="1">
              <a:spcBef>
                <a:spcPct val="0"/>
              </a:spcBef>
              <a:spcAft>
                <a:spcPct val="0"/>
              </a:spcAft>
              <a:defRPr sz="3600">
                <a:solidFill>
                  <a:schemeClr val="tx2"/>
                </a:solidFill>
                <a:latin typeface="Verdana" panose="020B0604030504040204" pitchFamily="34" charset="0"/>
              </a:defRPr>
            </a:lvl4pPr>
            <a:lvl5pPr marL="192088" algn="l" rtl="0" eaLnBrk="1" fontAlgn="base" hangingPunct="1">
              <a:spcBef>
                <a:spcPct val="0"/>
              </a:spcBef>
              <a:spcAft>
                <a:spcPct val="0"/>
              </a:spcAft>
              <a:defRPr sz="3600">
                <a:solidFill>
                  <a:schemeClr val="tx2"/>
                </a:solidFill>
                <a:latin typeface="Verdana" panose="020B0604030504040204" pitchFamily="34" charset="0"/>
              </a:defRPr>
            </a:lvl5pPr>
            <a:lvl6pPr marL="649288" algn="l" rtl="0" eaLnBrk="1" fontAlgn="base" hangingPunct="1">
              <a:spcBef>
                <a:spcPct val="0"/>
              </a:spcBef>
              <a:spcAft>
                <a:spcPct val="0"/>
              </a:spcAft>
              <a:defRPr sz="3600">
                <a:solidFill>
                  <a:schemeClr val="tx2"/>
                </a:solidFill>
                <a:latin typeface="Verdana" panose="020B0604030504040204" pitchFamily="34" charset="0"/>
              </a:defRPr>
            </a:lvl6pPr>
            <a:lvl7pPr marL="1106488" algn="l" rtl="0" eaLnBrk="1" fontAlgn="base" hangingPunct="1">
              <a:spcBef>
                <a:spcPct val="0"/>
              </a:spcBef>
              <a:spcAft>
                <a:spcPct val="0"/>
              </a:spcAft>
              <a:defRPr sz="3600">
                <a:solidFill>
                  <a:schemeClr val="tx2"/>
                </a:solidFill>
                <a:latin typeface="Verdana" panose="020B0604030504040204" pitchFamily="34" charset="0"/>
              </a:defRPr>
            </a:lvl7pPr>
            <a:lvl8pPr marL="1563688" algn="l" rtl="0" eaLnBrk="1" fontAlgn="base" hangingPunct="1">
              <a:spcBef>
                <a:spcPct val="0"/>
              </a:spcBef>
              <a:spcAft>
                <a:spcPct val="0"/>
              </a:spcAft>
              <a:defRPr sz="3600">
                <a:solidFill>
                  <a:schemeClr val="tx2"/>
                </a:solidFill>
                <a:latin typeface="Verdana" panose="020B0604030504040204" pitchFamily="34" charset="0"/>
              </a:defRPr>
            </a:lvl8pPr>
            <a:lvl9pPr marL="2020888" algn="l" rtl="0" eaLnBrk="1" fontAlgn="base" hangingPunct="1">
              <a:spcBef>
                <a:spcPct val="0"/>
              </a:spcBef>
              <a:spcAft>
                <a:spcPct val="0"/>
              </a:spcAft>
              <a:defRPr sz="3600">
                <a:solidFill>
                  <a:schemeClr val="tx2"/>
                </a:solidFill>
                <a:latin typeface="Verdana" panose="020B0604030504040204" pitchFamily="34" charset="0"/>
              </a:defRPr>
            </a:lvl9pPr>
          </a:lstStyle>
          <a:p>
            <a:r>
              <a:rPr lang="en-US" altLang="en-US" sz="2400" dirty="0"/>
              <a:t>Biology Trending, 4e</a:t>
            </a:r>
          </a:p>
        </p:txBody>
      </p:sp>
      <p:sp>
        <p:nvSpPr>
          <p:cNvPr id="4" name="Rectangle 2">
            <a:extLst>
              <a:ext uri="{FF2B5EF4-FFF2-40B4-BE49-F238E27FC236}">
                <a16:creationId xmlns:a16="http://schemas.microsoft.com/office/drawing/2014/main" id="{BCDAD9A6-DB81-423D-A9B3-925F402250E8}"/>
              </a:ext>
            </a:extLst>
          </p:cNvPr>
          <p:cNvSpPr txBox="1">
            <a:spLocks noChangeArrowheads="1"/>
          </p:cNvSpPr>
          <p:nvPr/>
        </p:nvSpPr>
        <p:spPr bwMode="auto">
          <a:xfrm>
            <a:off x="158280" y="4365104"/>
            <a:ext cx="6285928" cy="504056"/>
          </a:xfrm>
          <a:prstGeom prst="rect">
            <a:avLst/>
          </a:prstGeom>
          <a:noFill/>
          <a:ln>
            <a:noFill/>
          </a:ln>
          <a:effectLst/>
          <a:extLst>
            <a:ext uri="{909E8E84-426E-40DD-AFC4-6F175D3DCCD1}">
              <a14:hiddenFill xmlns:a14="http://schemas.microsoft.com/office/drawing/2010/main">
                <a:solidFill>
                  <a:srgbClr val="11147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92088" algn="l" rtl="0" eaLnBrk="1" fontAlgn="base" hangingPunct="1">
              <a:spcBef>
                <a:spcPct val="0"/>
              </a:spcBef>
              <a:spcAft>
                <a:spcPct val="0"/>
              </a:spcAft>
              <a:defRPr sz="3600" kern="1200">
                <a:solidFill>
                  <a:schemeClr val="tx2"/>
                </a:solidFill>
                <a:latin typeface="+mj-lt"/>
                <a:ea typeface="+mj-ea"/>
                <a:cs typeface="+mj-cs"/>
              </a:defRPr>
            </a:lvl1pPr>
            <a:lvl2pPr marL="192088" algn="l" rtl="0" eaLnBrk="1" fontAlgn="base" hangingPunct="1">
              <a:spcBef>
                <a:spcPct val="0"/>
              </a:spcBef>
              <a:spcAft>
                <a:spcPct val="0"/>
              </a:spcAft>
              <a:defRPr sz="3600">
                <a:solidFill>
                  <a:schemeClr val="tx2"/>
                </a:solidFill>
                <a:latin typeface="Verdana" panose="020B0604030504040204" pitchFamily="34" charset="0"/>
              </a:defRPr>
            </a:lvl2pPr>
            <a:lvl3pPr marL="192088" algn="l" rtl="0" eaLnBrk="1" fontAlgn="base" hangingPunct="1">
              <a:spcBef>
                <a:spcPct val="0"/>
              </a:spcBef>
              <a:spcAft>
                <a:spcPct val="0"/>
              </a:spcAft>
              <a:defRPr sz="3600">
                <a:solidFill>
                  <a:schemeClr val="tx2"/>
                </a:solidFill>
                <a:latin typeface="Verdana" panose="020B0604030504040204" pitchFamily="34" charset="0"/>
              </a:defRPr>
            </a:lvl3pPr>
            <a:lvl4pPr marL="192088" algn="l" rtl="0" eaLnBrk="1" fontAlgn="base" hangingPunct="1">
              <a:spcBef>
                <a:spcPct val="0"/>
              </a:spcBef>
              <a:spcAft>
                <a:spcPct val="0"/>
              </a:spcAft>
              <a:defRPr sz="3600">
                <a:solidFill>
                  <a:schemeClr val="tx2"/>
                </a:solidFill>
                <a:latin typeface="Verdana" panose="020B0604030504040204" pitchFamily="34" charset="0"/>
              </a:defRPr>
            </a:lvl4pPr>
            <a:lvl5pPr marL="192088" algn="l" rtl="0" eaLnBrk="1" fontAlgn="base" hangingPunct="1">
              <a:spcBef>
                <a:spcPct val="0"/>
              </a:spcBef>
              <a:spcAft>
                <a:spcPct val="0"/>
              </a:spcAft>
              <a:defRPr sz="3600">
                <a:solidFill>
                  <a:schemeClr val="tx2"/>
                </a:solidFill>
                <a:latin typeface="Verdana" panose="020B0604030504040204" pitchFamily="34" charset="0"/>
              </a:defRPr>
            </a:lvl5pPr>
            <a:lvl6pPr marL="649288" algn="l" rtl="0" eaLnBrk="1" fontAlgn="base" hangingPunct="1">
              <a:spcBef>
                <a:spcPct val="0"/>
              </a:spcBef>
              <a:spcAft>
                <a:spcPct val="0"/>
              </a:spcAft>
              <a:defRPr sz="3600">
                <a:solidFill>
                  <a:schemeClr val="tx2"/>
                </a:solidFill>
                <a:latin typeface="Verdana" panose="020B0604030504040204" pitchFamily="34" charset="0"/>
              </a:defRPr>
            </a:lvl6pPr>
            <a:lvl7pPr marL="1106488" algn="l" rtl="0" eaLnBrk="1" fontAlgn="base" hangingPunct="1">
              <a:spcBef>
                <a:spcPct val="0"/>
              </a:spcBef>
              <a:spcAft>
                <a:spcPct val="0"/>
              </a:spcAft>
              <a:defRPr sz="3600">
                <a:solidFill>
                  <a:schemeClr val="tx2"/>
                </a:solidFill>
                <a:latin typeface="Verdana" panose="020B0604030504040204" pitchFamily="34" charset="0"/>
              </a:defRPr>
            </a:lvl7pPr>
            <a:lvl8pPr marL="1563688" algn="l" rtl="0" eaLnBrk="1" fontAlgn="base" hangingPunct="1">
              <a:spcBef>
                <a:spcPct val="0"/>
              </a:spcBef>
              <a:spcAft>
                <a:spcPct val="0"/>
              </a:spcAft>
              <a:defRPr sz="3600">
                <a:solidFill>
                  <a:schemeClr val="tx2"/>
                </a:solidFill>
                <a:latin typeface="Verdana" panose="020B0604030504040204" pitchFamily="34" charset="0"/>
              </a:defRPr>
            </a:lvl8pPr>
            <a:lvl9pPr marL="2020888" algn="l" rtl="0" eaLnBrk="1" fontAlgn="base" hangingPunct="1">
              <a:spcBef>
                <a:spcPct val="0"/>
              </a:spcBef>
              <a:spcAft>
                <a:spcPct val="0"/>
              </a:spcAft>
              <a:defRPr sz="3600">
                <a:solidFill>
                  <a:schemeClr val="tx2"/>
                </a:solidFill>
                <a:latin typeface="Verdana" panose="020B0604030504040204" pitchFamily="34" charset="0"/>
              </a:defRPr>
            </a:lvl9pPr>
          </a:lstStyle>
          <a:p>
            <a:r>
              <a:rPr lang="en-US" altLang="en-US" sz="1800" dirty="0"/>
              <a:t>Eli Minkoff and Jennifer Hood-DeGrenier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E15723-C42C-404F-B908-40719EB4D94F}"/>
              </a:ext>
            </a:extLst>
          </p:cNvPr>
          <p:cNvSpPr>
            <a:spLocks noGrp="1"/>
          </p:cNvSpPr>
          <p:nvPr>
            <p:ph idx="1"/>
          </p:nvPr>
        </p:nvSpPr>
        <p:spPr>
          <a:xfrm>
            <a:off x="406400" y="332656"/>
            <a:ext cx="8205788" cy="5458544"/>
          </a:xfrm>
        </p:spPr>
        <p:txBody>
          <a:bodyPr/>
          <a:lstStyle/>
          <a:p>
            <a:pPr marL="0" indent="0">
              <a:buNone/>
            </a:pPr>
            <a:r>
              <a:rPr lang="en-GB" b="1" dirty="0"/>
              <a:t>Cell division is closely regulated in normal cells</a:t>
            </a:r>
          </a:p>
          <a:p>
            <a:pPr marL="0" indent="0">
              <a:buNone/>
            </a:pPr>
            <a:endParaRPr lang="en-GB" b="1" dirty="0"/>
          </a:p>
          <a:p>
            <a:pPr marL="0" indent="0">
              <a:buNone/>
            </a:pPr>
            <a:r>
              <a:rPr lang="en-GB" dirty="0"/>
              <a:t>The cell cycle</a:t>
            </a:r>
          </a:p>
          <a:p>
            <a:pPr marL="0" indent="0">
              <a:buNone/>
            </a:pPr>
            <a:endParaRPr lang="en-GB" dirty="0"/>
          </a:p>
          <a:p>
            <a:pPr marL="0" indent="0">
              <a:buNone/>
            </a:pPr>
            <a:r>
              <a:rPr lang="en-GB" dirty="0"/>
              <a:t>Regulation of cell division</a:t>
            </a:r>
          </a:p>
          <a:p>
            <a:pPr marL="0" indent="0">
              <a:buNone/>
            </a:pPr>
            <a:endParaRPr lang="en-GB" dirty="0"/>
          </a:p>
          <a:p>
            <a:pPr marL="0" indent="0">
              <a:buNone/>
            </a:pPr>
            <a:r>
              <a:rPr lang="en-GB" dirty="0"/>
              <a:t>Limits to cell division</a:t>
            </a:r>
          </a:p>
          <a:p>
            <a:pPr marL="0" indent="0">
              <a:buNone/>
            </a:pPr>
            <a:endParaRPr lang="en-GB" dirty="0"/>
          </a:p>
          <a:p>
            <a:pPr marL="0" indent="0">
              <a:buNone/>
            </a:pPr>
            <a:r>
              <a:rPr lang="en-GB" dirty="0"/>
              <a:t>Programmed cell death</a:t>
            </a:r>
          </a:p>
        </p:txBody>
      </p:sp>
    </p:spTree>
    <p:extLst>
      <p:ext uri="{BB962C8B-B14F-4D97-AF65-F5344CB8AC3E}">
        <p14:creationId xmlns:p14="http://schemas.microsoft.com/office/powerpoint/2010/main" val="1805858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E2A08-F74C-58DB-B7C9-BC4F16170D40}"/>
              </a:ext>
            </a:extLst>
          </p:cNvPr>
          <p:cNvSpPr>
            <a:spLocks noGrp="1"/>
          </p:cNvSpPr>
          <p:nvPr>
            <p:ph type="title"/>
          </p:nvPr>
        </p:nvSpPr>
        <p:spPr>
          <a:xfrm>
            <a:off x="1979712" y="188640"/>
            <a:ext cx="5067672" cy="1066800"/>
          </a:xfrm>
        </p:spPr>
        <p:txBody>
          <a:bodyPr/>
          <a:lstStyle/>
          <a:p>
            <a:r>
              <a:rPr lang="en-US" sz="2400" dirty="0"/>
              <a:t>Overview of the CELL CYCLE</a:t>
            </a:r>
          </a:p>
        </p:txBody>
      </p:sp>
      <p:pic>
        <p:nvPicPr>
          <p:cNvPr id="5" name="Content Placeholder 4" descr="Diagram of a cell division&#10;&#10;Description automatically generated">
            <a:extLst>
              <a:ext uri="{FF2B5EF4-FFF2-40B4-BE49-F238E27FC236}">
                <a16:creationId xmlns:a16="http://schemas.microsoft.com/office/drawing/2014/main" id="{50E99684-D1BF-220B-46A8-E410AAE072B7}"/>
              </a:ext>
            </a:extLst>
          </p:cNvPr>
          <p:cNvPicPr>
            <a:picLocks noGrp="1" noChangeAspect="1"/>
          </p:cNvPicPr>
          <p:nvPr>
            <p:ph idx="1"/>
          </p:nvPr>
        </p:nvPicPr>
        <p:blipFill>
          <a:blip r:embed="rId2"/>
          <a:stretch>
            <a:fillRect/>
          </a:stretch>
        </p:blipFill>
        <p:spPr>
          <a:xfrm>
            <a:off x="1619672" y="1052736"/>
            <a:ext cx="6404693" cy="5693061"/>
          </a:xfrm>
        </p:spPr>
      </p:pic>
    </p:spTree>
    <p:extLst>
      <p:ext uri="{BB962C8B-B14F-4D97-AF65-F5344CB8AC3E}">
        <p14:creationId xmlns:p14="http://schemas.microsoft.com/office/powerpoint/2010/main" val="24387769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2D3E002C-CD3A-4E79-9213-FA9693FF79B0}"/>
              </a:ext>
            </a:extLst>
          </p:cNvPr>
          <p:cNvPicPr>
            <a:picLocks noChangeAspect="1"/>
          </p:cNvPicPr>
          <p:nvPr/>
        </p:nvPicPr>
        <p:blipFill rotWithShape="1">
          <a:blip r:embed="rId2"/>
          <a:srcRect b="17878"/>
          <a:stretch/>
        </p:blipFill>
        <p:spPr>
          <a:xfrm>
            <a:off x="179511" y="188640"/>
            <a:ext cx="5937339" cy="6336704"/>
          </a:xfrm>
          <a:prstGeom prst="rect">
            <a:avLst/>
          </a:prstGeom>
        </p:spPr>
      </p:pic>
      <p:sp>
        <p:nvSpPr>
          <p:cNvPr id="6" name="TextBox 5">
            <a:extLst>
              <a:ext uri="{FF2B5EF4-FFF2-40B4-BE49-F238E27FC236}">
                <a16:creationId xmlns:a16="http://schemas.microsoft.com/office/drawing/2014/main" id="{4988A63C-B33A-4650-83B1-DF99BCBB0297}"/>
              </a:ext>
            </a:extLst>
          </p:cNvPr>
          <p:cNvSpPr txBox="1"/>
          <p:nvPr/>
        </p:nvSpPr>
        <p:spPr>
          <a:xfrm>
            <a:off x="6242343" y="4077072"/>
            <a:ext cx="2664296" cy="2585323"/>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10.7 </a:t>
            </a:r>
            <a:r>
              <a:rPr lang="en-US" sz="1800" dirty="0">
                <a:effectLst/>
                <a:latin typeface="+mn-lt"/>
                <a:ea typeface="Times New Roman" panose="02020603050405020304" pitchFamily="18" charset="0"/>
              </a:rPr>
              <a:t>The cell cycle. Hours shown are the approximate lengths of time for each phase in a cell with a 24-hour cell cycle, typical of many eukaryotic cells. </a:t>
            </a:r>
            <a:endParaRPr lang="en-GB" dirty="0">
              <a:latin typeface="+mn-lt"/>
            </a:endParaRPr>
          </a:p>
        </p:txBody>
      </p:sp>
    </p:spTree>
    <p:extLst>
      <p:ext uri="{BB962C8B-B14F-4D97-AF65-F5344CB8AC3E}">
        <p14:creationId xmlns:p14="http://schemas.microsoft.com/office/powerpoint/2010/main" val="2148787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2D662FCA-8C88-40B1-A7E3-565CDCC60353}"/>
              </a:ext>
            </a:extLst>
          </p:cNvPr>
          <p:cNvPicPr>
            <a:picLocks noChangeAspect="1"/>
          </p:cNvPicPr>
          <p:nvPr/>
        </p:nvPicPr>
        <p:blipFill rotWithShape="1">
          <a:blip r:embed="rId2"/>
          <a:srcRect b="21608"/>
          <a:stretch/>
        </p:blipFill>
        <p:spPr>
          <a:xfrm>
            <a:off x="1835696" y="188640"/>
            <a:ext cx="5931311" cy="4104456"/>
          </a:xfrm>
          <a:prstGeom prst="rect">
            <a:avLst/>
          </a:prstGeom>
        </p:spPr>
      </p:pic>
      <p:sp>
        <p:nvSpPr>
          <p:cNvPr id="6" name="TextBox 5">
            <a:extLst>
              <a:ext uri="{FF2B5EF4-FFF2-40B4-BE49-F238E27FC236}">
                <a16:creationId xmlns:a16="http://schemas.microsoft.com/office/drawing/2014/main" id="{3DAAA61F-2AED-4ACF-8875-4CF16586ABFA}"/>
              </a:ext>
            </a:extLst>
          </p:cNvPr>
          <p:cNvSpPr txBox="1"/>
          <p:nvPr/>
        </p:nvSpPr>
        <p:spPr>
          <a:xfrm>
            <a:off x="660891" y="4581128"/>
            <a:ext cx="8280920" cy="1754326"/>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10.8 </a:t>
            </a:r>
            <a:r>
              <a:rPr lang="en-US" sz="1800" dirty="0">
                <a:effectLst/>
                <a:latin typeface="+mn-lt"/>
                <a:ea typeface="Times New Roman" panose="02020603050405020304" pitchFamily="18" charset="0"/>
              </a:rPr>
              <a:t>Cyclin dependent kinases (CDKs) drive cell cycle progression. A) CDKs are activated by binding to cyclins; phosphorylation of target proteins triggers cell cycle transitions. B) Different cyclins accumulate and are destroyed at different times in the cell cycle, causing activation of the appropriate CDKs at the right times to trigger cell cycle events. </a:t>
            </a:r>
            <a:endParaRPr lang="en-GB" dirty="0">
              <a:latin typeface="+mn-lt"/>
            </a:endParaRPr>
          </a:p>
        </p:txBody>
      </p:sp>
    </p:spTree>
    <p:extLst>
      <p:ext uri="{BB962C8B-B14F-4D97-AF65-F5344CB8AC3E}">
        <p14:creationId xmlns:p14="http://schemas.microsoft.com/office/powerpoint/2010/main" val="3409301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9300B5CE-5FFA-4DFF-96E6-94D6E7573D5E}"/>
              </a:ext>
            </a:extLst>
          </p:cNvPr>
          <p:cNvPicPr>
            <a:picLocks noChangeAspect="1"/>
          </p:cNvPicPr>
          <p:nvPr/>
        </p:nvPicPr>
        <p:blipFill rotWithShape="1">
          <a:blip r:embed="rId2"/>
          <a:srcRect b="26741"/>
          <a:stretch/>
        </p:blipFill>
        <p:spPr>
          <a:xfrm>
            <a:off x="1403648" y="260648"/>
            <a:ext cx="6480720" cy="4054811"/>
          </a:xfrm>
          <a:prstGeom prst="rect">
            <a:avLst/>
          </a:prstGeom>
        </p:spPr>
      </p:pic>
      <p:sp>
        <p:nvSpPr>
          <p:cNvPr id="6" name="TextBox 5">
            <a:extLst>
              <a:ext uri="{FF2B5EF4-FFF2-40B4-BE49-F238E27FC236}">
                <a16:creationId xmlns:a16="http://schemas.microsoft.com/office/drawing/2014/main" id="{270F69A0-08B7-4DC0-B0C0-4F922F9A4832}"/>
              </a:ext>
            </a:extLst>
          </p:cNvPr>
          <p:cNvSpPr txBox="1"/>
          <p:nvPr/>
        </p:nvSpPr>
        <p:spPr>
          <a:xfrm>
            <a:off x="323528" y="4365104"/>
            <a:ext cx="8640960" cy="2031325"/>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10.9</a:t>
            </a:r>
            <a:r>
              <a:rPr lang="en-US" sz="1800" dirty="0">
                <a:effectLst/>
                <a:latin typeface="+mn-lt"/>
                <a:ea typeface="Times New Roman" panose="02020603050405020304" pitchFamily="18" charset="0"/>
              </a:rPr>
              <a:t> Contact inhibition and anchorage dependence. A, Normal cells in a culture dish stop dividing when they have formed a complete layer, a property called contact inhibition; cancer cells continue to grow and form a multilayer clump. B, Most normal cells need to be attached to a surface (culture dish or tissue) in order to divide, a property called anchorage dependence. C, Cancer cells lose their attachment (rounding up) but continue to divide in an anchorage independent manner. </a:t>
            </a:r>
            <a:endParaRPr lang="en-GB" dirty="0">
              <a:latin typeface="+mn-lt"/>
            </a:endParaRPr>
          </a:p>
        </p:txBody>
      </p:sp>
    </p:spTree>
    <p:extLst>
      <p:ext uri="{BB962C8B-B14F-4D97-AF65-F5344CB8AC3E}">
        <p14:creationId xmlns:p14="http://schemas.microsoft.com/office/powerpoint/2010/main" val="33602797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9EBCE85C-DEF9-43BC-85F6-B190068B803E}"/>
              </a:ext>
            </a:extLst>
          </p:cNvPr>
          <p:cNvPicPr>
            <a:picLocks noChangeAspect="1"/>
          </p:cNvPicPr>
          <p:nvPr/>
        </p:nvPicPr>
        <p:blipFill rotWithShape="1">
          <a:blip r:embed="rId2"/>
          <a:srcRect b="44759"/>
          <a:stretch/>
        </p:blipFill>
        <p:spPr>
          <a:xfrm>
            <a:off x="1079612" y="260648"/>
            <a:ext cx="7128792" cy="4004663"/>
          </a:xfrm>
          <a:prstGeom prst="rect">
            <a:avLst/>
          </a:prstGeom>
        </p:spPr>
      </p:pic>
      <p:sp>
        <p:nvSpPr>
          <p:cNvPr id="6" name="TextBox 5">
            <a:extLst>
              <a:ext uri="{FF2B5EF4-FFF2-40B4-BE49-F238E27FC236}">
                <a16:creationId xmlns:a16="http://schemas.microsoft.com/office/drawing/2014/main" id="{10729412-A7E3-4705-80F7-928C95A74002}"/>
              </a:ext>
            </a:extLst>
          </p:cNvPr>
          <p:cNvSpPr txBox="1"/>
          <p:nvPr/>
        </p:nvSpPr>
        <p:spPr>
          <a:xfrm>
            <a:off x="899592" y="4437112"/>
            <a:ext cx="7776864" cy="2031325"/>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10.10 </a:t>
            </a:r>
            <a:r>
              <a:rPr lang="en-US" sz="1800" dirty="0">
                <a:effectLst/>
                <a:latin typeface="+mn-lt"/>
                <a:ea typeface="Times New Roman" panose="02020603050405020304" pitchFamily="18" charset="0"/>
              </a:rPr>
              <a:t>Telomeres</a:t>
            </a:r>
            <a:r>
              <a:rPr lang="en-US" sz="1800" b="1" dirty="0">
                <a:effectLst/>
                <a:latin typeface="+mn-lt"/>
                <a:ea typeface="Times New Roman" panose="02020603050405020304" pitchFamily="18" charset="0"/>
              </a:rPr>
              <a:t> </a:t>
            </a:r>
            <a:r>
              <a:rPr lang="en-US" sz="1800" dirty="0">
                <a:effectLst/>
                <a:latin typeface="+mn-lt"/>
                <a:ea typeface="Times New Roman" panose="02020603050405020304" pitchFamily="18" charset="0"/>
              </a:rPr>
              <a:t>are repeated DNA sequences (TTAGGG in humans) at the ends of eukaryotic chromosomes that shorten with each cell division. In normal somatic cells, telomere shortening with each round of cell division leads to cell aging and eventually lack of further division. In cancer cells, the enzyme telomerase is active and restores the telomeres, allowing the cells to continue dividing without limit. </a:t>
            </a:r>
            <a:endParaRPr lang="en-GB" dirty="0">
              <a:latin typeface="+mn-lt"/>
            </a:endParaRPr>
          </a:p>
        </p:txBody>
      </p:sp>
    </p:spTree>
    <p:extLst>
      <p:ext uri="{BB962C8B-B14F-4D97-AF65-F5344CB8AC3E}">
        <p14:creationId xmlns:p14="http://schemas.microsoft.com/office/powerpoint/2010/main" val="3391456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1CC8C9CC-BDC8-448F-AACC-37F7932DB62E}"/>
              </a:ext>
            </a:extLst>
          </p:cNvPr>
          <p:cNvPicPr>
            <a:picLocks noChangeAspect="1"/>
          </p:cNvPicPr>
          <p:nvPr/>
        </p:nvPicPr>
        <p:blipFill rotWithShape="1">
          <a:blip r:embed="rId2"/>
          <a:srcRect b="29755"/>
          <a:stretch/>
        </p:blipFill>
        <p:spPr>
          <a:xfrm>
            <a:off x="323528" y="192197"/>
            <a:ext cx="8496944" cy="4207491"/>
          </a:xfrm>
          <a:prstGeom prst="rect">
            <a:avLst/>
          </a:prstGeom>
        </p:spPr>
      </p:pic>
      <p:sp>
        <p:nvSpPr>
          <p:cNvPr id="6" name="TextBox 5">
            <a:extLst>
              <a:ext uri="{FF2B5EF4-FFF2-40B4-BE49-F238E27FC236}">
                <a16:creationId xmlns:a16="http://schemas.microsoft.com/office/drawing/2014/main" id="{4E8FF3AF-B0A0-472A-9568-C23CFB1F028B}"/>
              </a:ext>
            </a:extLst>
          </p:cNvPr>
          <p:cNvSpPr txBox="1"/>
          <p:nvPr/>
        </p:nvSpPr>
        <p:spPr>
          <a:xfrm>
            <a:off x="323528" y="4725144"/>
            <a:ext cx="8568952" cy="1477328"/>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10.11</a:t>
            </a:r>
            <a:r>
              <a:rPr lang="en-US" sz="1800" dirty="0">
                <a:effectLst/>
                <a:latin typeface="+mn-lt"/>
                <a:ea typeface="Times New Roman" panose="02020603050405020304" pitchFamily="18" charset="0"/>
              </a:rPr>
              <a:t> Types of cell death:  apoptosis vs. necrosis. A, Cells that die by necrosis break open, spilling their contents into the tissue and causing inflammation. B, In apoptosis, the nucleus fragments and the cell shrinks inward without bursting. C, Immune cells called phagocytes engulf and digest apoptotic cells, clearing them from the tissue. </a:t>
            </a:r>
            <a:endParaRPr lang="en-GB" dirty="0">
              <a:latin typeface="+mn-lt"/>
            </a:endParaRPr>
          </a:p>
        </p:txBody>
      </p:sp>
    </p:spTree>
    <p:extLst>
      <p:ext uri="{BB962C8B-B14F-4D97-AF65-F5344CB8AC3E}">
        <p14:creationId xmlns:p14="http://schemas.microsoft.com/office/powerpoint/2010/main" val="2076620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7023F-77E5-BA5D-064B-3206812F46A8}"/>
              </a:ext>
            </a:extLst>
          </p:cNvPr>
          <p:cNvSpPr>
            <a:spLocks noGrp="1"/>
          </p:cNvSpPr>
          <p:nvPr>
            <p:ph type="title"/>
          </p:nvPr>
        </p:nvSpPr>
        <p:spPr/>
        <p:txBody>
          <a:bodyPr/>
          <a:lstStyle/>
          <a:p>
            <a:endParaRPr lang="en-US" dirty="0"/>
          </a:p>
        </p:txBody>
      </p:sp>
      <p:pic>
        <p:nvPicPr>
          <p:cNvPr id="5" name="Content Placeholder 4" descr="A white background with black text&#10;&#10;Description automatically generated">
            <a:extLst>
              <a:ext uri="{FF2B5EF4-FFF2-40B4-BE49-F238E27FC236}">
                <a16:creationId xmlns:a16="http://schemas.microsoft.com/office/drawing/2014/main" id="{4F961A61-70BB-B3CC-E46A-FF9AF2A96B40}"/>
              </a:ext>
            </a:extLst>
          </p:cNvPr>
          <p:cNvPicPr>
            <a:picLocks noGrp="1" noChangeAspect="1"/>
          </p:cNvPicPr>
          <p:nvPr>
            <p:ph idx="1"/>
          </p:nvPr>
        </p:nvPicPr>
        <p:blipFill>
          <a:blip r:embed="rId2"/>
          <a:stretch>
            <a:fillRect/>
          </a:stretch>
        </p:blipFill>
        <p:spPr>
          <a:xfrm>
            <a:off x="16657" y="620688"/>
            <a:ext cx="9073008" cy="6048672"/>
          </a:xfrm>
        </p:spPr>
      </p:pic>
    </p:spTree>
    <p:extLst>
      <p:ext uri="{BB962C8B-B14F-4D97-AF65-F5344CB8AC3E}">
        <p14:creationId xmlns:p14="http://schemas.microsoft.com/office/powerpoint/2010/main" val="567084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683A62-64F1-4529-A4AB-760D13BA0161}"/>
              </a:ext>
            </a:extLst>
          </p:cNvPr>
          <p:cNvSpPr>
            <a:spLocks noGrp="1"/>
          </p:cNvSpPr>
          <p:nvPr>
            <p:ph idx="1"/>
          </p:nvPr>
        </p:nvSpPr>
        <p:spPr>
          <a:xfrm>
            <a:off x="406400" y="404664"/>
            <a:ext cx="8205788" cy="5386536"/>
          </a:xfrm>
        </p:spPr>
        <p:txBody>
          <a:bodyPr/>
          <a:lstStyle/>
          <a:p>
            <a:pPr marL="0" indent="0">
              <a:buNone/>
            </a:pPr>
            <a:r>
              <a:rPr lang="en-GB" b="1" dirty="0"/>
              <a:t>Stem cells can divide indefinitely and produce cells that undergo differentiation</a:t>
            </a:r>
          </a:p>
          <a:p>
            <a:pPr marL="0" indent="0">
              <a:buNone/>
            </a:pPr>
            <a:endParaRPr lang="en-GB" b="1" dirty="0"/>
          </a:p>
          <a:p>
            <a:pPr marL="0" indent="0">
              <a:buNone/>
            </a:pPr>
            <a:r>
              <a:rPr lang="en-GB" dirty="0"/>
              <a:t>Cellular differentiation and tissue formation</a:t>
            </a:r>
          </a:p>
          <a:p>
            <a:pPr marL="0" indent="0">
              <a:buNone/>
            </a:pPr>
            <a:endParaRPr lang="en-GB" dirty="0"/>
          </a:p>
          <a:p>
            <a:pPr marL="0" indent="0">
              <a:buNone/>
            </a:pPr>
            <a:r>
              <a:rPr lang="en-GB" dirty="0"/>
              <a:t>Spatial distribution of </a:t>
            </a:r>
            <a:r>
              <a:rPr lang="en-GB" dirty="0" err="1"/>
              <a:t>signaling</a:t>
            </a:r>
            <a:r>
              <a:rPr lang="en-GB" dirty="0"/>
              <a:t> molecules drives differentiation</a:t>
            </a:r>
          </a:p>
          <a:p>
            <a:pPr marL="0" indent="0">
              <a:buNone/>
            </a:pPr>
            <a:endParaRPr lang="en-GB" dirty="0"/>
          </a:p>
          <a:p>
            <a:pPr marL="0" indent="0">
              <a:buNone/>
            </a:pPr>
            <a:r>
              <a:rPr lang="en-GB" dirty="0"/>
              <a:t>Stem cells and their therapeutic uses</a:t>
            </a:r>
          </a:p>
          <a:p>
            <a:pPr marL="0" indent="0">
              <a:buNone/>
            </a:pPr>
            <a:endParaRPr lang="en-GB" dirty="0"/>
          </a:p>
          <a:p>
            <a:pPr marL="0" indent="0">
              <a:buNone/>
            </a:pPr>
            <a:r>
              <a:rPr lang="en-GB" dirty="0"/>
              <a:t>Ethical and scientific questions</a:t>
            </a:r>
          </a:p>
        </p:txBody>
      </p:sp>
    </p:spTree>
    <p:extLst>
      <p:ext uri="{BB962C8B-B14F-4D97-AF65-F5344CB8AC3E}">
        <p14:creationId xmlns:p14="http://schemas.microsoft.com/office/powerpoint/2010/main" val="17768523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CF3BE77D-FF92-4920-A3A2-891D5541C1FA}"/>
              </a:ext>
            </a:extLst>
          </p:cNvPr>
          <p:cNvPicPr>
            <a:picLocks noChangeAspect="1"/>
          </p:cNvPicPr>
          <p:nvPr/>
        </p:nvPicPr>
        <p:blipFill rotWithShape="1">
          <a:blip r:embed="rId2"/>
          <a:srcRect b="20283"/>
          <a:stretch/>
        </p:blipFill>
        <p:spPr>
          <a:xfrm>
            <a:off x="395536" y="260648"/>
            <a:ext cx="5099386" cy="6336704"/>
          </a:xfrm>
          <a:prstGeom prst="rect">
            <a:avLst/>
          </a:prstGeom>
        </p:spPr>
      </p:pic>
      <p:sp>
        <p:nvSpPr>
          <p:cNvPr id="6" name="TextBox 5">
            <a:extLst>
              <a:ext uri="{FF2B5EF4-FFF2-40B4-BE49-F238E27FC236}">
                <a16:creationId xmlns:a16="http://schemas.microsoft.com/office/drawing/2014/main" id="{F130E787-6692-4390-A4C8-FCEA0BAFAF3F}"/>
              </a:ext>
            </a:extLst>
          </p:cNvPr>
          <p:cNvSpPr txBox="1"/>
          <p:nvPr/>
        </p:nvSpPr>
        <p:spPr>
          <a:xfrm>
            <a:off x="5652120" y="3068960"/>
            <a:ext cx="3168352" cy="3416320"/>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10.12</a:t>
            </a:r>
            <a:r>
              <a:rPr lang="en-US" sz="1800" dirty="0">
                <a:effectLst/>
                <a:latin typeface="+mn-lt"/>
                <a:ea typeface="Times New Roman" panose="02020603050405020304" pitchFamily="18" charset="0"/>
              </a:rPr>
              <a:t>   When a stem cell divides, one daughter cell remains as an undifferentiated stem cell and the other begins the process of differentiating into a specialized, non-dividing cell, passing through a stage of multiple cell divisions as a transit amplifying cell. </a:t>
            </a:r>
            <a:endParaRPr lang="en-GB" dirty="0">
              <a:latin typeface="+mn-lt"/>
            </a:endParaRPr>
          </a:p>
        </p:txBody>
      </p:sp>
    </p:spTree>
    <p:extLst>
      <p:ext uri="{BB962C8B-B14F-4D97-AF65-F5344CB8AC3E}">
        <p14:creationId xmlns:p14="http://schemas.microsoft.com/office/powerpoint/2010/main" val="1249874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a:extLst>
              <a:ext uri="{FF2B5EF4-FFF2-40B4-BE49-F238E27FC236}">
                <a16:creationId xmlns:a16="http://schemas.microsoft.com/office/drawing/2014/main" id="{800DEC46-5FBC-3B42-A81A-07D1C87AE92C}"/>
              </a:ext>
            </a:extLst>
          </p:cNvPr>
          <p:cNvSpPr>
            <a:spLocks noGrp="1" noChangeArrowheads="1"/>
          </p:cNvSpPr>
          <p:nvPr>
            <p:ph type="body" idx="1"/>
          </p:nvPr>
        </p:nvSpPr>
        <p:spPr>
          <a:xfrm>
            <a:off x="406400" y="404664"/>
            <a:ext cx="8205788" cy="5386536"/>
          </a:xfrm>
        </p:spPr>
        <p:txBody>
          <a:bodyPr/>
          <a:lstStyle/>
          <a:p>
            <a:pPr marL="0" indent="0">
              <a:buNone/>
            </a:pPr>
            <a:r>
              <a:rPr lang="en-US" altLang="en-US" b="1" dirty="0"/>
              <a:t>Multicellular organisms are organized groups of cells and tissues that develop from undifferentiated stem cells</a:t>
            </a:r>
          </a:p>
          <a:p>
            <a:pPr marL="0" indent="0">
              <a:buNone/>
            </a:pPr>
            <a:endParaRPr lang="en-US" altLang="en-US" b="1" dirty="0"/>
          </a:p>
          <a:p>
            <a:pPr marL="0" indent="0">
              <a:buNone/>
            </a:pPr>
            <a:r>
              <a:rPr lang="en-US" altLang="en-US" dirty="0"/>
              <a:t>Cooperation and homeostasis</a:t>
            </a:r>
          </a:p>
          <a:p>
            <a:pPr marL="0" indent="0">
              <a:buNone/>
            </a:pPr>
            <a:endParaRPr lang="en-US" altLang="en-US" dirty="0"/>
          </a:p>
          <a:p>
            <a:pPr marL="0" indent="0">
              <a:buNone/>
            </a:pPr>
            <a:r>
              <a:rPr lang="en-US" altLang="en-US" dirty="0"/>
              <a:t>Cellular differentiation and tissue formation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091455D5-E355-49E3-A0A4-AE251D9C1123}"/>
              </a:ext>
            </a:extLst>
          </p:cNvPr>
          <p:cNvPicPr>
            <a:picLocks noChangeAspect="1"/>
          </p:cNvPicPr>
          <p:nvPr/>
        </p:nvPicPr>
        <p:blipFill rotWithShape="1">
          <a:blip r:embed="rId2"/>
          <a:srcRect b="42508"/>
          <a:stretch/>
        </p:blipFill>
        <p:spPr>
          <a:xfrm>
            <a:off x="306503" y="908720"/>
            <a:ext cx="8721739" cy="2232248"/>
          </a:xfrm>
          <a:prstGeom prst="rect">
            <a:avLst/>
          </a:prstGeom>
        </p:spPr>
      </p:pic>
      <p:sp>
        <p:nvSpPr>
          <p:cNvPr id="6" name="TextBox 5">
            <a:extLst>
              <a:ext uri="{FF2B5EF4-FFF2-40B4-BE49-F238E27FC236}">
                <a16:creationId xmlns:a16="http://schemas.microsoft.com/office/drawing/2014/main" id="{959EB297-3D5E-4217-B0F6-530E1BF639C9}"/>
              </a:ext>
            </a:extLst>
          </p:cNvPr>
          <p:cNvSpPr txBox="1"/>
          <p:nvPr/>
        </p:nvSpPr>
        <p:spPr>
          <a:xfrm>
            <a:off x="323528" y="3429000"/>
            <a:ext cx="8568952" cy="2862322"/>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10.13</a:t>
            </a:r>
            <a:r>
              <a:rPr lang="en-US" sz="1800" dirty="0">
                <a:effectLst/>
                <a:latin typeface="+mn-lt"/>
                <a:ea typeface="Times New Roman" panose="02020603050405020304" pitchFamily="18" charset="0"/>
              </a:rPr>
              <a:t> Experimentally induced differentiation.  By manipulating cells from the gastrula stage of frog embryos, Hans Spemann and Hilde Mangold showed that an area called the 'dorsal lip' served as an 'organizer' to induce the formation of a nervous system. At the locations of both host and transplanted dorsal lip cells, neural plates developed and went on to form brains and other head structures.  Subsequent experiments showed that the transplanted donor cells were not actually part of the induced neural plate. Rather, the dorsal lip secretes 'organizer' signals that cause the overlying host cells to differentiate.  Spemann was awarded the Nobel Prize for these experiments in 1935. </a:t>
            </a:r>
            <a:endParaRPr lang="en-GB" dirty="0">
              <a:latin typeface="+mn-lt"/>
            </a:endParaRPr>
          </a:p>
        </p:txBody>
      </p:sp>
    </p:spTree>
    <p:extLst>
      <p:ext uri="{BB962C8B-B14F-4D97-AF65-F5344CB8AC3E}">
        <p14:creationId xmlns:p14="http://schemas.microsoft.com/office/powerpoint/2010/main" val="14029694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04CD99F2-2CF9-4A79-BE75-1EC1E71ED880}"/>
              </a:ext>
            </a:extLst>
          </p:cNvPr>
          <p:cNvPicPr>
            <a:picLocks noChangeAspect="1"/>
          </p:cNvPicPr>
          <p:nvPr/>
        </p:nvPicPr>
        <p:blipFill rotWithShape="1">
          <a:blip r:embed="rId2"/>
          <a:srcRect b="6951"/>
          <a:stretch/>
        </p:blipFill>
        <p:spPr>
          <a:xfrm>
            <a:off x="539552" y="188640"/>
            <a:ext cx="5588099" cy="6381328"/>
          </a:xfrm>
          <a:prstGeom prst="rect">
            <a:avLst/>
          </a:prstGeom>
        </p:spPr>
      </p:pic>
      <p:sp>
        <p:nvSpPr>
          <p:cNvPr id="6" name="TextBox 5">
            <a:extLst>
              <a:ext uri="{FF2B5EF4-FFF2-40B4-BE49-F238E27FC236}">
                <a16:creationId xmlns:a16="http://schemas.microsoft.com/office/drawing/2014/main" id="{0BA6B8C3-29B8-4ACB-8C3E-16A14FA16465}"/>
              </a:ext>
            </a:extLst>
          </p:cNvPr>
          <p:cNvSpPr txBox="1"/>
          <p:nvPr/>
        </p:nvSpPr>
        <p:spPr>
          <a:xfrm>
            <a:off x="6300192" y="116632"/>
            <a:ext cx="2664296" cy="4524315"/>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10.14 </a:t>
            </a:r>
            <a:r>
              <a:rPr lang="en-US" sz="1800" dirty="0">
                <a:effectLst/>
                <a:latin typeface="+mn-lt"/>
                <a:ea typeface="Times New Roman" panose="02020603050405020304" pitchFamily="18" charset="0"/>
              </a:rPr>
              <a:t>Differentiation of various cell types during embryonic development. A, Cell layers form as a blastula develops into a gastrula, as shown here in a frog embryo. B, As cells in the ectoderm, mesoderm, and endoderm divide, they differentiate, eventually becoming specialized cells. </a:t>
            </a:r>
            <a:endParaRPr lang="en-GB" dirty="0">
              <a:latin typeface="+mn-lt"/>
            </a:endParaRPr>
          </a:p>
        </p:txBody>
      </p:sp>
    </p:spTree>
    <p:extLst>
      <p:ext uri="{BB962C8B-B14F-4D97-AF65-F5344CB8AC3E}">
        <p14:creationId xmlns:p14="http://schemas.microsoft.com/office/powerpoint/2010/main" val="29147497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64844E3F-62C4-4E68-9E31-0D899B7C868D}"/>
              </a:ext>
            </a:extLst>
          </p:cNvPr>
          <p:cNvPicPr>
            <a:picLocks noChangeAspect="1"/>
          </p:cNvPicPr>
          <p:nvPr/>
        </p:nvPicPr>
        <p:blipFill rotWithShape="1">
          <a:blip r:embed="rId2"/>
          <a:srcRect b="15106"/>
          <a:stretch/>
        </p:blipFill>
        <p:spPr>
          <a:xfrm>
            <a:off x="1619672" y="147280"/>
            <a:ext cx="2808312" cy="6563440"/>
          </a:xfrm>
          <a:prstGeom prst="rect">
            <a:avLst/>
          </a:prstGeom>
        </p:spPr>
      </p:pic>
      <p:sp>
        <p:nvSpPr>
          <p:cNvPr id="6" name="TextBox 5">
            <a:extLst>
              <a:ext uri="{FF2B5EF4-FFF2-40B4-BE49-F238E27FC236}">
                <a16:creationId xmlns:a16="http://schemas.microsoft.com/office/drawing/2014/main" id="{877A7B38-7667-4D57-810D-114CEF67884A}"/>
              </a:ext>
            </a:extLst>
          </p:cNvPr>
          <p:cNvSpPr txBox="1"/>
          <p:nvPr/>
        </p:nvSpPr>
        <p:spPr>
          <a:xfrm>
            <a:off x="5004048" y="764704"/>
            <a:ext cx="3240360" cy="5078313"/>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10.15</a:t>
            </a:r>
            <a:r>
              <a:rPr lang="en-US" sz="1800" dirty="0">
                <a:effectLst/>
                <a:latin typeface="+mn-lt"/>
                <a:ea typeface="Times New Roman" panose="02020603050405020304" pitchFamily="18" charset="0"/>
              </a:rPr>
              <a:t> Gurdon’s experiment demonstrating that a differentiated cell contains all the genes needed for the development of a complete organism. The nucleus of a frog egg was destroyed by ultraviolet irradiation and was replaced by the nucleus from the fully differentiated skin cell of another frog. The egg with its transplanted nucleus was allowed to grow and it developed into a normal tadpole. </a:t>
            </a:r>
            <a:endParaRPr lang="en-GB" dirty="0">
              <a:latin typeface="+mn-lt"/>
            </a:endParaRPr>
          </a:p>
        </p:txBody>
      </p:sp>
    </p:spTree>
    <p:extLst>
      <p:ext uri="{BB962C8B-B14F-4D97-AF65-F5344CB8AC3E}">
        <p14:creationId xmlns:p14="http://schemas.microsoft.com/office/powerpoint/2010/main" val="18217174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businesscard, screenshot, vector graphics&#10;&#10;Description automatically generated">
            <a:extLst>
              <a:ext uri="{FF2B5EF4-FFF2-40B4-BE49-F238E27FC236}">
                <a16:creationId xmlns:a16="http://schemas.microsoft.com/office/drawing/2014/main" id="{535F2293-6C7F-4AAA-B5D3-A625BE9A58D0}"/>
              </a:ext>
            </a:extLst>
          </p:cNvPr>
          <p:cNvPicPr>
            <a:picLocks noChangeAspect="1"/>
          </p:cNvPicPr>
          <p:nvPr/>
        </p:nvPicPr>
        <p:blipFill rotWithShape="1">
          <a:blip r:embed="rId2"/>
          <a:srcRect b="53227"/>
          <a:stretch/>
        </p:blipFill>
        <p:spPr>
          <a:xfrm>
            <a:off x="143508" y="908720"/>
            <a:ext cx="8856984" cy="2897671"/>
          </a:xfrm>
          <a:prstGeom prst="rect">
            <a:avLst/>
          </a:prstGeom>
        </p:spPr>
      </p:pic>
      <p:sp>
        <p:nvSpPr>
          <p:cNvPr id="6" name="TextBox 5">
            <a:extLst>
              <a:ext uri="{FF2B5EF4-FFF2-40B4-BE49-F238E27FC236}">
                <a16:creationId xmlns:a16="http://schemas.microsoft.com/office/drawing/2014/main" id="{A6263BD4-7298-4A3E-BD15-B7BA20DC21A4}"/>
              </a:ext>
            </a:extLst>
          </p:cNvPr>
          <p:cNvSpPr txBox="1"/>
          <p:nvPr/>
        </p:nvSpPr>
        <p:spPr>
          <a:xfrm>
            <a:off x="215516" y="4077072"/>
            <a:ext cx="8784976" cy="1477328"/>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10.16</a:t>
            </a:r>
            <a:r>
              <a:rPr lang="en-US" sz="1800" dirty="0">
                <a:effectLst/>
                <a:latin typeface="+mn-lt"/>
                <a:ea typeface="Times New Roman" panose="02020603050405020304" pitchFamily="18" charset="0"/>
              </a:rPr>
              <a:t> Establishing asymmetry (polarity) in a developing embryo. A) Some eggs, such as those of fruit flies, have asymmetry even before fertilization. B) In other organisms, including frogs, symmetry is established based on the position where the sperm enters upon fertilization. </a:t>
            </a:r>
            <a:endParaRPr lang="en-GB" dirty="0">
              <a:latin typeface="+mn-lt"/>
            </a:endParaRPr>
          </a:p>
        </p:txBody>
      </p:sp>
    </p:spTree>
    <p:extLst>
      <p:ext uri="{BB962C8B-B14F-4D97-AF65-F5344CB8AC3E}">
        <p14:creationId xmlns:p14="http://schemas.microsoft.com/office/powerpoint/2010/main" val="42609463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0B2AB9-CECD-4389-B4ED-ECFC112ED760}"/>
              </a:ext>
            </a:extLst>
          </p:cNvPr>
          <p:cNvSpPr>
            <a:spLocks noGrp="1"/>
          </p:cNvSpPr>
          <p:nvPr>
            <p:ph idx="1"/>
          </p:nvPr>
        </p:nvSpPr>
        <p:spPr>
          <a:xfrm>
            <a:off x="406400" y="332656"/>
            <a:ext cx="8205788" cy="5458544"/>
          </a:xfrm>
        </p:spPr>
        <p:txBody>
          <a:bodyPr/>
          <a:lstStyle/>
          <a:p>
            <a:pPr marL="0" indent="0">
              <a:buNone/>
            </a:pPr>
            <a:r>
              <a:rPr lang="en-GB" b="1" dirty="0"/>
              <a:t>Cancer results when cell division is uncontrolled</a:t>
            </a:r>
          </a:p>
          <a:p>
            <a:pPr marL="0" indent="0">
              <a:buNone/>
            </a:pPr>
            <a:endParaRPr lang="en-GB" b="1" dirty="0"/>
          </a:p>
          <a:p>
            <a:pPr marL="0" indent="0">
              <a:buNone/>
            </a:pPr>
            <a:r>
              <a:rPr lang="en-GB" dirty="0"/>
              <a:t>Properties of cancer cells</a:t>
            </a:r>
          </a:p>
          <a:p>
            <a:pPr marL="0" indent="0">
              <a:buNone/>
            </a:pPr>
            <a:endParaRPr lang="en-GB" dirty="0"/>
          </a:p>
          <a:p>
            <a:pPr marL="0" indent="0">
              <a:buNone/>
            </a:pPr>
            <a:r>
              <a:rPr lang="en-GB" dirty="0"/>
              <a:t>The genetic basis of cancer</a:t>
            </a:r>
          </a:p>
          <a:p>
            <a:pPr marL="0" indent="0">
              <a:buNone/>
            </a:pPr>
            <a:endParaRPr lang="en-GB" dirty="0"/>
          </a:p>
          <a:p>
            <a:pPr marL="0" indent="0">
              <a:buNone/>
            </a:pPr>
            <a:r>
              <a:rPr lang="en-GB" dirty="0"/>
              <a:t>Accumulation of many mutations</a:t>
            </a:r>
          </a:p>
          <a:p>
            <a:pPr marL="0" indent="0">
              <a:buNone/>
            </a:pPr>
            <a:endParaRPr lang="en-GB" dirty="0"/>
          </a:p>
          <a:p>
            <a:pPr marL="0" indent="0">
              <a:buNone/>
            </a:pPr>
            <a:r>
              <a:rPr lang="en-GB" dirty="0"/>
              <a:t>Progression to cancer</a:t>
            </a:r>
          </a:p>
        </p:txBody>
      </p:sp>
    </p:spTree>
    <p:extLst>
      <p:ext uri="{BB962C8B-B14F-4D97-AF65-F5344CB8AC3E}">
        <p14:creationId xmlns:p14="http://schemas.microsoft.com/office/powerpoint/2010/main" val="20217008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6628FDA8-91B1-4192-A64F-4E2F128AD0EA}"/>
              </a:ext>
            </a:extLst>
          </p:cNvPr>
          <p:cNvGraphicFramePr>
            <a:graphicFrameLocks noGrp="1"/>
          </p:cNvGraphicFramePr>
          <p:nvPr>
            <p:ph idx="1"/>
            <p:extLst>
              <p:ext uri="{D42A27DB-BD31-4B8C-83A1-F6EECF244321}">
                <p14:modId xmlns:p14="http://schemas.microsoft.com/office/powerpoint/2010/main" val="2191392531"/>
              </p:ext>
            </p:extLst>
          </p:nvPr>
        </p:nvGraphicFramePr>
        <p:xfrm>
          <a:off x="266700" y="332656"/>
          <a:ext cx="8610600" cy="6179669"/>
        </p:xfrm>
        <a:graphic>
          <a:graphicData uri="http://schemas.openxmlformats.org/drawingml/2006/table">
            <a:tbl>
              <a:tblPr>
                <a:tableStyleId>{5C22544A-7EE6-4342-B048-85BDC9FD1C3A}</a:tableStyleId>
              </a:tblPr>
              <a:tblGrid>
                <a:gridCol w="4546105">
                  <a:extLst>
                    <a:ext uri="{9D8B030D-6E8A-4147-A177-3AD203B41FA5}">
                      <a16:colId xmlns:a16="http://schemas.microsoft.com/office/drawing/2014/main" val="272211700"/>
                    </a:ext>
                  </a:extLst>
                </a:gridCol>
                <a:gridCol w="1848256">
                  <a:extLst>
                    <a:ext uri="{9D8B030D-6E8A-4147-A177-3AD203B41FA5}">
                      <a16:colId xmlns:a16="http://schemas.microsoft.com/office/drawing/2014/main" val="4153703309"/>
                    </a:ext>
                  </a:extLst>
                </a:gridCol>
                <a:gridCol w="2216239">
                  <a:extLst>
                    <a:ext uri="{9D8B030D-6E8A-4147-A177-3AD203B41FA5}">
                      <a16:colId xmlns:a16="http://schemas.microsoft.com/office/drawing/2014/main" val="2180088812"/>
                    </a:ext>
                  </a:extLst>
                </a:gridCol>
              </a:tblGrid>
              <a:tr h="734481">
                <a:tc gridSpan="3">
                  <a:txBody>
                    <a:bodyPr/>
                    <a:lstStyle/>
                    <a:p>
                      <a:r>
                        <a:rPr lang="en-US" sz="2000" b="1" dirty="0">
                          <a:effectLst/>
                        </a:rPr>
                        <a:t>Characteristics of normal cells and transformed (cancer) cells.</a:t>
                      </a:r>
                      <a:endParaRPr lang="en-GB" sz="2000" b="1" dirty="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36782433"/>
                  </a:ext>
                </a:extLst>
              </a:tr>
              <a:tr h="489655">
                <a:tc>
                  <a:txBody>
                    <a:bodyPr/>
                    <a:lstStyle/>
                    <a:p>
                      <a:r>
                        <a:rPr lang="en-US" sz="1800" dirty="0">
                          <a:effectLst/>
                        </a:rPr>
                        <a:t>CELLULAR BEHAVIOR</a:t>
                      </a:r>
                      <a:endParaRPr lang="en-GB"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1800">
                          <a:effectLst/>
                        </a:rPr>
                        <a:t>NORMAL</a:t>
                      </a:r>
                      <a:endParaRPr lang="en-GB" sz="18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1800">
                          <a:effectLst/>
                        </a:rPr>
                        <a:t>TRANSFORMED</a:t>
                      </a:r>
                      <a:endParaRPr lang="en-GB" sz="1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986901970"/>
                  </a:ext>
                </a:extLst>
              </a:tr>
              <a:tr h="489655">
                <a:tc>
                  <a:txBody>
                    <a:bodyPr/>
                    <a:lstStyle/>
                    <a:p>
                      <a:r>
                        <a:rPr lang="en-US" sz="1800" dirty="0">
                          <a:effectLst/>
                        </a:rPr>
                        <a:t>Limit to the number of cell divisions</a:t>
                      </a:r>
                      <a:endParaRPr lang="en-GB"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1800">
                          <a:effectLst/>
                        </a:rPr>
                        <a:t>Finite</a:t>
                      </a:r>
                      <a:endParaRPr lang="en-GB" sz="18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1800">
                          <a:effectLst/>
                        </a:rPr>
                        <a:t>Immortal</a:t>
                      </a:r>
                      <a:endParaRPr lang="en-GB" sz="1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897170066"/>
                  </a:ext>
                </a:extLst>
              </a:tr>
              <a:tr h="489655">
                <a:tc>
                  <a:txBody>
                    <a:bodyPr/>
                    <a:lstStyle/>
                    <a:p>
                      <a:r>
                        <a:rPr lang="en-US" sz="1800">
                          <a:effectLst/>
                        </a:rPr>
                        <a:t>Differentiation</a:t>
                      </a:r>
                      <a:endParaRPr lang="en-GB" sz="18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1800">
                          <a:effectLst/>
                        </a:rPr>
                        <a:t>Present</a:t>
                      </a:r>
                      <a:endParaRPr lang="en-GB" sz="18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1800" dirty="0">
                          <a:effectLst/>
                        </a:rPr>
                        <a:t>Inhibited</a:t>
                      </a:r>
                      <a:endParaRPr lang="en-GB" sz="1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025726598"/>
                  </a:ext>
                </a:extLst>
              </a:tr>
              <a:tr h="979308">
                <a:tc>
                  <a:txBody>
                    <a:bodyPr/>
                    <a:lstStyle/>
                    <a:p>
                      <a:r>
                        <a:rPr lang="en-US" sz="1800">
                          <a:effectLst/>
                        </a:rPr>
                        <a:t>Transport of nutrients across cell membrane</a:t>
                      </a:r>
                      <a:endParaRPr lang="en-GB" sz="18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1800">
                          <a:effectLst/>
                        </a:rPr>
                        <a:t>Slower</a:t>
                      </a:r>
                      <a:endParaRPr lang="en-GB" sz="18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1800">
                          <a:effectLst/>
                        </a:rPr>
                        <a:t>Faster</a:t>
                      </a:r>
                      <a:endParaRPr lang="en-GB" sz="1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72324204"/>
                  </a:ext>
                </a:extLst>
              </a:tr>
              <a:tr h="489655">
                <a:tc>
                  <a:txBody>
                    <a:bodyPr/>
                    <a:lstStyle/>
                    <a:p>
                      <a:r>
                        <a:rPr lang="en-US" sz="1800">
                          <a:effectLst/>
                        </a:rPr>
                        <a:t>Nutrient requirement</a:t>
                      </a:r>
                      <a:endParaRPr lang="en-GB" sz="18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1800">
                          <a:effectLst/>
                        </a:rPr>
                        <a:t>Higher</a:t>
                      </a:r>
                      <a:endParaRPr lang="en-GB" sz="18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1800">
                          <a:effectLst/>
                        </a:rPr>
                        <a:t>Lower</a:t>
                      </a:r>
                      <a:endParaRPr lang="en-GB" sz="1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336329862"/>
                  </a:ext>
                </a:extLst>
              </a:tr>
              <a:tr h="489655">
                <a:tc>
                  <a:txBody>
                    <a:bodyPr/>
                    <a:lstStyle/>
                    <a:p>
                      <a:r>
                        <a:rPr lang="en-US" sz="1800">
                          <a:effectLst/>
                        </a:rPr>
                        <a:t>Contact inhibition</a:t>
                      </a:r>
                      <a:endParaRPr lang="en-GB" sz="18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1800">
                          <a:effectLst/>
                        </a:rPr>
                        <a:t>Present</a:t>
                      </a:r>
                      <a:endParaRPr lang="en-GB" sz="18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1800">
                          <a:effectLst/>
                        </a:rPr>
                        <a:t>None</a:t>
                      </a:r>
                      <a:endParaRPr lang="en-GB" sz="1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558152735"/>
                  </a:ext>
                </a:extLst>
              </a:tr>
              <a:tr h="489655">
                <a:tc>
                  <a:txBody>
                    <a:bodyPr/>
                    <a:lstStyle/>
                    <a:p>
                      <a:r>
                        <a:rPr lang="en-US" sz="1800">
                          <a:effectLst/>
                        </a:rPr>
                        <a:t>Requirement for attachment</a:t>
                      </a:r>
                      <a:endParaRPr lang="en-GB" sz="18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1800">
                          <a:effectLst/>
                        </a:rPr>
                        <a:t>Present</a:t>
                      </a:r>
                      <a:endParaRPr lang="en-GB" sz="18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1800">
                          <a:effectLst/>
                        </a:rPr>
                        <a:t>None</a:t>
                      </a:r>
                      <a:endParaRPr lang="en-GB" sz="1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976402783"/>
                  </a:ext>
                </a:extLst>
              </a:tr>
              <a:tr h="489655">
                <a:tc>
                  <a:txBody>
                    <a:bodyPr/>
                    <a:lstStyle/>
                    <a:p>
                      <a:r>
                        <a:rPr lang="en-US" sz="1800">
                          <a:effectLst/>
                        </a:rPr>
                        <a:t>Adhesiveness</a:t>
                      </a:r>
                      <a:endParaRPr lang="en-GB" sz="18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1800">
                          <a:effectLst/>
                        </a:rPr>
                        <a:t>High </a:t>
                      </a:r>
                      <a:endParaRPr lang="en-GB" sz="18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1800">
                          <a:effectLst/>
                        </a:rPr>
                        <a:t>Low</a:t>
                      </a:r>
                      <a:endParaRPr lang="en-GB" sz="1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226626263"/>
                  </a:ext>
                </a:extLst>
              </a:tr>
              <a:tr h="489655">
                <a:tc>
                  <a:txBody>
                    <a:bodyPr/>
                    <a:lstStyle/>
                    <a:p>
                      <a:r>
                        <a:rPr lang="en-US" sz="1800">
                          <a:effectLst/>
                        </a:rPr>
                        <a:t>Secretion of protein-degrading enzymes</a:t>
                      </a:r>
                      <a:endParaRPr lang="en-GB" sz="18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1800">
                          <a:effectLst/>
                        </a:rPr>
                        <a:t>Low</a:t>
                      </a:r>
                      <a:endParaRPr lang="en-GB" sz="18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1800">
                          <a:effectLst/>
                        </a:rPr>
                        <a:t>High</a:t>
                      </a:r>
                      <a:endParaRPr lang="en-GB" sz="1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947643837"/>
                  </a:ext>
                </a:extLst>
              </a:tr>
              <a:tr h="489655">
                <a:tc>
                  <a:txBody>
                    <a:bodyPr/>
                    <a:lstStyle/>
                    <a:p>
                      <a:r>
                        <a:rPr lang="en-US" sz="1800">
                          <a:effectLst/>
                        </a:rPr>
                        <a:t>Genetic material</a:t>
                      </a:r>
                      <a:endParaRPr lang="en-GB" sz="18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1800">
                          <a:effectLst/>
                        </a:rPr>
                        <a:t>Stable</a:t>
                      </a:r>
                      <a:endParaRPr lang="en-GB" sz="18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1800" dirty="0">
                          <a:effectLst/>
                        </a:rPr>
                        <a:t>Unstable</a:t>
                      </a:r>
                      <a:endParaRPr lang="en-GB" sz="1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366568966"/>
                  </a:ext>
                </a:extLst>
              </a:tr>
            </a:tbl>
          </a:graphicData>
        </a:graphic>
      </p:graphicFrame>
    </p:spTree>
    <p:extLst>
      <p:ext uri="{BB962C8B-B14F-4D97-AF65-F5344CB8AC3E}">
        <p14:creationId xmlns:p14="http://schemas.microsoft.com/office/powerpoint/2010/main" val="8035544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D8A6E95D-2920-4739-A5A2-C925E4434E2C}"/>
              </a:ext>
            </a:extLst>
          </p:cNvPr>
          <p:cNvPicPr>
            <a:picLocks noChangeAspect="1"/>
          </p:cNvPicPr>
          <p:nvPr/>
        </p:nvPicPr>
        <p:blipFill rotWithShape="1">
          <a:blip r:embed="rId2"/>
          <a:srcRect b="23723"/>
          <a:stretch/>
        </p:blipFill>
        <p:spPr>
          <a:xfrm>
            <a:off x="899592" y="476672"/>
            <a:ext cx="4392488" cy="6161824"/>
          </a:xfrm>
          <a:prstGeom prst="rect">
            <a:avLst/>
          </a:prstGeom>
        </p:spPr>
      </p:pic>
      <p:sp>
        <p:nvSpPr>
          <p:cNvPr id="6" name="TextBox 5">
            <a:extLst>
              <a:ext uri="{FF2B5EF4-FFF2-40B4-BE49-F238E27FC236}">
                <a16:creationId xmlns:a16="http://schemas.microsoft.com/office/drawing/2014/main" id="{E9B1FAF5-107B-44EB-9C6E-7C3298AD1A90}"/>
              </a:ext>
            </a:extLst>
          </p:cNvPr>
          <p:cNvSpPr txBox="1"/>
          <p:nvPr/>
        </p:nvSpPr>
        <p:spPr>
          <a:xfrm>
            <a:off x="5508104" y="476672"/>
            <a:ext cx="3456384" cy="2031325"/>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10.17</a:t>
            </a:r>
            <a:r>
              <a:rPr lang="en-US" sz="1800" dirty="0">
                <a:effectLst/>
                <a:latin typeface="+mn-lt"/>
                <a:ea typeface="Times New Roman" panose="02020603050405020304" pitchFamily="18" charset="0"/>
              </a:rPr>
              <a:t> Five different ways in which the mutated protein products of oncogenes can cause continuous signaling of cell division in transformed cells. </a:t>
            </a:r>
            <a:endParaRPr lang="en-GB" dirty="0">
              <a:latin typeface="+mn-lt"/>
            </a:endParaRPr>
          </a:p>
        </p:txBody>
      </p:sp>
    </p:spTree>
    <p:extLst>
      <p:ext uri="{BB962C8B-B14F-4D97-AF65-F5344CB8AC3E}">
        <p14:creationId xmlns:p14="http://schemas.microsoft.com/office/powerpoint/2010/main" val="40379831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AF7CF9A0-D36C-4AE5-8EC7-F46DE46FFFE3}"/>
              </a:ext>
            </a:extLst>
          </p:cNvPr>
          <p:cNvPicPr>
            <a:picLocks noChangeAspect="1"/>
          </p:cNvPicPr>
          <p:nvPr/>
        </p:nvPicPr>
        <p:blipFill rotWithShape="1">
          <a:blip r:embed="rId2"/>
          <a:srcRect b="38915"/>
          <a:stretch/>
        </p:blipFill>
        <p:spPr>
          <a:xfrm>
            <a:off x="1763688" y="188640"/>
            <a:ext cx="5832648" cy="4496438"/>
          </a:xfrm>
          <a:prstGeom prst="rect">
            <a:avLst/>
          </a:prstGeom>
        </p:spPr>
      </p:pic>
      <p:sp>
        <p:nvSpPr>
          <p:cNvPr id="6" name="TextBox 5">
            <a:extLst>
              <a:ext uri="{FF2B5EF4-FFF2-40B4-BE49-F238E27FC236}">
                <a16:creationId xmlns:a16="http://schemas.microsoft.com/office/drawing/2014/main" id="{FA66C2E7-A45E-4419-BAEF-C1D1B1CDBABD}"/>
              </a:ext>
            </a:extLst>
          </p:cNvPr>
          <p:cNvSpPr txBox="1"/>
          <p:nvPr/>
        </p:nvSpPr>
        <p:spPr>
          <a:xfrm>
            <a:off x="395536" y="4797152"/>
            <a:ext cx="8352928" cy="1200329"/>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10.18</a:t>
            </a:r>
            <a:r>
              <a:rPr lang="en-US" sz="1800" dirty="0">
                <a:effectLst/>
                <a:latin typeface="+mn-lt"/>
                <a:ea typeface="Times New Roman" panose="02020603050405020304" pitchFamily="18" charset="0"/>
              </a:rPr>
              <a:t> Only one oncogene mutation but two tumor suppressor mutations are required to promote cancer. Thus, oncogenes show dominant genetic behavior, while tumor suppressor mutations show recessive genetic behavior. </a:t>
            </a:r>
            <a:endParaRPr lang="en-GB" dirty="0">
              <a:latin typeface="+mn-lt"/>
            </a:endParaRPr>
          </a:p>
        </p:txBody>
      </p:sp>
    </p:spTree>
    <p:extLst>
      <p:ext uri="{BB962C8B-B14F-4D97-AF65-F5344CB8AC3E}">
        <p14:creationId xmlns:p14="http://schemas.microsoft.com/office/powerpoint/2010/main" val="6356618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histogram&#10;&#10;Description automatically generated">
            <a:extLst>
              <a:ext uri="{FF2B5EF4-FFF2-40B4-BE49-F238E27FC236}">
                <a16:creationId xmlns:a16="http://schemas.microsoft.com/office/drawing/2014/main" id="{F7217C70-7A36-4714-B2B9-8557043EA437}"/>
              </a:ext>
            </a:extLst>
          </p:cNvPr>
          <p:cNvPicPr>
            <a:picLocks noChangeAspect="1"/>
          </p:cNvPicPr>
          <p:nvPr/>
        </p:nvPicPr>
        <p:blipFill rotWithShape="1">
          <a:blip r:embed="rId2"/>
          <a:srcRect b="16581"/>
          <a:stretch/>
        </p:blipFill>
        <p:spPr>
          <a:xfrm>
            <a:off x="849525" y="260648"/>
            <a:ext cx="7421800" cy="5219913"/>
          </a:xfrm>
          <a:prstGeom prst="rect">
            <a:avLst/>
          </a:prstGeom>
        </p:spPr>
      </p:pic>
      <p:sp>
        <p:nvSpPr>
          <p:cNvPr id="6" name="TextBox 5">
            <a:extLst>
              <a:ext uri="{FF2B5EF4-FFF2-40B4-BE49-F238E27FC236}">
                <a16:creationId xmlns:a16="http://schemas.microsoft.com/office/drawing/2014/main" id="{7C58C359-B9FB-4FDB-AACD-FA641774738D}"/>
              </a:ext>
            </a:extLst>
          </p:cNvPr>
          <p:cNvSpPr txBox="1"/>
          <p:nvPr/>
        </p:nvSpPr>
        <p:spPr>
          <a:xfrm>
            <a:off x="861100" y="5589240"/>
            <a:ext cx="7421800" cy="369332"/>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10.19</a:t>
            </a:r>
            <a:r>
              <a:rPr lang="en-US" sz="1800" dirty="0">
                <a:effectLst/>
                <a:latin typeface="+mn-lt"/>
                <a:ea typeface="Times New Roman" panose="02020603050405020304" pitchFamily="18" charset="0"/>
              </a:rPr>
              <a:t> The risks for cancer increase strongly with age. </a:t>
            </a:r>
            <a:endParaRPr lang="en-GB" dirty="0">
              <a:latin typeface="+mn-lt"/>
            </a:endParaRPr>
          </a:p>
        </p:txBody>
      </p:sp>
    </p:spTree>
    <p:extLst>
      <p:ext uri="{BB962C8B-B14F-4D97-AF65-F5344CB8AC3E}">
        <p14:creationId xmlns:p14="http://schemas.microsoft.com/office/powerpoint/2010/main" val="6217271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with low confidence">
            <a:extLst>
              <a:ext uri="{FF2B5EF4-FFF2-40B4-BE49-F238E27FC236}">
                <a16:creationId xmlns:a16="http://schemas.microsoft.com/office/drawing/2014/main" id="{85619FCF-8E4B-4903-9617-B668F8C1380A}"/>
              </a:ext>
            </a:extLst>
          </p:cNvPr>
          <p:cNvPicPr>
            <a:picLocks noChangeAspect="1"/>
          </p:cNvPicPr>
          <p:nvPr/>
        </p:nvPicPr>
        <p:blipFill rotWithShape="1">
          <a:blip r:embed="rId2"/>
          <a:srcRect b="54269"/>
          <a:stretch/>
        </p:blipFill>
        <p:spPr>
          <a:xfrm>
            <a:off x="225203" y="476672"/>
            <a:ext cx="8693594" cy="3384376"/>
          </a:xfrm>
          <a:prstGeom prst="rect">
            <a:avLst/>
          </a:prstGeom>
        </p:spPr>
      </p:pic>
      <p:sp>
        <p:nvSpPr>
          <p:cNvPr id="6" name="TextBox 5">
            <a:extLst>
              <a:ext uri="{FF2B5EF4-FFF2-40B4-BE49-F238E27FC236}">
                <a16:creationId xmlns:a16="http://schemas.microsoft.com/office/drawing/2014/main" id="{1FDE685E-C6C1-4D74-817B-E7103CC8A515}"/>
              </a:ext>
            </a:extLst>
          </p:cNvPr>
          <p:cNvSpPr txBox="1"/>
          <p:nvPr/>
        </p:nvSpPr>
        <p:spPr>
          <a:xfrm>
            <a:off x="395536" y="4079143"/>
            <a:ext cx="8352928" cy="2308324"/>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10.20</a:t>
            </a:r>
            <a:r>
              <a:rPr lang="en-US" sz="1800" dirty="0">
                <a:effectLst/>
                <a:latin typeface="+mn-lt"/>
                <a:ea typeface="Times New Roman" panose="02020603050405020304" pitchFamily="18" charset="0"/>
              </a:rPr>
              <a:t> DNA mismatch mutations and their repair.  (A) If a mismatch occurs during replication, it can lead to a permanent mutation if not corrected on the new strand.  (B) A mismatch repair protein (spell-checking protein) checks for mismatched bases on the new strand as synthesis proceeds.  If a mismatch is detected by the shape of improperly bonded nucleotides between the strands, part of the new strand is trimmed back before synthesis can restart and allow the correct base to be inserted. </a:t>
            </a:r>
            <a:endParaRPr lang="en-GB" dirty="0">
              <a:latin typeface="+mn-lt"/>
            </a:endParaRPr>
          </a:p>
        </p:txBody>
      </p:sp>
    </p:spTree>
    <p:extLst>
      <p:ext uri="{BB962C8B-B14F-4D97-AF65-F5344CB8AC3E}">
        <p14:creationId xmlns:p14="http://schemas.microsoft.com/office/powerpoint/2010/main" val="586586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F4A9D0D6-6906-423E-8B8E-10067DBF86C8}"/>
              </a:ext>
            </a:extLst>
          </p:cNvPr>
          <p:cNvPicPr>
            <a:picLocks noChangeAspect="1"/>
          </p:cNvPicPr>
          <p:nvPr/>
        </p:nvPicPr>
        <p:blipFill rotWithShape="1">
          <a:blip r:embed="rId2"/>
          <a:srcRect b="29377"/>
          <a:stretch/>
        </p:blipFill>
        <p:spPr>
          <a:xfrm>
            <a:off x="539552" y="332655"/>
            <a:ext cx="8208912" cy="4622653"/>
          </a:xfrm>
          <a:prstGeom prst="rect">
            <a:avLst/>
          </a:prstGeom>
        </p:spPr>
      </p:pic>
      <p:sp>
        <p:nvSpPr>
          <p:cNvPr id="6" name="TextBox 5">
            <a:extLst>
              <a:ext uri="{FF2B5EF4-FFF2-40B4-BE49-F238E27FC236}">
                <a16:creationId xmlns:a16="http://schemas.microsoft.com/office/drawing/2014/main" id="{460F8DD9-4625-4960-A92B-161A0FEB6573}"/>
              </a:ext>
            </a:extLst>
          </p:cNvPr>
          <p:cNvSpPr txBox="1"/>
          <p:nvPr/>
        </p:nvSpPr>
        <p:spPr>
          <a:xfrm>
            <a:off x="539552" y="5050050"/>
            <a:ext cx="8208912" cy="646331"/>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10.1</a:t>
            </a:r>
            <a:r>
              <a:rPr lang="en-US" sz="1800" dirty="0">
                <a:effectLst/>
                <a:latin typeface="+mn-lt"/>
                <a:ea typeface="Times New Roman" panose="02020603050405020304" pitchFamily="18" charset="0"/>
              </a:rPr>
              <a:t> Virtually all somatic cells contain the complete genome, but different genes are expressed by the cells of different tissues. </a:t>
            </a:r>
            <a:endParaRPr lang="en-GB" dirty="0">
              <a:latin typeface="+mn-lt"/>
            </a:endParaRPr>
          </a:p>
        </p:txBody>
      </p:sp>
    </p:spTree>
    <p:extLst>
      <p:ext uri="{BB962C8B-B14F-4D97-AF65-F5344CB8AC3E}">
        <p14:creationId xmlns:p14="http://schemas.microsoft.com/office/powerpoint/2010/main" val="19471957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1BC6EB9A-37A9-4189-9524-A8AF73217CAB}"/>
              </a:ext>
            </a:extLst>
          </p:cNvPr>
          <p:cNvPicPr>
            <a:picLocks noChangeAspect="1"/>
          </p:cNvPicPr>
          <p:nvPr/>
        </p:nvPicPr>
        <p:blipFill rotWithShape="1">
          <a:blip r:embed="rId2"/>
          <a:srcRect b="10994"/>
          <a:stretch/>
        </p:blipFill>
        <p:spPr>
          <a:xfrm>
            <a:off x="755576" y="106325"/>
            <a:ext cx="4697625" cy="6645350"/>
          </a:xfrm>
          <a:prstGeom prst="rect">
            <a:avLst/>
          </a:prstGeom>
        </p:spPr>
      </p:pic>
      <p:sp>
        <p:nvSpPr>
          <p:cNvPr id="6" name="TextBox 5">
            <a:extLst>
              <a:ext uri="{FF2B5EF4-FFF2-40B4-BE49-F238E27FC236}">
                <a16:creationId xmlns:a16="http://schemas.microsoft.com/office/drawing/2014/main" id="{B9D53BBC-96BB-4C19-9604-975DF36169A1}"/>
              </a:ext>
            </a:extLst>
          </p:cNvPr>
          <p:cNvSpPr txBox="1"/>
          <p:nvPr/>
        </p:nvSpPr>
        <p:spPr>
          <a:xfrm>
            <a:off x="5652120" y="332656"/>
            <a:ext cx="3096344" cy="923330"/>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10.21</a:t>
            </a:r>
            <a:r>
              <a:rPr lang="en-US" sz="1800" dirty="0">
                <a:effectLst/>
                <a:latin typeface="+mn-lt"/>
                <a:ea typeface="Times New Roman" panose="02020603050405020304" pitchFamily="18" charset="0"/>
              </a:rPr>
              <a:t> The growth of a tumor in the human breast. </a:t>
            </a:r>
            <a:endParaRPr lang="en-GB" dirty="0">
              <a:latin typeface="+mn-lt"/>
            </a:endParaRPr>
          </a:p>
        </p:txBody>
      </p:sp>
    </p:spTree>
    <p:extLst>
      <p:ext uri="{BB962C8B-B14F-4D97-AF65-F5344CB8AC3E}">
        <p14:creationId xmlns:p14="http://schemas.microsoft.com/office/powerpoint/2010/main" val="12802362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05DB76-E4F2-489F-BF13-71D6CBB96C9C}"/>
              </a:ext>
            </a:extLst>
          </p:cNvPr>
          <p:cNvSpPr>
            <a:spLocks noGrp="1"/>
          </p:cNvSpPr>
          <p:nvPr>
            <p:ph idx="1"/>
          </p:nvPr>
        </p:nvSpPr>
        <p:spPr>
          <a:xfrm>
            <a:off x="395536" y="188640"/>
            <a:ext cx="8205788" cy="6264696"/>
          </a:xfrm>
        </p:spPr>
        <p:txBody>
          <a:bodyPr/>
          <a:lstStyle/>
          <a:p>
            <a:pPr marL="0" indent="0">
              <a:buNone/>
            </a:pPr>
            <a:r>
              <a:rPr lang="en-GB" b="1" dirty="0"/>
              <a:t>Cancers have complex causes and multiple risk factors</a:t>
            </a:r>
          </a:p>
          <a:p>
            <a:pPr marL="0" indent="0">
              <a:buNone/>
            </a:pPr>
            <a:endParaRPr lang="en-GB" sz="2000" b="1" dirty="0"/>
          </a:p>
          <a:p>
            <a:pPr marL="0" indent="0">
              <a:buNone/>
            </a:pPr>
            <a:r>
              <a:rPr lang="en-GB" sz="2000" dirty="0"/>
              <a:t>Inherited predispositions for cancers</a:t>
            </a:r>
          </a:p>
          <a:p>
            <a:pPr marL="0" indent="0">
              <a:buNone/>
            </a:pPr>
            <a:endParaRPr lang="en-GB" sz="2000" dirty="0"/>
          </a:p>
          <a:p>
            <a:pPr marL="0" indent="0">
              <a:buNone/>
            </a:pPr>
            <a:r>
              <a:rPr lang="en-GB" sz="2000" dirty="0"/>
              <a:t>Increasing age</a:t>
            </a:r>
          </a:p>
          <a:p>
            <a:pPr marL="0" indent="0">
              <a:buNone/>
            </a:pPr>
            <a:endParaRPr lang="en-GB" sz="2000" dirty="0"/>
          </a:p>
          <a:p>
            <a:pPr marL="0" indent="0">
              <a:buNone/>
            </a:pPr>
            <a:r>
              <a:rPr lang="en-GB" sz="2000" dirty="0"/>
              <a:t>Viruses</a:t>
            </a:r>
          </a:p>
          <a:p>
            <a:pPr marL="0" indent="0">
              <a:buNone/>
            </a:pPr>
            <a:endParaRPr lang="en-GB" sz="2000" dirty="0"/>
          </a:p>
          <a:p>
            <a:pPr marL="0" indent="0">
              <a:buNone/>
            </a:pPr>
            <a:r>
              <a:rPr lang="en-GB" sz="2000" dirty="0"/>
              <a:t>Physical and chemical carcinogens</a:t>
            </a:r>
          </a:p>
          <a:p>
            <a:pPr marL="0" indent="0">
              <a:buNone/>
            </a:pPr>
            <a:endParaRPr lang="en-GB" sz="2000" dirty="0"/>
          </a:p>
          <a:p>
            <a:pPr marL="0" indent="0">
              <a:buNone/>
            </a:pPr>
            <a:r>
              <a:rPr lang="en-GB" sz="2000" dirty="0"/>
              <a:t>Dietary factors</a:t>
            </a:r>
          </a:p>
          <a:p>
            <a:pPr marL="0" indent="0">
              <a:buNone/>
            </a:pPr>
            <a:endParaRPr lang="en-GB" sz="2000" dirty="0"/>
          </a:p>
          <a:p>
            <a:pPr marL="0" indent="0">
              <a:buNone/>
            </a:pPr>
            <a:r>
              <a:rPr lang="en-GB" sz="2000" dirty="0"/>
              <a:t>Internal resistance to cancer</a:t>
            </a:r>
          </a:p>
          <a:p>
            <a:pPr marL="0" indent="0">
              <a:buNone/>
            </a:pPr>
            <a:endParaRPr lang="en-GB" sz="2000" dirty="0"/>
          </a:p>
          <a:p>
            <a:pPr marL="0" indent="0">
              <a:buNone/>
            </a:pPr>
            <a:r>
              <a:rPr lang="en-GB" sz="2000" dirty="0"/>
              <a:t>Social, economic and racial factors</a:t>
            </a:r>
          </a:p>
        </p:txBody>
      </p:sp>
    </p:spTree>
    <p:extLst>
      <p:ext uri="{BB962C8B-B14F-4D97-AF65-F5344CB8AC3E}">
        <p14:creationId xmlns:p14="http://schemas.microsoft.com/office/powerpoint/2010/main" val="12938372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898A81C8-6E4C-4CAE-95A9-3A462BA85F43}"/>
              </a:ext>
            </a:extLst>
          </p:cNvPr>
          <p:cNvPicPr>
            <a:picLocks noChangeAspect="1"/>
          </p:cNvPicPr>
          <p:nvPr/>
        </p:nvPicPr>
        <p:blipFill rotWithShape="1">
          <a:blip r:embed="rId2"/>
          <a:srcRect b="20748"/>
          <a:stretch/>
        </p:blipFill>
        <p:spPr>
          <a:xfrm>
            <a:off x="971600" y="116632"/>
            <a:ext cx="6912768" cy="4488684"/>
          </a:xfrm>
          <a:prstGeom prst="rect">
            <a:avLst/>
          </a:prstGeom>
        </p:spPr>
      </p:pic>
      <p:sp>
        <p:nvSpPr>
          <p:cNvPr id="6" name="TextBox 5">
            <a:extLst>
              <a:ext uri="{FF2B5EF4-FFF2-40B4-BE49-F238E27FC236}">
                <a16:creationId xmlns:a16="http://schemas.microsoft.com/office/drawing/2014/main" id="{1063008B-D227-4ABB-A9C8-1CCA4075E687}"/>
              </a:ext>
            </a:extLst>
          </p:cNvPr>
          <p:cNvSpPr txBox="1"/>
          <p:nvPr/>
        </p:nvSpPr>
        <p:spPr>
          <a:xfrm>
            <a:off x="323528" y="4682646"/>
            <a:ext cx="8712968" cy="1754326"/>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10.22</a:t>
            </a:r>
            <a:r>
              <a:rPr lang="en-US" sz="1800" dirty="0">
                <a:effectLst/>
                <a:latin typeface="+mn-lt"/>
                <a:ea typeface="Times New Roman" panose="02020603050405020304" pitchFamily="18" charset="0"/>
              </a:rPr>
              <a:t> Deaths from cancers in the United States. (A) Death rates from all cancers combined  (B) Death rates for different cancer sites in males  (C) Death rates for different cancer sites in females.  (D) Lung cancer death rate and cigarette consumption.  (A, from National Center for Health Statistics data as analyzed by NCI;  B,C from American Cancer Society, Cancer Facts &amp; Figures, 2020;  D, redrawn from several sources) </a:t>
            </a:r>
            <a:endParaRPr lang="en-GB" dirty="0">
              <a:latin typeface="+mn-lt"/>
            </a:endParaRPr>
          </a:p>
        </p:txBody>
      </p:sp>
    </p:spTree>
    <p:extLst>
      <p:ext uri="{BB962C8B-B14F-4D97-AF65-F5344CB8AC3E}">
        <p14:creationId xmlns:p14="http://schemas.microsoft.com/office/powerpoint/2010/main" val="35062857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4B03678A-E0FA-4358-92C6-8BB75F9DFEF0}"/>
              </a:ext>
            </a:extLst>
          </p:cNvPr>
          <p:cNvPicPr>
            <a:picLocks noChangeAspect="1"/>
          </p:cNvPicPr>
          <p:nvPr/>
        </p:nvPicPr>
        <p:blipFill rotWithShape="1">
          <a:blip r:embed="rId2"/>
          <a:srcRect b="11653"/>
          <a:stretch/>
        </p:blipFill>
        <p:spPr>
          <a:xfrm>
            <a:off x="323528" y="116632"/>
            <a:ext cx="5971408" cy="6408712"/>
          </a:xfrm>
          <a:prstGeom prst="rect">
            <a:avLst/>
          </a:prstGeom>
        </p:spPr>
      </p:pic>
      <p:sp>
        <p:nvSpPr>
          <p:cNvPr id="6" name="TextBox 5">
            <a:extLst>
              <a:ext uri="{FF2B5EF4-FFF2-40B4-BE49-F238E27FC236}">
                <a16:creationId xmlns:a16="http://schemas.microsoft.com/office/drawing/2014/main" id="{9645577F-F70B-4C4D-A63B-8608646165A1}"/>
              </a:ext>
            </a:extLst>
          </p:cNvPr>
          <p:cNvSpPr txBox="1"/>
          <p:nvPr/>
        </p:nvSpPr>
        <p:spPr>
          <a:xfrm>
            <a:off x="6372200" y="4149080"/>
            <a:ext cx="2592288" cy="2031325"/>
          </a:xfrm>
          <a:prstGeom prst="rect">
            <a:avLst/>
          </a:prstGeom>
          <a:noFill/>
        </p:spPr>
        <p:txBody>
          <a:bodyPr wrap="square" rtlCol="0">
            <a:spAutoFit/>
          </a:bodyPr>
          <a:lstStyle/>
          <a:p>
            <a:r>
              <a:rPr lang="en-US" sz="1800" b="1" dirty="0">
                <a:effectLst/>
                <a:latin typeface="Times New Roman" panose="02020603050405020304" pitchFamily="18" charset="0"/>
                <a:ea typeface="Times New Roman" panose="02020603050405020304" pitchFamily="18" charset="0"/>
              </a:rPr>
              <a:t>Figure 10.23</a:t>
            </a:r>
            <a:r>
              <a:rPr lang="en-US" sz="1800" dirty="0">
                <a:effectLst/>
                <a:latin typeface="Times New Roman" panose="02020603050405020304" pitchFamily="18" charset="0"/>
                <a:ea typeface="Times New Roman" panose="02020603050405020304" pitchFamily="18" charset="0"/>
              </a:rPr>
              <a:t> Familial cancers. (A) Retinoblastoma  (B) Xeroderma pigmentosum  (C) Familial adenomatous polyposis (precursor to colon cancer) </a:t>
            </a:r>
            <a:endParaRPr lang="en-GB" dirty="0"/>
          </a:p>
        </p:txBody>
      </p:sp>
    </p:spTree>
    <p:extLst>
      <p:ext uri="{BB962C8B-B14F-4D97-AF65-F5344CB8AC3E}">
        <p14:creationId xmlns:p14="http://schemas.microsoft.com/office/powerpoint/2010/main" val="40696946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CB784AEA-331B-4B83-A06F-D6D579B50BA0}"/>
              </a:ext>
            </a:extLst>
          </p:cNvPr>
          <p:cNvPicPr>
            <a:picLocks noChangeAspect="1"/>
          </p:cNvPicPr>
          <p:nvPr/>
        </p:nvPicPr>
        <p:blipFill rotWithShape="1">
          <a:blip r:embed="rId2"/>
          <a:srcRect b="35839"/>
          <a:stretch/>
        </p:blipFill>
        <p:spPr>
          <a:xfrm>
            <a:off x="209967" y="1268760"/>
            <a:ext cx="8724066" cy="2664296"/>
          </a:xfrm>
          <a:prstGeom prst="rect">
            <a:avLst/>
          </a:prstGeom>
        </p:spPr>
      </p:pic>
      <p:sp>
        <p:nvSpPr>
          <p:cNvPr id="6" name="TextBox 5">
            <a:extLst>
              <a:ext uri="{FF2B5EF4-FFF2-40B4-BE49-F238E27FC236}">
                <a16:creationId xmlns:a16="http://schemas.microsoft.com/office/drawing/2014/main" id="{D0A33098-51EE-4A80-9A9C-08C76EAFA59A}"/>
              </a:ext>
            </a:extLst>
          </p:cNvPr>
          <p:cNvSpPr txBox="1"/>
          <p:nvPr/>
        </p:nvSpPr>
        <p:spPr>
          <a:xfrm>
            <a:off x="209967" y="4311480"/>
            <a:ext cx="8724066" cy="646331"/>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10.24</a:t>
            </a:r>
            <a:r>
              <a:rPr lang="en-US" sz="1800" dirty="0">
                <a:effectLst/>
                <a:latin typeface="+mn-lt"/>
                <a:ea typeface="Times New Roman" panose="02020603050405020304" pitchFamily="18" charset="0"/>
              </a:rPr>
              <a:t> Lifetime probabilities of acquiring malignant cancers (U.S., 2014-2016), based on data from National Cancer Institute, 2019. </a:t>
            </a:r>
            <a:endParaRPr lang="en-GB" dirty="0">
              <a:latin typeface="+mn-lt"/>
            </a:endParaRPr>
          </a:p>
        </p:txBody>
      </p:sp>
    </p:spTree>
    <p:extLst>
      <p:ext uri="{BB962C8B-B14F-4D97-AF65-F5344CB8AC3E}">
        <p14:creationId xmlns:p14="http://schemas.microsoft.com/office/powerpoint/2010/main" val="13308295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81BFBFB7-E5BA-4147-9B84-F94B5477DAFF}"/>
              </a:ext>
            </a:extLst>
          </p:cNvPr>
          <p:cNvPicPr>
            <a:picLocks noChangeAspect="1"/>
          </p:cNvPicPr>
          <p:nvPr/>
        </p:nvPicPr>
        <p:blipFill rotWithShape="1">
          <a:blip r:embed="rId2"/>
          <a:srcRect b="42374"/>
          <a:stretch/>
        </p:blipFill>
        <p:spPr>
          <a:xfrm>
            <a:off x="683568" y="332655"/>
            <a:ext cx="7920880" cy="4707299"/>
          </a:xfrm>
          <a:prstGeom prst="rect">
            <a:avLst/>
          </a:prstGeom>
        </p:spPr>
      </p:pic>
      <p:sp>
        <p:nvSpPr>
          <p:cNvPr id="6" name="TextBox 5">
            <a:extLst>
              <a:ext uri="{FF2B5EF4-FFF2-40B4-BE49-F238E27FC236}">
                <a16:creationId xmlns:a16="http://schemas.microsoft.com/office/drawing/2014/main" id="{3E510130-AE54-4405-8452-5A55A75FCDB1}"/>
              </a:ext>
            </a:extLst>
          </p:cNvPr>
          <p:cNvSpPr txBox="1"/>
          <p:nvPr/>
        </p:nvSpPr>
        <p:spPr>
          <a:xfrm>
            <a:off x="1835696" y="5301208"/>
            <a:ext cx="5616624" cy="369332"/>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10.25</a:t>
            </a:r>
            <a:r>
              <a:rPr lang="en-US" sz="1800" dirty="0">
                <a:effectLst/>
                <a:latin typeface="+mn-lt"/>
                <a:ea typeface="Times New Roman" panose="02020603050405020304" pitchFamily="18" charset="0"/>
              </a:rPr>
              <a:t> Tumor viruses carry oncogenes.</a:t>
            </a:r>
            <a:endParaRPr lang="en-GB" dirty="0">
              <a:latin typeface="+mn-lt"/>
            </a:endParaRPr>
          </a:p>
        </p:txBody>
      </p:sp>
    </p:spTree>
    <p:extLst>
      <p:ext uri="{BB962C8B-B14F-4D97-AF65-F5344CB8AC3E}">
        <p14:creationId xmlns:p14="http://schemas.microsoft.com/office/powerpoint/2010/main" val="20919456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engineering drawing, schematic&#10;&#10;Description automatically generated">
            <a:extLst>
              <a:ext uri="{FF2B5EF4-FFF2-40B4-BE49-F238E27FC236}">
                <a16:creationId xmlns:a16="http://schemas.microsoft.com/office/drawing/2014/main" id="{FAAE3936-F398-4779-BB2C-DC40BA229353}"/>
              </a:ext>
            </a:extLst>
          </p:cNvPr>
          <p:cNvPicPr>
            <a:picLocks noChangeAspect="1"/>
          </p:cNvPicPr>
          <p:nvPr/>
        </p:nvPicPr>
        <p:blipFill rotWithShape="1">
          <a:blip r:embed="rId2"/>
          <a:srcRect b="41948"/>
          <a:stretch/>
        </p:blipFill>
        <p:spPr>
          <a:xfrm>
            <a:off x="395536" y="260648"/>
            <a:ext cx="8424936" cy="4340516"/>
          </a:xfrm>
          <a:prstGeom prst="rect">
            <a:avLst/>
          </a:prstGeom>
        </p:spPr>
      </p:pic>
      <p:sp>
        <p:nvSpPr>
          <p:cNvPr id="6" name="TextBox 5">
            <a:extLst>
              <a:ext uri="{FF2B5EF4-FFF2-40B4-BE49-F238E27FC236}">
                <a16:creationId xmlns:a16="http://schemas.microsoft.com/office/drawing/2014/main" id="{CC61C7A8-5789-44A3-A409-81B2262E88FD}"/>
              </a:ext>
            </a:extLst>
          </p:cNvPr>
          <p:cNvSpPr txBox="1"/>
          <p:nvPr/>
        </p:nvSpPr>
        <p:spPr>
          <a:xfrm>
            <a:off x="871911" y="4869160"/>
            <a:ext cx="8280920" cy="646331"/>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10.26</a:t>
            </a:r>
            <a:r>
              <a:rPr lang="en-US" sz="1800" dirty="0">
                <a:effectLst/>
                <a:latin typeface="+mn-lt"/>
                <a:ea typeface="Times New Roman" panose="02020603050405020304" pitchFamily="18" charset="0"/>
              </a:rPr>
              <a:t> UV irradiation induces abnormal bonds between neighboring nucleotides. </a:t>
            </a:r>
            <a:endParaRPr lang="en-GB" dirty="0">
              <a:latin typeface="+mn-lt"/>
            </a:endParaRPr>
          </a:p>
        </p:txBody>
      </p:sp>
    </p:spTree>
    <p:extLst>
      <p:ext uri="{BB962C8B-B14F-4D97-AF65-F5344CB8AC3E}">
        <p14:creationId xmlns:p14="http://schemas.microsoft.com/office/powerpoint/2010/main" val="21945066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bar chart, histogram&#10;&#10;Description automatically generated">
            <a:extLst>
              <a:ext uri="{FF2B5EF4-FFF2-40B4-BE49-F238E27FC236}">
                <a16:creationId xmlns:a16="http://schemas.microsoft.com/office/drawing/2014/main" id="{F332A68F-1B47-417A-9B9D-C164522C3C3A}"/>
              </a:ext>
            </a:extLst>
          </p:cNvPr>
          <p:cNvPicPr>
            <a:picLocks noChangeAspect="1"/>
          </p:cNvPicPr>
          <p:nvPr/>
        </p:nvPicPr>
        <p:blipFill rotWithShape="1">
          <a:blip r:embed="rId2"/>
          <a:srcRect b="29755"/>
          <a:stretch/>
        </p:blipFill>
        <p:spPr>
          <a:xfrm>
            <a:off x="1475656" y="188640"/>
            <a:ext cx="6192688" cy="4895443"/>
          </a:xfrm>
          <a:prstGeom prst="rect">
            <a:avLst/>
          </a:prstGeom>
        </p:spPr>
      </p:pic>
      <p:sp>
        <p:nvSpPr>
          <p:cNvPr id="6" name="TextBox 5">
            <a:extLst>
              <a:ext uri="{FF2B5EF4-FFF2-40B4-BE49-F238E27FC236}">
                <a16:creationId xmlns:a16="http://schemas.microsoft.com/office/drawing/2014/main" id="{0B49CB1A-DAC3-4718-B080-30D6172EA42C}"/>
              </a:ext>
            </a:extLst>
          </p:cNvPr>
          <p:cNvSpPr txBox="1"/>
          <p:nvPr/>
        </p:nvSpPr>
        <p:spPr>
          <a:xfrm>
            <a:off x="1227651" y="5229200"/>
            <a:ext cx="6984776" cy="648072"/>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10.27</a:t>
            </a:r>
            <a:r>
              <a:rPr lang="en-US" sz="1800" dirty="0">
                <a:effectLst/>
                <a:latin typeface="+mn-lt"/>
                <a:ea typeface="Times New Roman" panose="02020603050405020304" pitchFamily="18" charset="0"/>
              </a:rPr>
              <a:t> Synergism between alcohol and cigarettes in producing cancers of the mouth and throat. </a:t>
            </a:r>
            <a:endParaRPr lang="en-GB" dirty="0">
              <a:latin typeface="+mn-lt"/>
            </a:endParaRPr>
          </a:p>
        </p:txBody>
      </p:sp>
    </p:spTree>
    <p:extLst>
      <p:ext uri="{BB962C8B-B14F-4D97-AF65-F5344CB8AC3E}">
        <p14:creationId xmlns:p14="http://schemas.microsoft.com/office/powerpoint/2010/main" val="19090072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histogram&#10;&#10;Description automatically generated">
            <a:extLst>
              <a:ext uri="{FF2B5EF4-FFF2-40B4-BE49-F238E27FC236}">
                <a16:creationId xmlns:a16="http://schemas.microsoft.com/office/drawing/2014/main" id="{1A0F4713-FC62-45B5-9955-84C15B0E4C28}"/>
              </a:ext>
            </a:extLst>
          </p:cNvPr>
          <p:cNvPicPr>
            <a:picLocks noChangeAspect="1"/>
          </p:cNvPicPr>
          <p:nvPr/>
        </p:nvPicPr>
        <p:blipFill rotWithShape="1">
          <a:blip r:embed="rId2"/>
          <a:srcRect b="40942"/>
          <a:stretch/>
        </p:blipFill>
        <p:spPr>
          <a:xfrm>
            <a:off x="323527" y="332656"/>
            <a:ext cx="8621813" cy="3816424"/>
          </a:xfrm>
          <a:prstGeom prst="rect">
            <a:avLst/>
          </a:prstGeom>
        </p:spPr>
      </p:pic>
      <p:sp>
        <p:nvSpPr>
          <p:cNvPr id="6" name="TextBox 5">
            <a:extLst>
              <a:ext uri="{FF2B5EF4-FFF2-40B4-BE49-F238E27FC236}">
                <a16:creationId xmlns:a16="http://schemas.microsoft.com/office/drawing/2014/main" id="{2C7B6E9A-3884-455F-8654-879B47998BD8}"/>
              </a:ext>
            </a:extLst>
          </p:cNvPr>
          <p:cNvSpPr txBox="1"/>
          <p:nvPr/>
        </p:nvSpPr>
        <p:spPr>
          <a:xfrm>
            <a:off x="935596" y="4437111"/>
            <a:ext cx="7812868" cy="369332"/>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10.28</a:t>
            </a:r>
            <a:r>
              <a:rPr lang="en-US" sz="1800" dirty="0">
                <a:effectLst/>
                <a:latin typeface="+mn-lt"/>
                <a:ea typeface="Times New Roman" panose="02020603050405020304" pitchFamily="18" charset="0"/>
              </a:rPr>
              <a:t> The effects of smoking on the incidence of cancer. </a:t>
            </a:r>
            <a:endParaRPr lang="en-GB" dirty="0">
              <a:latin typeface="+mn-lt"/>
            </a:endParaRPr>
          </a:p>
        </p:txBody>
      </p:sp>
    </p:spTree>
    <p:extLst>
      <p:ext uri="{BB962C8B-B14F-4D97-AF65-F5344CB8AC3E}">
        <p14:creationId xmlns:p14="http://schemas.microsoft.com/office/powerpoint/2010/main" val="14649732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6E3B40-6B0B-4270-A436-77F601777949}"/>
              </a:ext>
            </a:extLst>
          </p:cNvPr>
          <p:cNvSpPr>
            <a:spLocks noGrp="1"/>
          </p:cNvSpPr>
          <p:nvPr>
            <p:ph idx="1"/>
          </p:nvPr>
        </p:nvSpPr>
        <p:spPr>
          <a:xfrm>
            <a:off x="323528" y="116632"/>
            <a:ext cx="8205788" cy="6336704"/>
          </a:xfrm>
        </p:spPr>
        <p:txBody>
          <a:bodyPr/>
          <a:lstStyle/>
          <a:p>
            <a:pPr marL="0" indent="0">
              <a:buNone/>
            </a:pPr>
            <a:r>
              <a:rPr lang="en-GB" b="1" dirty="0"/>
              <a:t>We can treat many cancers and lower our risks for many more</a:t>
            </a:r>
          </a:p>
          <a:p>
            <a:pPr marL="0" indent="0">
              <a:buNone/>
            </a:pPr>
            <a:endParaRPr lang="en-GB" sz="2000" b="1" dirty="0"/>
          </a:p>
          <a:p>
            <a:pPr marL="0" indent="0">
              <a:buNone/>
            </a:pPr>
            <a:r>
              <a:rPr lang="en-GB" sz="2000" dirty="0"/>
              <a:t>Traditional cancer therapies: Surgery, radiation and chemotherapy</a:t>
            </a:r>
          </a:p>
          <a:p>
            <a:pPr marL="0" indent="0">
              <a:buNone/>
            </a:pPr>
            <a:endParaRPr lang="en-GB" sz="2000" dirty="0"/>
          </a:p>
          <a:p>
            <a:pPr marL="0" indent="0">
              <a:buNone/>
            </a:pPr>
            <a:r>
              <a:rPr lang="en-GB" sz="2000" dirty="0"/>
              <a:t>Targeted cancer drugs</a:t>
            </a:r>
          </a:p>
          <a:p>
            <a:pPr marL="0" indent="0">
              <a:buNone/>
            </a:pPr>
            <a:endParaRPr lang="en-GB" sz="2000" dirty="0"/>
          </a:p>
          <a:p>
            <a:pPr marL="0" indent="0">
              <a:buNone/>
            </a:pPr>
            <a:r>
              <a:rPr lang="en-GB" sz="2000" dirty="0"/>
              <a:t>Immunotherapies</a:t>
            </a:r>
          </a:p>
          <a:p>
            <a:pPr marL="0" indent="0">
              <a:buNone/>
            </a:pPr>
            <a:endParaRPr lang="en-GB" sz="2000" dirty="0"/>
          </a:p>
          <a:p>
            <a:pPr marL="0" indent="0">
              <a:buNone/>
            </a:pPr>
            <a:r>
              <a:rPr lang="en-GB" sz="2000" dirty="0"/>
              <a:t>The cost of cancer treatment</a:t>
            </a:r>
          </a:p>
          <a:p>
            <a:pPr marL="0" indent="0">
              <a:buNone/>
            </a:pPr>
            <a:endParaRPr lang="en-GB" sz="2000" dirty="0"/>
          </a:p>
          <a:p>
            <a:pPr marL="0" indent="0">
              <a:buNone/>
            </a:pPr>
            <a:r>
              <a:rPr lang="en-GB" sz="2000" dirty="0"/>
              <a:t>Cancer detection and predisposition</a:t>
            </a:r>
          </a:p>
          <a:p>
            <a:pPr marL="0" indent="0">
              <a:buNone/>
            </a:pPr>
            <a:endParaRPr lang="en-GB" sz="2000" dirty="0"/>
          </a:p>
          <a:p>
            <a:pPr marL="0" indent="0">
              <a:buNone/>
            </a:pPr>
            <a:r>
              <a:rPr lang="en-GB" sz="2000" dirty="0"/>
              <a:t>Cancer management</a:t>
            </a:r>
          </a:p>
          <a:p>
            <a:pPr marL="0" indent="0">
              <a:buNone/>
            </a:pPr>
            <a:endParaRPr lang="en-GB" sz="2000" dirty="0"/>
          </a:p>
          <a:p>
            <a:pPr marL="0" indent="0">
              <a:buNone/>
            </a:pPr>
            <a:r>
              <a:rPr lang="en-GB" sz="2000" dirty="0"/>
              <a:t>Cancer prevention</a:t>
            </a:r>
          </a:p>
        </p:txBody>
      </p:sp>
    </p:spTree>
    <p:extLst>
      <p:ext uri="{BB962C8B-B14F-4D97-AF65-F5344CB8AC3E}">
        <p14:creationId xmlns:p14="http://schemas.microsoft.com/office/powerpoint/2010/main" val="34066043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6D22F8-1E64-4B44-AB57-13850B031ECB}"/>
              </a:ext>
            </a:extLst>
          </p:cNvPr>
          <p:cNvSpPr>
            <a:spLocks noGrp="1"/>
          </p:cNvSpPr>
          <p:nvPr>
            <p:ph idx="1"/>
          </p:nvPr>
        </p:nvSpPr>
        <p:spPr>
          <a:xfrm>
            <a:off x="406400" y="404664"/>
            <a:ext cx="8205788" cy="5386536"/>
          </a:xfrm>
        </p:spPr>
        <p:txBody>
          <a:bodyPr/>
          <a:lstStyle/>
          <a:p>
            <a:pPr marL="0" indent="0">
              <a:buNone/>
            </a:pPr>
            <a:r>
              <a:rPr lang="en-GB" b="1" dirty="0"/>
              <a:t>Signalling between cells is the basis of cooperation and specialization</a:t>
            </a:r>
          </a:p>
          <a:p>
            <a:pPr marL="0" indent="0">
              <a:buNone/>
            </a:pPr>
            <a:endParaRPr lang="en-GB" b="1" dirty="0"/>
          </a:p>
          <a:p>
            <a:pPr marL="0" indent="0">
              <a:buNone/>
            </a:pPr>
            <a:r>
              <a:rPr lang="en-GB" dirty="0"/>
              <a:t>Cells receive signals from the outside that are transmitted across the cell membrane to cause internal changes</a:t>
            </a:r>
          </a:p>
          <a:p>
            <a:pPr marL="0" indent="0">
              <a:buNone/>
            </a:pPr>
            <a:endParaRPr lang="en-GB" dirty="0"/>
          </a:p>
          <a:p>
            <a:pPr marL="0" indent="0">
              <a:buNone/>
            </a:pPr>
            <a:r>
              <a:rPr lang="en-GB" dirty="0"/>
              <a:t>Regulating gene expression and protein function</a:t>
            </a:r>
          </a:p>
        </p:txBody>
      </p:sp>
    </p:spTree>
    <p:extLst>
      <p:ext uri="{BB962C8B-B14F-4D97-AF65-F5344CB8AC3E}">
        <p14:creationId xmlns:p14="http://schemas.microsoft.com/office/powerpoint/2010/main" val="9303496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703BC-EA3A-DE7C-4C55-F16F8794C7BA}"/>
              </a:ext>
            </a:extLst>
          </p:cNvPr>
          <p:cNvSpPr>
            <a:spLocks noGrp="1"/>
          </p:cNvSpPr>
          <p:nvPr>
            <p:ph type="title"/>
          </p:nvPr>
        </p:nvSpPr>
        <p:spPr/>
        <p:txBody>
          <a:bodyPr/>
          <a:lstStyle/>
          <a:p>
            <a:endParaRPr lang="en-US"/>
          </a:p>
        </p:txBody>
      </p:sp>
      <p:pic>
        <p:nvPicPr>
          <p:cNvPr id="4" name="Picture 3" descr="A white paper with black text&#10;&#10;Description automatically generated">
            <a:extLst>
              <a:ext uri="{FF2B5EF4-FFF2-40B4-BE49-F238E27FC236}">
                <a16:creationId xmlns:a16="http://schemas.microsoft.com/office/drawing/2014/main" id="{85391380-D3AA-2DE9-EFEB-5F501BC92AB0}"/>
              </a:ext>
            </a:extLst>
          </p:cNvPr>
          <p:cNvPicPr>
            <a:picLocks noChangeAspect="1"/>
          </p:cNvPicPr>
          <p:nvPr/>
        </p:nvPicPr>
        <p:blipFill>
          <a:blip r:embed="rId2"/>
          <a:stretch>
            <a:fillRect/>
          </a:stretch>
        </p:blipFill>
        <p:spPr>
          <a:xfrm>
            <a:off x="571" y="381381"/>
            <a:ext cx="9142857" cy="6095238"/>
          </a:xfrm>
          <a:prstGeom prst="rect">
            <a:avLst/>
          </a:prstGeom>
        </p:spPr>
      </p:pic>
    </p:spTree>
    <p:extLst>
      <p:ext uri="{BB962C8B-B14F-4D97-AF65-F5344CB8AC3E}">
        <p14:creationId xmlns:p14="http://schemas.microsoft.com/office/powerpoint/2010/main" val="36616368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A5ED8-7076-C3A6-3C12-67EFA99E305C}"/>
              </a:ext>
            </a:extLst>
          </p:cNvPr>
          <p:cNvSpPr>
            <a:spLocks noGrp="1"/>
          </p:cNvSpPr>
          <p:nvPr>
            <p:ph type="title"/>
          </p:nvPr>
        </p:nvSpPr>
        <p:spPr>
          <a:xfrm>
            <a:off x="395536" y="304800"/>
            <a:ext cx="8367464" cy="531912"/>
          </a:xfrm>
        </p:spPr>
        <p:txBody>
          <a:bodyPr/>
          <a:lstStyle/>
          <a:p>
            <a:r>
              <a:rPr lang="en-US" dirty="0"/>
              <a:t>Gleevec, a TARGETED cancer drug</a:t>
            </a:r>
          </a:p>
        </p:txBody>
      </p:sp>
      <p:pic>
        <p:nvPicPr>
          <p:cNvPr id="4" name="Picture 3" descr="A diagram of a protein structure&#10;&#10;Description automatically generated">
            <a:extLst>
              <a:ext uri="{FF2B5EF4-FFF2-40B4-BE49-F238E27FC236}">
                <a16:creationId xmlns:a16="http://schemas.microsoft.com/office/drawing/2014/main" id="{D3D2FC3A-1E92-53BF-83CE-C019617FDED7}"/>
              </a:ext>
            </a:extLst>
          </p:cNvPr>
          <p:cNvPicPr>
            <a:picLocks noChangeAspect="1"/>
          </p:cNvPicPr>
          <p:nvPr/>
        </p:nvPicPr>
        <p:blipFill>
          <a:blip r:embed="rId2"/>
          <a:stretch>
            <a:fillRect/>
          </a:stretch>
        </p:blipFill>
        <p:spPr>
          <a:xfrm>
            <a:off x="971600" y="908720"/>
            <a:ext cx="7540369" cy="5673080"/>
          </a:xfrm>
          <a:prstGeom prst="rect">
            <a:avLst/>
          </a:prstGeom>
        </p:spPr>
      </p:pic>
    </p:spTree>
    <p:extLst>
      <p:ext uri="{BB962C8B-B14F-4D97-AF65-F5344CB8AC3E}">
        <p14:creationId xmlns:p14="http://schemas.microsoft.com/office/powerpoint/2010/main" val="1534702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with medium confidence">
            <a:extLst>
              <a:ext uri="{FF2B5EF4-FFF2-40B4-BE49-F238E27FC236}">
                <a16:creationId xmlns:a16="http://schemas.microsoft.com/office/drawing/2014/main" id="{56A02EC1-A12C-4E33-A102-359995C52FCE}"/>
              </a:ext>
            </a:extLst>
          </p:cNvPr>
          <p:cNvPicPr>
            <a:picLocks noChangeAspect="1"/>
          </p:cNvPicPr>
          <p:nvPr/>
        </p:nvPicPr>
        <p:blipFill rotWithShape="1">
          <a:blip r:embed="rId2"/>
          <a:srcRect b="58169"/>
          <a:stretch/>
        </p:blipFill>
        <p:spPr>
          <a:xfrm>
            <a:off x="323528" y="260648"/>
            <a:ext cx="8640960" cy="3465991"/>
          </a:xfrm>
          <a:prstGeom prst="rect">
            <a:avLst/>
          </a:prstGeom>
        </p:spPr>
      </p:pic>
      <p:sp>
        <p:nvSpPr>
          <p:cNvPr id="6" name="TextBox 5">
            <a:extLst>
              <a:ext uri="{FF2B5EF4-FFF2-40B4-BE49-F238E27FC236}">
                <a16:creationId xmlns:a16="http://schemas.microsoft.com/office/drawing/2014/main" id="{9F1AE287-916B-41C7-AF1E-0C1BCBA424F3}"/>
              </a:ext>
            </a:extLst>
          </p:cNvPr>
          <p:cNvSpPr txBox="1"/>
          <p:nvPr/>
        </p:nvSpPr>
        <p:spPr>
          <a:xfrm>
            <a:off x="467544" y="4077072"/>
            <a:ext cx="8352928" cy="1200329"/>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10.2</a:t>
            </a:r>
            <a:r>
              <a:rPr lang="en-US" sz="1800" dirty="0">
                <a:effectLst/>
                <a:latin typeface="+mn-lt"/>
                <a:ea typeface="Times New Roman" panose="02020603050405020304" pitchFamily="18" charset="0"/>
              </a:rPr>
              <a:t> Signals can travel short or long distances to reach target cells. A, paracrine signals are released by one cell and affect neighboring cells. B, endocrine signals enter the bloodstream and travel throughout the body to reach distant target cells. </a:t>
            </a:r>
            <a:endParaRPr lang="en-GB" dirty="0">
              <a:latin typeface="+mn-lt"/>
            </a:endParaRPr>
          </a:p>
        </p:txBody>
      </p:sp>
    </p:spTree>
    <p:extLst>
      <p:ext uri="{BB962C8B-B14F-4D97-AF65-F5344CB8AC3E}">
        <p14:creationId xmlns:p14="http://schemas.microsoft.com/office/powerpoint/2010/main" val="2141885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792FF7D2-75B7-4930-9472-1D5DF577E7A4}"/>
              </a:ext>
            </a:extLst>
          </p:cNvPr>
          <p:cNvPicPr>
            <a:picLocks noChangeAspect="1"/>
          </p:cNvPicPr>
          <p:nvPr/>
        </p:nvPicPr>
        <p:blipFill rotWithShape="1">
          <a:blip r:embed="rId2"/>
          <a:srcRect b="19743"/>
          <a:stretch/>
        </p:blipFill>
        <p:spPr>
          <a:xfrm>
            <a:off x="1907704" y="188640"/>
            <a:ext cx="4994504" cy="3733051"/>
          </a:xfrm>
          <a:prstGeom prst="rect">
            <a:avLst/>
          </a:prstGeom>
        </p:spPr>
      </p:pic>
      <p:sp>
        <p:nvSpPr>
          <p:cNvPr id="6" name="TextBox 5">
            <a:extLst>
              <a:ext uri="{FF2B5EF4-FFF2-40B4-BE49-F238E27FC236}">
                <a16:creationId xmlns:a16="http://schemas.microsoft.com/office/drawing/2014/main" id="{021A83CB-26AA-4915-9E09-C515EE6A1864}"/>
              </a:ext>
            </a:extLst>
          </p:cNvPr>
          <p:cNvSpPr txBox="1"/>
          <p:nvPr/>
        </p:nvSpPr>
        <p:spPr>
          <a:xfrm>
            <a:off x="179512" y="4005064"/>
            <a:ext cx="8856984" cy="2308324"/>
          </a:xfrm>
          <a:prstGeom prst="rect">
            <a:avLst/>
          </a:prstGeom>
          <a:noFill/>
        </p:spPr>
        <p:txBody>
          <a:bodyPr wrap="square" rtlCol="0">
            <a:spAutoFit/>
          </a:bodyPr>
          <a:lstStyle/>
          <a:p>
            <a:r>
              <a:rPr lang="en-US" sz="1600" b="1" dirty="0">
                <a:effectLst/>
                <a:latin typeface="+mn-lt"/>
                <a:ea typeface="Times New Roman" panose="02020603050405020304" pitchFamily="18" charset="0"/>
              </a:rPr>
              <a:t>Figure 10.3</a:t>
            </a:r>
            <a:r>
              <a:rPr lang="en-US" sz="1600" dirty="0">
                <a:effectLst/>
                <a:latin typeface="+mn-lt"/>
                <a:ea typeface="Times New Roman" panose="02020603050405020304" pitchFamily="18" charset="0"/>
              </a:rPr>
              <a:t> Signal reception and signal transduction A, Steroid hormones cross the cell membrane to bind internal receptors that regulated gene transcription. B, Other signals bind cell-surface receptors to activate a signal transduction cascade inside the cell. 1) Signal binding changes the shape of the internal portion of the receptor. 2) Internal signaling proteins are activated by the bound receptor. 3) Some internal signaling proteins are enzymes that produce internal signals called second messengers. 4) Second messengers activate proteins that cause the final outcome of a signal, such as changes in gene expression.  </a:t>
            </a:r>
          </a:p>
          <a:p>
            <a:r>
              <a:rPr lang="en-US" sz="1200" dirty="0">
                <a:effectLst/>
                <a:latin typeface="+mn-lt"/>
                <a:ea typeface="Times New Roman" panose="02020603050405020304" pitchFamily="18" charset="0"/>
              </a:rPr>
              <a:t>For an animated version of this figure, go to https://biologytrending.Routledge.com.</a:t>
            </a:r>
            <a:endParaRPr lang="en-GB" sz="1600" dirty="0">
              <a:latin typeface="+mn-lt"/>
            </a:endParaRPr>
          </a:p>
        </p:txBody>
      </p:sp>
    </p:spTree>
    <p:extLst>
      <p:ext uri="{BB962C8B-B14F-4D97-AF65-F5344CB8AC3E}">
        <p14:creationId xmlns:p14="http://schemas.microsoft.com/office/powerpoint/2010/main" val="29830790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D785A893-E9DB-475D-B2A1-A1DFD935E999}"/>
              </a:ext>
            </a:extLst>
          </p:cNvPr>
          <p:cNvPicPr>
            <a:picLocks noChangeAspect="1"/>
          </p:cNvPicPr>
          <p:nvPr/>
        </p:nvPicPr>
        <p:blipFill rotWithShape="1">
          <a:blip r:embed="rId2"/>
          <a:srcRect b="16401"/>
          <a:stretch/>
        </p:blipFill>
        <p:spPr>
          <a:xfrm>
            <a:off x="1547664" y="114710"/>
            <a:ext cx="2664296" cy="6628580"/>
          </a:xfrm>
          <a:prstGeom prst="rect">
            <a:avLst/>
          </a:prstGeom>
        </p:spPr>
      </p:pic>
      <p:sp>
        <p:nvSpPr>
          <p:cNvPr id="6" name="TextBox 5">
            <a:extLst>
              <a:ext uri="{FF2B5EF4-FFF2-40B4-BE49-F238E27FC236}">
                <a16:creationId xmlns:a16="http://schemas.microsoft.com/office/drawing/2014/main" id="{5C7C7EE3-6CFD-4991-953F-5394116A60EC}"/>
              </a:ext>
            </a:extLst>
          </p:cNvPr>
          <p:cNvSpPr txBox="1"/>
          <p:nvPr/>
        </p:nvSpPr>
        <p:spPr>
          <a:xfrm>
            <a:off x="4427984" y="908720"/>
            <a:ext cx="4248472" cy="923330"/>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10.6</a:t>
            </a:r>
            <a:r>
              <a:rPr lang="en-US" sz="1800" dirty="0">
                <a:effectLst/>
                <a:latin typeface="+mn-lt"/>
                <a:ea typeface="Times New Roman" panose="02020603050405020304" pitchFamily="18" charset="0"/>
              </a:rPr>
              <a:t> Regulation of gene expression can occur at many steps in eukaryotic cells. </a:t>
            </a:r>
          </a:p>
        </p:txBody>
      </p:sp>
    </p:spTree>
    <p:extLst>
      <p:ext uri="{BB962C8B-B14F-4D97-AF65-F5344CB8AC3E}">
        <p14:creationId xmlns:p14="http://schemas.microsoft.com/office/powerpoint/2010/main" val="2879189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125FBD36-1095-483F-9C00-1ABA9EAA3F1A}"/>
              </a:ext>
            </a:extLst>
          </p:cNvPr>
          <p:cNvPicPr>
            <a:picLocks noChangeAspect="1"/>
          </p:cNvPicPr>
          <p:nvPr/>
        </p:nvPicPr>
        <p:blipFill rotWithShape="1">
          <a:blip r:embed="rId2"/>
          <a:srcRect b="27500"/>
          <a:stretch/>
        </p:blipFill>
        <p:spPr>
          <a:xfrm>
            <a:off x="323528" y="145996"/>
            <a:ext cx="8496944" cy="4664618"/>
          </a:xfrm>
          <a:prstGeom prst="rect">
            <a:avLst/>
          </a:prstGeom>
        </p:spPr>
      </p:pic>
      <p:sp>
        <p:nvSpPr>
          <p:cNvPr id="6" name="TextBox 5">
            <a:extLst>
              <a:ext uri="{FF2B5EF4-FFF2-40B4-BE49-F238E27FC236}">
                <a16:creationId xmlns:a16="http://schemas.microsoft.com/office/drawing/2014/main" id="{37CF61A5-12D5-44EA-88C7-98BCBC86CD6E}"/>
              </a:ext>
            </a:extLst>
          </p:cNvPr>
          <p:cNvSpPr txBox="1"/>
          <p:nvPr/>
        </p:nvSpPr>
        <p:spPr>
          <a:xfrm>
            <a:off x="287524" y="4969003"/>
            <a:ext cx="8568952" cy="1754326"/>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10.4</a:t>
            </a:r>
            <a:r>
              <a:rPr lang="en-US" sz="1800" dirty="0">
                <a:effectLst/>
                <a:latin typeface="+mn-lt"/>
                <a:ea typeface="Times New Roman" panose="02020603050405020304" pitchFamily="18" charset="0"/>
              </a:rPr>
              <a:t> Regulation of transcription. A, RNA polymerase binds to genes at promoter sequences to begin transcription. B, When activator proteins bind to DNA, they help RNA polymerase bind to the promoter and increase the number of RNA transcripts produced. C, When repressor proteins bind to DNA, they block RNA polymerase and prevent transcription. </a:t>
            </a:r>
            <a:endParaRPr lang="en-GB" dirty="0">
              <a:latin typeface="+mn-lt"/>
            </a:endParaRPr>
          </a:p>
        </p:txBody>
      </p:sp>
    </p:spTree>
    <p:extLst>
      <p:ext uri="{BB962C8B-B14F-4D97-AF65-F5344CB8AC3E}">
        <p14:creationId xmlns:p14="http://schemas.microsoft.com/office/powerpoint/2010/main" val="581665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80E7088C-4BEE-477B-8A99-A0EC4CE19128}"/>
              </a:ext>
            </a:extLst>
          </p:cNvPr>
          <p:cNvPicPr>
            <a:picLocks noChangeAspect="1"/>
          </p:cNvPicPr>
          <p:nvPr/>
        </p:nvPicPr>
        <p:blipFill rotWithShape="1">
          <a:blip r:embed="rId2"/>
          <a:srcRect b="17245"/>
          <a:stretch/>
        </p:blipFill>
        <p:spPr>
          <a:xfrm>
            <a:off x="1547664" y="260648"/>
            <a:ext cx="6339840" cy="4366236"/>
          </a:xfrm>
          <a:prstGeom prst="rect">
            <a:avLst/>
          </a:prstGeom>
        </p:spPr>
      </p:pic>
      <p:sp>
        <p:nvSpPr>
          <p:cNvPr id="6" name="TextBox 5">
            <a:extLst>
              <a:ext uri="{FF2B5EF4-FFF2-40B4-BE49-F238E27FC236}">
                <a16:creationId xmlns:a16="http://schemas.microsoft.com/office/drawing/2014/main" id="{A77F24F1-627A-4C3E-A09C-9A1279AD9382}"/>
              </a:ext>
            </a:extLst>
          </p:cNvPr>
          <p:cNvSpPr txBox="1"/>
          <p:nvPr/>
        </p:nvSpPr>
        <p:spPr>
          <a:xfrm>
            <a:off x="343352" y="4669805"/>
            <a:ext cx="8748464" cy="1754326"/>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10.5</a:t>
            </a:r>
            <a:r>
              <a:rPr lang="en-US" sz="1800" dirty="0">
                <a:effectLst/>
                <a:latin typeface="+mn-lt"/>
                <a:ea typeface="Times New Roman" panose="02020603050405020304" pitchFamily="18" charset="0"/>
              </a:rPr>
              <a:t> The activity of transcriptional activators and repressors is also regulated. A, A signaling molecule binds to an activator and causes the activator to bind DNA. B, Chemical modification of an activator causes it to bind DNA. C, A signaling molecule binds to a repressor and prevents it from binding DNA. D, Chemical modification of a repressor prevents it from binding DNA. </a:t>
            </a:r>
            <a:endParaRPr lang="en-GB" dirty="0">
              <a:latin typeface="+mn-lt"/>
            </a:endParaRPr>
          </a:p>
        </p:txBody>
      </p:sp>
    </p:spTree>
    <p:extLst>
      <p:ext uri="{BB962C8B-B14F-4D97-AF65-F5344CB8AC3E}">
        <p14:creationId xmlns:p14="http://schemas.microsoft.com/office/powerpoint/2010/main" val="2679303155"/>
      </p:ext>
    </p:extLst>
  </p:cSld>
  <p:clrMapOvr>
    <a:masterClrMapping/>
  </p:clrMapOvr>
</p:sld>
</file>

<file path=ppt/theme/theme1.xml><?xml version="1.0" encoding="utf-8"?>
<a:theme xmlns:a="http://schemas.openxmlformats.org/drawingml/2006/main" name="Office Theme">
  <a:themeElements>
    <a:clrScheme name="">
      <a:dk1>
        <a:srgbClr val="000000"/>
      </a:dk1>
      <a:lt1>
        <a:srgbClr val="FFFFFF"/>
      </a:lt1>
      <a:dk2>
        <a:srgbClr val="11147D"/>
      </a:dk2>
      <a:lt2>
        <a:srgbClr val="9DBCDB"/>
      </a:lt2>
      <a:accent1>
        <a:srgbClr val="DEF0FC"/>
      </a:accent1>
      <a:accent2>
        <a:srgbClr val="11147D"/>
      </a:accent2>
      <a:accent3>
        <a:srgbClr val="FFFFFF"/>
      </a:accent3>
      <a:accent4>
        <a:srgbClr val="000000"/>
      </a:accent4>
      <a:accent5>
        <a:srgbClr val="ECF6FD"/>
      </a:accent5>
      <a:accent6>
        <a:srgbClr val="0E1171"/>
      </a:accent6>
      <a:hlink>
        <a:srgbClr val="ADDAF7"/>
      </a:hlink>
      <a:folHlink>
        <a:srgbClr val="3E7AB8"/>
      </a:folHlink>
    </a:clrScheme>
    <a:fontScheme name="Office Them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Times"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Times" pitchFamily="2"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rcpress_master_template.potx  -  Read-Only" id="{BB688410-595E-488D-A28D-038C8EBF4D2D}" vid="{BCD2818A-5D35-4005-ADB7-4432A7CF89CF}"/>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25440AA9095334DB3D5727F76092292" ma:contentTypeVersion="6" ma:contentTypeDescription="Create a new document." ma:contentTypeScope="" ma:versionID="8883c73fb4010812906d5d15c503c91c">
  <xsd:schema xmlns:xsd="http://www.w3.org/2001/XMLSchema" xmlns:xs="http://www.w3.org/2001/XMLSchema" xmlns:p="http://schemas.microsoft.com/office/2006/metadata/properties" xmlns:ns2="4bb372d3-63f6-4132-b4a9-53f6c6ee75cf" xmlns:ns3="07914852-17c5-4b94-83a2-7a6755eb7fbc" targetNamespace="http://schemas.microsoft.com/office/2006/metadata/properties" ma:root="true" ma:fieldsID="2227ccba1093c330152e0193fbcac0a8" ns2:_="" ns3:_="">
    <xsd:import namespace="4bb372d3-63f6-4132-b4a9-53f6c6ee75cf"/>
    <xsd:import namespace="07914852-17c5-4b94-83a2-7a6755eb7fbc"/>
    <xsd:element name="properties">
      <xsd:complexType>
        <xsd:sequence>
          <xsd:element name="documentManagement">
            <xsd:complexType>
              <xsd:all>
                <xsd:element ref="ns2:Template_x0020_Used_x0020_For"/>
                <xsd:element ref="ns2:Audience"/>
                <xsd:element ref="ns3:MediaServiceMetadata" minOccurs="0"/>
                <xsd:element ref="ns3:MediaServiceFastMetadata" minOccurs="0"/>
                <xsd:element ref="ns3:MediaServiceDateTaken" minOccurs="0"/>
                <xsd:element ref="ns3: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b372d3-63f6-4132-b4a9-53f6c6ee75cf" elementFormDefault="qualified">
    <xsd:import namespace="http://schemas.microsoft.com/office/2006/documentManagement/types"/>
    <xsd:import namespace="http://schemas.microsoft.com/office/infopath/2007/PartnerControls"/>
    <xsd:element name="Template_x0020_Used_x0020_For" ma:index="8" ma:displayName="Template Used For" ma:description="What is this template required to be used for?" ma:format="Dropdown" ma:internalName="Template_x0020_Used_x0020_For">
      <xsd:simpleType>
        <xsd:restriction base="dms:Choice">
          <xsd:enumeration value="Handover Memo"/>
          <xsd:enumeration value="Site Map"/>
          <xsd:enumeration value="Flashcards"/>
          <xsd:enumeration value="Quizzes"/>
          <xsd:enumeration value="Timelines"/>
          <xsd:enumeration value="Listening Guide"/>
          <xsd:enumeration value="Instructor Manual"/>
          <xsd:enumeration value="PowerPoint Slides"/>
          <xsd:enumeration value="QuestBank"/>
        </xsd:restriction>
      </xsd:simpleType>
    </xsd:element>
    <xsd:element name="Audience" ma:index="9" ma:displayName="Template Type" ma:description="Who is this item aimed at?" ma:format="Dropdown" ma:internalName="Audience">
      <xsd:simpleType>
        <xsd:restriction base="dms:Choice">
          <xsd:enumeration value="Students"/>
          <xsd:enumeration value="Instructors"/>
          <xsd:enumeration value="Admin"/>
        </xsd:restriction>
      </xsd:simpleType>
    </xsd:element>
  </xsd:schema>
  <xsd:schema xmlns:xsd="http://www.w3.org/2001/XMLSchema" xmlns:xs="http://www.w3.org/2001/XMLSchema" xmlns:dms="http://schemas.microsoft.com/office/2006/documentManagement/types" xmlns:pc="http://schemas.microsoft.com/office/infopath/2007/PartnerControls" targetNamespace="07914852-17c5-4b94-83a2-7a6755eb7fbc"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LongProperties xmlns="http://schemas.microsoft.com/office/2006/metadata/longProperties"/>
</file>

<file path=customXml/itemProps1.xml><?xml version="1.0" encoding="utf-8"?>
<ds:datastoreItem xmlns:ds="http://schemas.openxmlformats.org/officeDocument/2006/customXml" ds:itemID="{4E15CE75-3717-45CC-A115-FED6EA14B96C}">
  <ds:schemaRefs>
    <ds:schemaRef ds:uri="http://schemas.microsoft.com/sharepoint/v3/contenttype/forms"/>
  </ds:schemaRefs>
</ds:datastoreItem>
</file>

<file path=customXml/itemProps2.xml><?xml version="1.0" encoding="utf-8"?>
<ds:datastoreItem xmlns:ds="http://schemas.openxmlformats.org/officeDocument/2006/customXml" ds:itemID="{6C35CC37-AE4C-4720-B179-AA433E3D00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b372d3-63f6-4132-b4a9-53f6c6ee75cf"/>
    <ds:schemaRef ds:uri="07914852-17c5-4b94-83a2-7a6755eb7f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4D5D51E-17EF-47A0-97EF-299488475813}">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crcpress_master_template</Template>
  <TotalTime>62</TotalTime>
  <Words>1666</Words>
  <Application>Microsoft Office PowerPoint</Application>
  <PresentationFormat>On-screen Show (4:3)</PresentationFormat>
  <Paragraphs>133</Paragraphs>
  <Slides>41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Rockwell</vt:lpstr>
      <vt:lpstr>Times</vt:lpstr>
      <vt:lpstr>Times New Roman</vt:lpstr>
      <vt:lpstr>Verdana</vt:lpstr>
      <vt:lpstr>Office Theme</vt:lpstr>
      <vt:lpstr>Chapter 10: Stem Cells, Cell Division and Cancer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Overview of the CELL CYCLE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Gleevec, a TARGETED cancer drug</vt:lpstr>
    </vt:vector>
  </TitlesOfParts>
  <Company>Informa plc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10: Stem Cells, Cell Division and Cancer</dc:title>
  <dc:creator>Burton, Leah</dc:creator>
  <cp:lastModifiedBy>Nancy Minkoff</cp:lastModifiedBy>
  <cp:revision>6</cp:revision>
  <dcterms:created xsi:type="dcterms:W3CDTF">2023-01-13T13:09:03Z</dcterms:created>
  <dcterms:modified xsi:type="dcterms:W3CDTF">2024-10-17T14:01:13Z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Used For">
    <vt:lpwstr>PowerPoint Slides</vt:lpwstr>
  </property>
  <property fmtid="{D5CDD505-2E9C-101B-9397-08002B2CF9AE}" pid="3" name="Audience">
    <vt:lpwstr>Instructors</vt:lpwstr>
  </property>
  <property fmtid="{D5CDD505-2E9C-101B-9397-08002B2CF9AE}" pid="4" name="MSIP_Label_2bbab825-a111-45e4-86a1-18cee0005896_Enabled">
    <vt:lpwstr>true</vt:lpwstr>
  </property>
  <property fmtid="{D5CDD505-2E9C-101B-9397-08002B2CF9AE}" pid="5" name="MSIP_Label_2bbab825-a111-45e4-86a1-18cee0005896_SetDate">
    <vt:lpwstr>2023-01-13T13:51:14Z</vt:lpwstr>
  </property>
  <property fmtid="{D5CDD505-2E9C-101B-9397-08002B2CF9AE}" pid="6" name="MSIP_Label_2bbab825-a111-45e4-86a1-18cee0005896_Method">
    <vt:lpwstr>Standard</vt:lpwstr>
  </property>
  <property fmtid="{D5CDD505-2E9C-101B-9397-08002B2CF9AE}" pid="7" name="MSIP_Label_2bbab825-a111-45e4-86a1-18cee0005896_Name">
    <vt:lpwstr>2bbab825-a111-45e4-86a1-18cee0005896</vt:lpwstr>
  </property>
  <property fmtid="{D5CDD505-2E9C-101B-9397-08002B2CF9AE}" pid="8" name="MSIP_Label_2bbab825-a111-45e4-86a1-18cee0005896_SiteId">
    <vt:lpwstr>2567d566-604c-408a-8a60-55d0dc9d9d6b</vt:lpwstr>
  </property>
  <property fmtid="{D5CDD505-2E9C-101B-9397-08002B2CF9AE}" pid="9" name="MSIP_Label_2bbab825-a111-45e4-86a1-18cee0005896_ActionId">
    <vt:lpwstr>24e68fe9-087c-4500-9fb9-4848b10e51bc</vt:lpwstr>
  </property>
  <property fmtid="{D5CDD505-2E9C-101B-9397-08002B2CF9AE}" pid="10" name="MSIP_Label_2bbab825-a111-45e4-86a1-18cee0005896_ContentBits">
    <vt:lpwstr>2</vt:lpwstr>
  </property>
</Properties>
</file>