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4"/>
  </p:sldMasterIdLst>
  <p:notesMasterIdLst>
    <p:notesMasterId r:id="rId26"/>
  </p:notesMasterIdLst>
  <p:sldIdLst>
    <p:sldId id="267" r:id="rId5"/>
    <p:sldId id="266" r:id="rId6"/>
    <p:sldId id="268" r:id="rId7"/>
    <p:sldId id="280" r:id="rId8"/>
    <p:sldId id="285" r:id="rId9"/>
    <p:sldId id="270" r:id="rId10"/>
    <p:sldId id="271" r:id="rId11"/>
    <p:sldId id="272" r:id="rId12"/>
    <p:sldId id="274" r:id="rId13"/>
    <p:sldId id="286" r:id="rId14"/>
    <p:sldId id="283" r:id="rId15"/>
    <p:sldId id="284" r:id="rId16"/>
    <p:sldId id="275" r:id="rId17"/>
    <p:sldId id="276" r:id="rId18"/>
    <p:sldId id="277" r:id="rId19"/>
    <p:sldId id="282" r:id="rId20"/>
    <p:sldId id="278" r:id="rId21"/>
    <p:sldId id="288" r:id="rId22"/>
    <p:sldId id="279" r:id="rId23"/>
    <p:sldId id="281" r:id="rId24"/>
    <p:sldId id="287" r:id="rId25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5195" autoAdjust="0"/>
  </p:normalViewPr>
  <p:slideViewPr>
    <p:cSldViewPr>
      <p:cViewPr varScale="1">
        <p:scale>
          <a:sx n="88" d="100"/>
          <a:sy n="88" d="100"/>
        </p:scale>
        <p:origin x="879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DB2EA3F-F159-E248-9012-54E283B753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F7BF3D6-3577-144A-BA75-CCCC998CA63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DE1087E9-B16F-0F43-B1D0-1C83C4B7778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520AC15-B242-F947-80C1-9EFF4AA7C7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C192CC28-A605-094E-8A4E-80F08856B1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BC46BD83-B271-7C40-BF3E-296DE2EDD7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998EB8-CF7C-C940-84EA-D0151FCF608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B897AF-7682-CA48-BA36-9078F14BEA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4BAE77-510F-164D-9341-A1C13EA57141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3FA0715D-AE68-374D-8A2B-9C7F13F59E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37267F08-BF80-CE46-86A2-B65A3DF78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>
            <a:extLst>
              <a:ext uri="{FF2B5EF4-FFF2-40B4-BE49-F238E27FC236}">
                <a16:creationId xmlns:a16="http://schemas.microsoft.com/office/drawing/2014/main" id="{3ECB8F55-A37E-1C4B-ABEE-5584147A5C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2514600"/>
            <a:ext cx="7467600" cy="129540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pic>
        <p:nvPicPr>
          <p:cNvPr id="49162" name="Picture 10" descr="Inf_End_spot">
            <a:extLst>
              <a:ext uri="{FF2B5EF4-FFF2-40B4-BE49-F238E27FC236}">
                <a16:creationId xmlns:a16="http://schemas.microsoft.com/office/drawing/2014/main" id="{4C805E55-8A73-BF42-AA0F-B44B32679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89613"/>
            <a:ext cx="2819400" cy="24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29B101-B9DE-440B-BF4E-3557F09ABE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400" y="836712"/>
            <a:ext cx="3352800" cy="10221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9D10-D97A-2346-930B-4CFA1B0EE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83388-7979-254C-8541-197B8E51B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34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6A268-1E84-8145-BB2C-4BAE0155F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B72D3-C378-D847-B0FF-557D7BC75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856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726A-7A00-B34A-81DF-93C38A1CD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DA094-D7FC-0847-9BFD-DB47932BE5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557338"/>
            <a:ext cx="4025900" cy="4233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3E077-2276-B348-9F37-9D31C2E0E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4700" y="1557338"/>
            <a:ext cx="4027488" cy="4233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426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F527-2DC6-6C47-A728-AD938E22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52083-1EBF-864D-9BE0-DD205701D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2A856-78A2-DD47-9ABF-C485EE5DF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62DA2-45AC-0C4C-B754-047245F5C7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73AB76-8F88-6346-BDF9-A84583D9E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542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5077E-5F58-BD4A-9D94-DBBA1ADB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772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E2571-3BFD-3D4C-A27D-EC63B86E9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79659-7050-9E4E-92A1-42C772A9B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86DF2-1E66-0647-A870-D398A9B7E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170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82DA4-401C-4A40-9FA3-FBC57142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FA2AE7-7B87-BF45-A2A7-F59305C78B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8761F-17BE-4A49-89BA-0C14E9191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93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>
            <a:extLst>
              <a:ext uri="{FF2B5EF4-FFF2-40B4-BE49-F238E27FC236}">
                <a16:creationId xmlns:a16="http://schemas.microsoft.com/office/drawing/2014/main" id="{27FB3D08-E750-1B45-8BB4-9CA749996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114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7E31376B-6C37-404B-A61D-BBB14965E2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57338"/>
            <a:ext cx="8205788" cy="42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3" name="MSIPCMContentMarking" descr="{&quot;HashCode&quot;:-1348403003,&quot;Placement&quot;:&quot;Footer&quot;,&quot;Top&quot;:521.10614,&quot;Left&quot;:0.0,&quot;SlideWidth&quot;:720,&quot;SlideHeight&quot;:540}">
            <a:extLst>
              <a:ext uri="{FF2B5EF4-FFF2-40B4-BE49-F238E27FC236}">
                <a16:creationId xmlns:a16="http://schemas.microsoft.com/office/drawing/2014/main" id="{EAC2CABD-558B-44C4-979E-7489B2A27564}"/>
              </a:ext>
            </a:extLst>
          </p:cNvPr>
          <p:cNvSpPr txBox="1"/>
          <p:nvPr userDrawn="1"/>
        </p:nvSpPr>
        <p:spPr>
          <a:xfrm>
            <a:off x="0" y="6618048"/>
            <a:ext cx="2130404" cy="23995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GB" sz="900">
                <a:solidFill>
                  <a:srgbClr val="0078D7"/>
                </a:solidFill>
                <a:latin typeface="Rockwell" panose="02060603020205020403" pitchFamily="18" charset="0"/>
              </a:rPr>
              <a:t>Information Classification: General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</p:sldLayoutIdLst>
  <p:txStyles>
    <p:titleStyle>
      <a:lvl1pPr marL="192088"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2pPr>
      <a:lvl3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3pPr>
      <a:lvl4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4pPr>
      <a:lvl5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5pPr>
      <a:lvl6pPr marL="6492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6pPr>
      <a:lvl7pPr marL="11064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7pPr>
      <a:lvl8pPr marL="15636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8pPr>
      <a:lvl9pPr marL="20208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292100" indent="-2921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73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itchFamily="2" charset="0"/>
        <a:buChar char="•"/>
        <a:defRPr sz="2000" kern="1200">
          <a:solidFill>
            <a:srgbClr val="1A137B"/>
          </a:solidFill>
          <a:latin typeface="+mn-lt"/>
          <a:ea typeface="+mn-ea"/>
          <a:cs typeface="+mn-cs"/>
        </a:defRPr>
      </a:lvl2pPr>
      <a:lvl3pPr marL="1054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itchFamily="2" charset="0"/>
        <a:buChar char="•"/>
        <a:defRPr kern="1200">
          <a:solidFill>
            <a:srgbClr val="1A137B"/>
          </a:solidFill>
          <a:latin typeface="+mn-lt"/>
          <a:ea typeface="+mn-ea"/>
          <a:cs typeface="+mn-cs"/>
        </a:defRPr>
      </a:lvl3pPr>
      <a:lvl4pPr marL="1435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itchFamily="2" charset="0"/>
        <a:buChar char="•"/>
        <a:defRPr sz="1600" kern="1200">
          <a:solidFill>
            <a:srgbClr val="1A137B"/>
          </a:solidFill>
          <a:latin typeface="+mn-lt"/>
          <a:ea typeface="+mn-ea"/>
          <a:cs typeface="+mn-cs"/>
        </a:defRPr>
      </a:lvl4pPr>
      <a:lvl5pPr marL="1816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itchFamily="2" charset="0"/>
        <a:buChar char="•"/>
        <a:defRPr sz="1600" kern="1200">
          <a:solidFill>
            <a:srgbClr val="1A137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apnews.com/article/coral-reef-bleaching-climate-change-fdbeddf7ae3ccc9d7cf85d1c3267e58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B2A87FA-C2C9-694D-836C-2DC177FDDA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512" y="2132856"/>
            <a:ext cx="7221538" cy="1202432"/>
          </a:xfrm>
        </p:spPr>
        <p:txBody>
          <a:bodyPr/>
          <a:lstStyle/>
          <a:p>
            <a:r>
              <a:rPr lang="en-US" altLang="en-US" dirty="0"/>
              <a:t>Chapter 19: Climate Change and Other Threats to the Biosphere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923194-77D2-49B1-9C52-58C2681E6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81" y="4005064"/>
            <a:ext cx="3621631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114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2088"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920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marL="1920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marL="1920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marL="1920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6492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11064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5636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20208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400" dirty="0"/>
              <a:t>Biology Trending, 4e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CDAD9A6-DB81-423D-A9B3-925F40225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80" y="4365104"/>
            <a:ext cx="628592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114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2088"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920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marL="1920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marL="1920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marL="1920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6492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11064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5636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20208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800" dirty="0"/>
              <a:t>Eli Minkoff and Jennifer Hood-DeGrenier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background with black text">
            <a:extLst>
              <a:ext uri="{FF2B5EF4-FFF2-40B4-BE49-F238E27FC236}">
                <a16:creationId xmlns:a16="http://schemas.microsoft.com/office/drawing/2014/main" id="{EA00D240-796C-C642-A58A-282B826C0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60647"/>
            <a:ext cx="9485398" cy="6323599"/>
          </a:xfrm>
        </p:spPr>
      </p:pic>
    </p:spTree>
    <p:extLst>
      <p:ext uri="{BB962C8B-B14F-4D97-AF65-F5344CB8AC3E}">
        <p14:creationId xmlns:p14="http://schemas.microsoft.com/office/powerpoint/2010/main" val="1615586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F257C6-35C4-62CB-836E-685081212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74699"/>
            <a:ext cx="4896544" cy="6508601"/>
          </a:xfrm>
        </p:spPr>
      </p:pic>
    </p:spTree>
    <p:extLst>
      <p:ext uri="{BB962C8B-B14F-4D97-AF65-F5344CB8AC3E}">
        <p14:creationId xmlns:p14="http://schemas.microsoft.com/office/powerpoint/2010/main" val="2868047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1E835-9DA3-1C1E-BA25-6B016EE7E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Chlorofluorocarbons (CFCs):</a:t>
            </a:r>
          </a:p>
          <a:p>
            <a:pPr marL="0" indent="0">
              <a:buNone/>
            </a:pPr>
            <a:r>
              <a:rPr lang="en-US" dirty="0"/>
              <a:t>    Freons (Dupont Corp., 1930s)</a:t>
            </a:r>
          </a:p>
          <a:p>
            <a:pPr marL="0" indent="0">
              <a:buNone/>
            </a:pPr>
            <a:r>
              <a:rPr lang="en-US" dirty="0"/>
              <a:t>    Use in spray cans:  hair sprays, etc.</a:t>
            </a:r>
          </a:p>
          <a:p>
            <a:pPr marL="0" indent="0">
              <a:buNone/>
            </a:pPr>
            <a:r>
              <a:rPr lang="en-US" dirty="0"/>
              <a:t>    Rowell &amp; Molina (1974) study</a:t>
            </a:r>
          </a:p>
          <a:p>
            <a:pPr marL="0" indent="0">
              <a:buNone/>
            </a:pPr>
            <a:r>
              <a:rPr lang="en-US" dirty="0"/>
              <a:t>    Johnson Wax advertising, etc.</a:t>
            </a:r>
          </a:p>
          <a:p>
            <a:pPr marL="0" indent="0">
              <a:buNone/>
            </a:pPr>
            <a:r>
              <a:rPr lang="en-US" dirty="0"/>
              <a:t>    Antarctica:  high-altitude studies (Halley Bay)</a:t>
            </a:r>
          </a:p>
          <a:p>
            <a:pPr marL="0" indent="0">
              <a:buNone/>
            </a:pPr>
            <a:r>
              <a:rPr lang="en-US" dirty="0"/>
              <a:t>            “ozone hole” over Antarctica</a:t>
            </a:r>
          </a:p>
          <a:p>
            <a:pPr marL="0" indent="0">
              <a:buNone/>
            </a:pPr>
            <a:r>
              <a:rPr lang="en-US" dirty="0"/>
              <a:t>            (see next 2 slides)</a:t>
            </a:r>
          </a:p>
          <a:p>
            <a:pPr marL="0" indent="0">
              <a:buNone/>
            </a:pPr>
            <a:r>
              <a:rPr lang="en-US" dirty="0"/>
              <a:t>    Montreal Protocol (1987) </a:t>
            </a:r>
          </a:p>
        </p:txBody>
      </p:sp>
    </p:spTree>
    <p:extLst>
      <p:ext uri="{BB962C8B-B14F-4D97-AF65-F5344CB8AC3E}">
        <p14:creationId xmlns:p14="http://schemas.microsoft.com/office/powerpoint/2010/main" val="1081782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application, line chart&#10;&#10;Description automatically generated">
            <a:extLst>
              <a:ext uri="{FF2B5EF4-FFF2-40B4-BE49-F238E27FC236}">
                <a16:creationId xmlns:a16="http://schemas.microsoft.com/office/drawing/2014/main" id="{81C616AE-D250-42E0-898B-48387CFA6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99"/>
          <a:stretch/>
        </p:blipFill>
        <p:spPr>
          <a:xfrm>
            <a:off x="454476" y="188640"/>
            <a:ext cx="5269651" cy="6478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75B9BE-8240-4843-BA48-A8743FE09256}"/>
              </a:ext>
            </a:extLst>
          </p:cNvPr>
          <p:cNvSpPr txBox="1"/>
          <p:nvPr/>
        </p:nvSpPr>
        <p:spPr>
          <a:xfrm>
            <a:off x="5890105" y="537321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</a:rPr>
              <a:t>Figure 19.6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Structure of the Earth's atmosphere. 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7287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D8F2D971-D555-47D5-8F38-96DC327BDB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911"/>
          <a:stretch/>
        </p:blipFill>
        <p:spPr>
          <a:xfrm>
            <a:off x="1763688" y="188640"/>
            <a:ext cx="5290509" cy="51062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7C0B07-DDF0-47CD-9CA8-828916050461}"/>
              </a:ext>
            </a:extLst>
          </p:cNvPr>
          <p:cNvSpPr txBox="1"/>
          <p:nvPr/>
        </p:nvSpPr>
        <p:spPr>
          <a:xfrm>
            <a:off x="1151620" y="5517232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</a:rPr>
              <a:t>Figure 19.7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Changes in the levels of atmospheric ozone, as measured at Halley Bay, Antarctica, in October of each year. 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9884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2A55A06-D6D2-4F2E-8FAD-CB4BCCC0CD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912"/>
          <a:stretch/>
        </p:blipFill>
        <p:spPr>
          <a:xfrm>
            <a:off x="1475656" y="188640"/>
            <a:ext cx="6768752" cy="46895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7D66D0-6AA4-4746-8095-4DF584C637A6}"/>
              </a:ext>
            </a:extLst>
          </p:cNvPr>
          <p:cNvSpPr txBox="1"/>
          <p:nvPr/>
        </p:nvSpPr>
        <p:spPr>
          <a:xfrm>
            <a:off x="899592" y="5013176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</a:rPr>
              <a:t>Figure 19.8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How a greenhouse captures heat. Sunlight penetrates the atmosphere or the walls of a greenhouse. When the sunlight strikes opaque objects, much of the energy is converted into infrared (heat) radiation, which becomes trapped inside the greenhouse or inside the atmosphere. Not to scale. 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3951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 of a cycle of photosynthesis&#10;&#10;Description automatically generated">
            <a:extLst>
              <a:ext uri="{FF2B5EF4-FFF2-40B4-BE49-F238E27FC236}">
                <a16:creationId xmlns:a16="http://schemas.microsoft.com/office/drawing/2014/main" id="{D6974FBA-D360-F0E3-9FE3-027F9C144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548680"/>
            <a:ext cx="8256266" cy="5242520"/>
          </a:xfrm>
        </p:spPr>
      </p:pic>
    </p:spTree>
    <p:extLst>
      <p:ext uri="{BB962C8B-B14F-4D97-AF65-F5344CB8AC3E}">
        <p14:creationId xmlns:p14="http://schemas.microsoft.com/office/powerpoint/2010/main" val="1213469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56BB9316-D6E8-4DD5-AEA8-1178C7432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931"/>
          <a:stretch/>
        </p:blipFill>
        <p:spPr>
          <a:xfrm>
            <a:off x="915223" y="188640"/>
            <a:ext cx="7313554" cy="5112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9730CF-D55D-455C-B8E7-55D58169C7A8}"/>
              </a:ext>
            </a:extLst>
          </p:cNvPr>
          <p:cNvSpPr txBox="1"/>
          <p:nvPr/>
        </p:nvSpPr>
        <p:spPr>
          <a:xfrm>
            <a:off x="1043608" y="5445224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</a:rPr>
              <a:t>Figure 19.9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Annual fluctuations and persistent long-term increases in CO</a:t>
            </a:r>
            <a:r>
              <a:rPr lang="en-US" sz="1800" baseline="-25000" dirty="0"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concentrations, as measured at the Mauna Loa Observatory in Hawaii. 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9071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8433C-7F49-8A93-D620-71537CFC2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Coral reef bleaching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36D5BD-4370-0842-FD5B-E24D44EBC325}"/>
              </a:ext>
            </a:extLst>
          </p:cNvPr>
          <p:cNvSpPr txBox="1"/>
          <p:nvPr/>
        </p:nvSpPr>
        <p:spPr>
          <a:xfrm>
            <a:off x="1115616" y="365954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6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https://apnews.com/article/coral-reef-bleaching-climate-change-fdbeddf7ae3ccc9d7cf85d1c3267e581</a:t>
            </a:r>
            <a:endParaRPr lang="en-US" dirty="0">
              <a:solidFill>
                <a:srgbClr val="CC006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E1872-4E41-494D-ADEB-9D8C152F85D0}"/>
              </a:ext>
            </a:extLst>
          </p:cNvPr>
          <p:cNvSpPr txBox="1"/>
          <p:nvPr/>
        </p:nvSpPr>
        <p:spPr>
          <a:xfrm>
            <a:off x="1043608" y="1628800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ocean temperatures rise and CO2 levels increase,</a:t>
            </a:r>
          </a:p>
          <a:p>
            <a:r>
              <a:rPr lang="en-US" dirty="0"/>
              <a:t> the symbiotic algae that live within coral reefs (and give them their distinctive colors) are dying.</a:t>
            </a:r>
          </a:p>
          <a:p>
            <a:endParaRPr lang="en-US" dirty="0"/>
          </a:p>
          <a:p>
            <a:r>
              <a:rPr lang="en-US" dirty="0"/>
              <a:t>Here is a link to an article about this:</a:t>
            </a:r>
          </a:p>
        </p:txBody>
      </p:sp>
    </p:spTree>
    <p:extLst>
      <p:ext uri="{BB962C8B-B14F-4D97-AF65-F5344CB8AC3E}">
        <p14:creationId xmlns:p14="http://schemas.microsoft.com/office/powerpoint/2010/main" val="2509238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7AD3A51-4D69-4CDF-9AB1-8E1642F319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151"/>
          <a:stretch/>
        </p:blipFill>
        <p:spPr>
          <a:xfrm>
            <a:off x="200653" y="188640"/>
            <a:ext cx="6202132" cy="6408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0B7061-35B7-467F-9DFC-84D26494A468}"/>
              </a:ext>
            </a:extLst>
          </p:cNvPr>
          <p:cNvSpPr txBox="1"/>
          <p:nvPr/>
        </p:nvSpPr>
        <p:spPr>
          <a:xfrm>
            <a:off x="6660232" y="332656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Figure 19.10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Melting of glaciers has been documented on every continent.  </a:t>
            </a:r>
            <a:endParaRPr lang="en-GB" sz="18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1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>
            <a:extLst>
              <a:ext uri="{FF2B5EF4-FFF2-40B4-BE49-F238E27FC236}">
                <a16:creationId xmlns:a16="http://schemas.microsoft.com/office/drawing/2014/main" id="{800DEC46-5FBC-3B42-A81A-07D1C87AE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6400" y="404664"/>
            <a:ext cx="8205788" cy="5386536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The biosphere: land, water, atmosphere and life</a:t>
            </a:r>
          </a:p>
          <a:p>
            <a:pPr marL="0" indent="0">
              <a:buNone/>
            </a:pPr>
            <a:endParaRPr lang="en-US" altLang="en-US" b="1" dirty="0"/>
          </a:p>
          <a:p>
            <a:pPr marL="0" indent="0">
              <a:buNone/>
            </a:pPr>
            <a:r>
              <a:rPr lang="en-US" altLang="en-US" dirty="0"/>
              <a:t>The development of the atmosphere, and of life</a:t>
            </a:r>
          </a:p>
          <a:p>
            <a:pPr marL="0" indent="0">
              <a:buNone/>
            </a:pPr>
            <a:r>
              <a:rPr lang="en-US" altLang="en-US" dirty="0"/>
              <a:t>	1. Primary atmosphere (H2 rich, Oparin)</a:t>
            </a:r>
          </a:p>
          <a:p>
            <a:pPr marL="0" indent="0">
              <a:buNone/>
            </a:pPr>
            <a:r>
              <a:rPr lang="en-US" altLang="en-US" dirty="0"/>
              <a:t>	2. Secondary atmosphere (CO2 rich,</a:t>
            </a:r>
          </a:p>
          <a:p>
            <a:pPr marL="0" indent="0">
              <a:buNone/>
            </a:pPr>
            <a:r>
              <a:rPr lang="en-US" altLang="en-US" dirty="0"/>
              <a:t>		heterotrophic life)</a:t>
            </a:r>
          </a:p>
          <a:p>
            <a:pPr marL="0" indent="0">
              <a:buNone/>
            </a:pPr>
            <a:r>
              <a:rPr lang="en-US" altLang="en-US" dirty="0"/>
              <a:t>	3. Modern atmosphere (O2 rich, resulting</a:t>
            </a:r>
          </a:p>
          <a:p>
            <a:pPr marL="0" indent="0">
              <a:buNone/>
            </a:pPr>
            <a:r>
              <a:rPr lang="en-US" altLang="en-US" dirty="0"/>
              <a:t>		from photosynthesis)</a:t>
            </a:r>
          </a:p>
          <a:p>
            <a:pPr marL="0" indent="0">
              <a:buNone/>
            </a:pPr>
            <a:r>
              <a:rPr lang="en-US" altLang="en-US" dirty="0"/>
              <a:t>The water cycle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lage of different views of mountains&#10;&#10;Description automatically generated">
            <a:extLst>
              <a:ext uri="{FF2B5EF4-FFF2-40B4-BE49-F238E27FC236}">
                <a16:creationId xmlns:a16="http://schemas.microsoft.com/office/drawing/2014/main" id="{5D4CCC9F-C515-7749-8A66-7961A8D90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-387423"/>
            <a:ext cx="5760640" cy="7648516"/>
          </a:xfrm>
        </p:spPr>
      </p:pic>
    </p:spTree>
    <p:extLst>
      <p:ext uri="{BB962C8B-B14F-4D97-AF65-F5344CB8AC3E}">
        <p14:creationId xmlns:p14="http://schemas.microsoft.com/office/powerpoint/2010/main" val="344672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question">
            <a:extLst>
              <a:ext uri="{FF2B5EF4-FFF2-40B4-BE49-F238E27FC236}">
                <a16:creationId xmlns:a16="http://schemas.microsoft.com/office/drawing/2014/main" id="{C36E48A1-7658-3CA3-CB48-8CC04F586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04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05307EE-660B-4C18-913A-4C9B576C5D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51"/>
          <a:stretch/>
        </p:blipFill>
        <p:spPr>
          <a:xfrm>
            <a:off x="2483768" y="91828"/>
            <a:ext cx="1656184" cy="66743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7F787A-5C7B-42D4-B3B9-1A8D83F5390E}"/>
              </a:ext>
            </a:extLst>
          </p:cNvPr>
          <p:cNvSpPr txBox="1"/>
          <p:nvPr/>
        </p:nvSpPr>
        <p:spPr>
          <a:xfrm>
            <a:off x="4355976" y="404664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</a:rPr>
              <a:t>Figure 19.1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Chemical composition of the atmosphere. </a:t>
            </a:r>
            <a:endParaRPr lang="en-GB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CB2A34-9FCE-6C58-6345-386FA32AA99A}"/>
              </a:ext>
            </a:extLst>
          </p:cNvPr>
          <p:cNvSpPr txBox="1"/>
          <p:nvPr/>
        </p:nvSpPr>
        <p:spPr>
          <a:xfrm>
            <a:off x="827584" y="692696"/>
            <a:ext cx="15121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Primary</a:t>
            </a:r>
          </a:p>
          <a:p>
            <a:r>
              <a:rPr lang="en-US" sz="1600" dirty="0">
                <a:latin typeface="+mj-lt"/>
              </a:rPr>
              <a:t>atmosphere</a:t>
            </a: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Secondary</a:t>
            </a:r>
          </a:p>
          <a:p>
            <a:r>
              <a:rPr lang="en-US" sz="1600" dirty="0">
                <a:latin typeface="+mj-lt"/>
              </a:rPr>
              <a:t>atmosphere</a:t>
            </a: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Modern</a:t>
            </a:r>
          </a:p>
          <a:p>
            <a:r>
              <a:rPr lang="en-US" sz="1600" dirty="0">
                <a:latin typeface="+mj-lt"/>
              </a:rPr>
              <a:t>atmosphere</a:t>
            </a:r>
          </a:p>
        </p:txBody>
      </p:sp>
    </p:spTree>
    <p:extLst>
      <p:ext uri="{BB962C8B-B14F-4D97-AF65-F5344CB8AC3E}">
        <p14:creationId xmlns:p14="http://schemas.microsoft.com/office/powerpoint/2010/main" val="65303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 of water cycle diagram&#10;&#10;Description automatically generated">
            <a:extLst>
              <a:ext uri="{FF2B5EF4-FFF2-40B4-BE49-F238E27FC236}">
                <a16:creationId xmlns:a16="http://schemas.microsoft.com/office/drawing/2014/main" id="{F7B802A5-A12E-BD82-33AF-31A410E02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1251520"/>
            <a:ext cx="10297143" cy="77228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B30224-F06B-F5C4-1464-67FFEF5D6F7A}"/>
              </a:ext>
            </a:extLst>
          </p:cNvPr>
          <p:cNvSpPr/>
          <p:nvPr/>
        </p:nvSpPr>
        <p:spPr bwMode="auto">
          <a:xfrm>
            <a:off x="4788024" y="-891480"/>
            <a:ext cx="4608512" cy="15841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0DD90C-1C78-FF28-1BB5-5B1EE3CEC143}"/>
              </a:ext>
            </a:extLst>
          </p:cNvPr>
          <p:cNvSpPr txBox="1"/>
          <p:nvPr/>
        </p:nvSpPr>
        <p:spPr>
          <a:xfrm>
            <a:off x="-36512" y="9863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 WATER CYCLE</a:t>
            </a:r>
          </a:p>
        </p:txBody>
      </p:sp>
    </p:spTree>
    <p:extLst>
      <p:ext uri="{BB962C8B-B14F-4D97-AF65-F5344CB8AC3E}">
        <p14:creationId xmlns:p14="http://schemas.microsoft.com/office/powerpoint/2010/main" val="1762997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question and answer&#10;&#10;Description automatically generated">
            <a:extLst>
              <a:ext uri="{FF2B5EF4-FFF2-40B4-BE49-F238E27FC236}">
                <a16:creationId xmlns:a16="http://schemas.microsoft.com/office/drawing/2014/main" id="{62648CF4-0511-0FD4-A332-356D4202C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548679"/>
            <a:ext cx="9197676" cy="6131785"/>
          </a:xfrm>
        </p:spPr>
      </p:pic>
    </p:spTree>
    <p:extLst>
      <p:ext uri="{BB962C8B-B14F-4D97-AF65-F5344CB8AC3E}">
        <p14:creationId xmlns:p14="http://schemas.microsoft.com/office/powerpoint/2010/main" val="2238669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B8D85-74CA-4A10-9985-98211B11B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476672"/>
            <a:ext cx="8205788" cy="531452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Pollution threatens much of life on Earth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Sources and indicators of pollution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Toxic effects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Pollution prevention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2110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F2F17B-73E1-4F11-BDCC-32EA911A9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413"/>
          <a:stretch/>
        </p:blipFill>
        <p:spPr>
          <a:xfrm>
            <a:off x="238050" y="260648"/>
            <a:ext cx="8667900" cy="4464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0CE198-25C1-4485-AEA8-7751133F5433}"/>
              </a:ext>
            </a:extLst>
          </p:cNvPr>
          <p:cNvSpPr txBox="1"/>
          <p:nvPr/>
        </p:nvSpPr>
        <p:spPr>
          <a:xfrm>
            <a:off x="611560" y="4797152"/>
            <a:ext cx="770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Figure 19.3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Pollution (mostly plastic) on a tropical beach in the Caribbean. 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0534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6D71-007D-4747-8417-A4569A1B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404664"/>
            <a:ext cx="8205788" cy="612068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Human activities are affecting the biosphere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Aquatic pollution and its biological effects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Bioremediation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Air pollution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Acid rain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Atmospheric ozone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</a:t>
            </a:r>
            <a:r>
              <a:rPr lang="en-US" sz="1800" baseline="-25000" dirty="0">
                <a:effectLst/>
                <a:ea typeface="Calibri" panose="020F0502020204030204" pitchFamily="34" charset="0"/>
              </a:rPr>
              <a:t>2 </a:t>
            </a:r>
            <a:r>
              <a:rPr lang="en-GB" dirty="0"/>
              <a:t>and climate change, including global warming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397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ree&#10;&#10;Description automatically generated">
            <a:extLst>
              <a:ext uri="{FF2B5EF4-FFF2-40B4-BE49-F238E27FC236}">
                <a16:creationId xmlns:a16="http://schemas.microsoft.com/office/drawing/2014/main" id="{05E48587-07F2-4E82-9F8C-E38B19FFF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51"/>
          <a:stretch/>
        </p:blipFill>
        <p:spPr>
          <a:xfrm>
            <a:off x="251520" y="116632"/>
            <a:ext cx="6408712" cy="65242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CC0E51-C68A-48D4-AF42-FB1537FB96E1}"/>
              </a:ext>
            </a:extLst>
          </p:cNvPr>
          <p:cNvSpPr txBox="1"/>
          <p:nvPr/>
        </p:nvSpPr>
        <p:spPr>
          <a:xfrm>
            <a:off x="6804248" y="14471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</a:rPr>
              <a:t>Figure 19.5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Some of the effects of acid rain. 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5394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1147D"/>
      </a:dk2>
      <a:lt2>
        <a:srgbClr val="9DBCDB"/>
      </a:lt2>
      <a:accent1>
        <a:srgbClr val="DEF0FC"/>
      </a:accent1>
      <a:accent2>
        <a:srgbClr val="11147D"/>
      </a:accent2>
      <a:accent3>
        <a:srgbClr val="FFFFFF"/>
      </a:accent3>
      <a:accent4>
        <a:srgbClr val="000000"/>
      </a:accent4>
      <a:accent5>
        <a:srgbClr val="ECF6FD"/>
      </a:accent5>
      <a:accent6>
        <a:srgbClr val="0E1171"/>
      </a:accent6>
      <a:hlink>
        <a:srgbClr val="ADDAF7"/>
      </a:hlink>
      <a:folHlink>
        <a:srgbClr val="3E7AB8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rcpress_master_template.potx  -  Read-Only" id="{BB688410-595E-488D-A28D-038C8EBF4D2D}" vid="{BCD2818A-5D35-4005-ADB7-4432A7CF89C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5440AA9095334DB3D5727F76092292" ma:contentTypeVersion="6" ma:contentTypeDescription="Create a new document." ma:contentTypeScope="" ma:versionID="8883c73fb4010812906d5d15c503c91c">
  <xsd:schema xmlns:xsd="http://www.w3.org/2001/XMLSchema" xmlns:xs="http://www.w3.org/2001/XMLSchema" xmlns:p="http://schemas.microsoft.com/office/2006/metadata/properties" xmlns:ns2="4bb372d3-63f6-4132-b4a9-53f6c6ee75cf" xmlns:ns3="07914852-17c5-4b94-83a2-7a6755eb7fbc" targetNamespace="http://schemas.microsoft.com/office/2006/metadata/properties" ma:root="true" ma:fieldsID="2227ccba1093c330152e0193fbcac0a8" ns2:_="" ns3:_="">
    <xsd:import namespace="4bb372d3-63f6-4132-b4a9-53f6c6ee75cf"/>
    <xsd:import namespace="07914852-17c5-4b94-83a2-7a6755eb7fbc"/>
    <xsd:element name="properties">
      <xsd:complexType>
        <xsd:sequence>
          <xsd:element name="documentManagement">
            <xsd:complexType>
              <xsd:all>
                <xsd:element ref="ns2:Template_x0020_Used_x0020_For"/>
                <xsd:element ref="ns2:Audience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b372d3-63f6-4132-b4a9-53f6c6ee75cf" elementFormDefault="qualified">
    <xsd:import namespace="http://schemas.microsoft.com/office/2006/documentManagement/types"/>
    <xsd:import namespace="http://schemas.microsoft.com/office/infopath/2007/PartnerControls"/>
    <xsd:element name="Template_x0020_Used_x0020_For" ma:index="8" ma:displayName="Template Used For" ma:description="What is this template required to be used for?" ma:format="Dropdown" ma:internalName="Template_x0020_Used_x0020_For">
      <xsd:simpleType>
        <xsd:restriction base="dms:Choice">
          <xsd:enumeration value="Handover Memo"/>
          <xsd:enumeration value="Site Map"/>
          <xsd:enumeration value="Flashcards"/>
          <xsd:enumeration value="Quizzes"/>
          <xsd:enumeration value="Timelines"/>
          <xsd:enumeration value="Listening Guide"/>
          <xsd:enumeration value="Instructor Manual"/>
          <xsd:enumeration value="PowerPoint Slides"/>
          <xsd:enumeration value="QuestBank"/>
        </xsd:restriction>
      </xsd:simpleType>
    </xsd:element>
    <xsd:element name="Audience" ma:index="9" ma:displayName="Template Type" ma:description="Who is this item aimed at?" ma:format="Dropdown" ma:internalName="Audience">
      <xsd:simpleType>
        <xsd:restriction base="dms:Choice">
          <xsd:enumeration value="Students"/>
          <xsd:enumeration value="Instructors"/>
          <xsd:enumeration value="Admi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14852-17c5-4b94-83a2-7a6755eb7f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D5D51E-17EF-47A0-97EF-299488475813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4E15CE75-3717-45CC-A115-FED6EA14B9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35CC37-AE4C-4720-B179-AA433E3D0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b372d3-63f6-4132-b4a9-53f6c6ee75cf"/>
    <ds:schemaRef ds:uri="07914852-17c5-4b94-83a2-7a6755eb7f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crcpress_master_template</Template>
  <TotalTime>95</TotalTime>
  <Words>407</Words>
  <Application>Microsoft Office PowerPoint</Application>
  <PresentationFormat>On-screen Show (4:3)</PresentationFormat>
  <Paragraphs>78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Rockwell</vt:lpstr>
      <vt:lpstr>Times</vt:lpstr>
      <vt:lpstr>Verdana</vt:lpstr>
      <vt:lpstr>Office Theme</vt:lpstr>
      <vt:lpstr>Chapter 19: Climate Change and Other Threats to the Biosphere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Coral reef bleaching</vt:lpstr>
      <vt:lpstr>PowerPoint Presentation</vt:lpstr>
      <vt:lpstr>PowerPoint Presentation</vt:lpstr>
      <vt:lpstr>PowerPoint Presentation</vt:lpstr>
    </vt:vector>
  </TitlesOfParts>
  <Company>Informa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19: Climate Change and Other Threats to the Biosphere</dc:title>
  <dc:creator>Burton, Leah</dc:creator>
  <cp:lastModifiedBy>Nancy Minkoff</cp:lastModifiedBy>
  <cp:revision>15</cp:revision>
  <dcterms:created xsi:type="dcterms:W3CDTF">2023-01-19T11:51:56Z</dcterms:created>
  <dcterms:modified xsi:type="dcterms:W3CDTF">2025-04-24T23:10:57Z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Used For">
    <vt:lpwstr>PowerPoint Slides</vt:lpwstr>
  </property>
  <property fmtid="{D5CDD505-2E9C-101B-9397-08002B2CF9AE}" pid="3" name="Audience">
    <vt:lpwstr>Instructors</vt:lpwstr>
  </property>
  <property fmtid="{D5CDD505-2E9C-101B-9397-08002B2CF9AE}" pid="4" name="MSIP_Label_2bbab825-a111-45e4-86a1-18cee0005896_Enabled">
    <vt:lpwstr>true</vt:lpwstr>
  </property>
  <property fmtid="{D5CDD505-2E9C-101B-9397-08002B2CF9AE}" pid="5" name="MSIP_Label_2bbab825-a111-45e4-86a1-18cee0005896_SetDate">
    <vt:lpwstr>2023-01-19T12:05:02Z</vt:lpwstr>
  </property>
  <property fmtid="{D5CDD505-2E9C-101B-9397-08002B2CF9AE}" pid="6" name="MSIP_Label_2bbab825-a111-45e4-86a1-18cee0005896_Method">
    <vt:lpwstr>Standard</vt:lpwstr>
  </property>
  <property fmtid="{D5CDD505-2E9C-101B-9397-08002B2CF9AE}" pid="7" name="MSIP_Label_2bbab825-a111-45e4-86a1-18cee0005896_Name">
    <vt:lpwstr>2bbab825-a111-45e4-86a1-18cee0005896</vt:lpwstr>
  </property>
  <property fmtid="{D5CDD505-2E9C-101B-9397-08002B2CF9AE}" pid="8" name="MSIP_Label_2bbab825-a111-45e4-86a1-18cee0005896_SiteId">
    <vt:lpwstr>2567d566-604c-408a-8a60-55d0dc9d9d6b</vt:lpwstr>
  </property>
  <property fmtid="{D5CDD505-2E9C-101B-9397-08002B2CF9AE}" pid="9" name="MSIP_Label_2bbab825-a111-45e4-86a1-18cee0005896_ActionId">
    <vt:lpwstr>94ebda34-1b8d-4016-b88b-cb3a86eb39ee</vt:lpwstr>
  </property>
  <property fmtid="{D5CDD505-2E9C-101B-9397-08002B2CF9AE}" pid="10" name="MSIP_Label_2bbab825-a111-45e4-86a1-18cee0005896_ContentBits">
    <vt:lpwstr>2</vt:lpwstr>
  </property>
</Properties>
</file>