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6"/>
  </p:notesMasterIdLst>
  <p:sldIdLst>
    <p:sldId id="267" r:id="rId5"/>
    <p:sldId id="266"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95" r:id="rId19"/>
    <p:sldId id="293" r:id="rId20"/>
    <p:sldId id="280" r:id="rId21"/>
    <p:sldId id="281" r:id="rId22"/>
    <p:sldId id="282" r:id="rId23"/>
    <p:sldId id="294" r:id="rId24"/>
    <p:sldId id="283" r:id="rId25"/>
    <p:sldId id="284" r:id="rId26"/>
    <p:sldId id="285" r:id="rId27"/>
    <p:sldId id="286" r:id="rId28"/>
    <p:sldId id="287" r:id="rId29"/>
    <p:sldId id="288" r:id="rId30"/>
    <p:sldId id="289" r:id="rId31"/>
    <p:sldId id="296" r:id="rId32"/>
    <p:sldId id="290" r:id="rId33"/>
    <p:sldId id="291" r:id="rId34"/>
    <p:sldId id="292" r:id="rId35"/>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95" autoAdjust="0"/>
  </p:normalViewPr>
  <p:slideViewPr>
    <p:cSldViewPr>
      <p:cViewPr varScale="1">
        <p:scale>
          <a:sx n="88" d="100"/>
          <a:sy n="88" d="100"/>
        </p:scale>
        <p:origin x="879"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7221538" cy="1202432"/>
          </a:xfrm>
        </p:spPr>
        <p:txBody>
          <a:bodyPr/>
          <a:lstStyle/>
          <a:p>
            <a:r>
              <a:rPr lang="en-US" altLang="en-US" dirty="0"/>
              <a:t>Chapter 18: Biodiversity and Threatened Habitats</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DFF7206-BC7B-415A-B56E-5807A642DAC6}"/>
              </a:ext>
            </a:extLst>
          </p:cNvPr>
          <p:cNvPicPr>
            <a:picLocks noChangeAspect="1"/>
          </p:cNvPicPr>
          <p:nvPr/>
        </p:nvPicPr>
        <p:blipFill rotWithShape="1">
          <a:blip r:embed="rId2"/>
          <a:srcRect b="14300"/>
          <a:stretch/>
        </p:blipFill>
        <p:spPr>
          <a:xfrm>
            <a:off x="683568" y="112026"/>
            <a:ext cx="4464496" cy="6633948"/>
          </a:xfrm>
          <a:prstGeom prst="rect">
            <a:avLst/>
          </a:prstGeom>
        </p:spPr>
      </p:pic>
      <p:sp>
        <p:nvSpPr>
          <p:cNvPr id="6" name="TextBox 5">
            <a:extLst>
              <a:ext uri="{FF2B5EF4-FFF2-40B4-BE49-F238E27FC236}">
                <a16:creationId xmlns:a16="http://schemas.microsoft.com/office/drawing/2014/main" id="{0AF6CEC0-A053-4814-A002-8383FD3512C4}"/>
              </a:ext>
            </a:extLst>
          </p:cNvPr>
          <p:cNvSpPr txBox="1"/>
          <p:nvPr/>
        </p:nvSpPr>
        <p:spPr>
          <a:xfrm>
            <a:off x="5292080" y="260648"/>
            <a:ext cx="3528392" cy="286232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18.7</a:t>
            </a:r>
            <a:r>
              <a:rPr lang="en-US" sz="1800" dirty="0">
                <a:effectLst/>
                <a:latin typeface="+mn-lt"/>
                <a:ea typeface="Times New Roman" panose="02020603050405020304" pitchFamily="18" charset="0"/>
              </a:rPr>
              <a:t> The extinction of many large mammals and flightless birds followed soon after human arrival in many parts of the world. In Africa, however, extinctions took place more gradually because humans had been present for a much longer period. </a:t>
            </a:r>
            <a:endParaRPr lang="en-GB" dirty="0">
              <a:latin typeface="+mn-lt"/>
            </a:endParaRPr>
          </a:p>
        </p:txBody>
      </p:sp>
    </p:spTree>
    <p:extLst>
      <p:ext uri="{BB962C8B-B14F-4D97-AF65-F5344CB8AC3E}">
        <p14:creationId xmlns:p14="http://schemas.microsoft.com/office/powerpoint/2010/main" val="1041284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315C41B6-0E1C-45D0-95D0-8AF5F765F1BD}"/>
              </a:ext>
            </a:extLst>
          </p:cNvPr>
          <p:cNvPicPr>
            <a:picLocks noChangeAspect="1"/>
          </p:cNvPicPr>
          <p:nvPr/>
        </p:nvPicPr>
        <p:blipFill rotWithShape="1">
          <a:blip r:embed="rId2"/>
          <a:srcRect b="58400"/>
          <a:stretch/>
        </p:blipFill>
        <p:spPr>
          <a:xfrm>
            <a:off x="179512" y="223638"/>
            <a:ext cx="8856984" cy="5077570"/>
          </a:xfrm>
          <a:prstGeom prst="rect">
            <a:avLst/>
          </a:prstGeom>
        </p:spPr>
      </p:pic>
      <p:sp>
        <p:nvSpPr>
          <p:cNvPr id="6" name="TextBox 5">
            <a:extLst>
              <a:ext uri="{FF2B5EF4-FFF2-40B4-BE49-F238E27FC236}">
                <a16:creationId xmlns:a16="http://schemas.microsoft.com/office/drawing/2014/main" id="{2529B671-529B-4BBF-AEFC-EE4BED45F195}"/>
              </a:ext>
            </a:extLst>
          </p:cNvPr>
          <p:cNvSpPr txBox="1"/>
          <p:nvPr/>
        </p:nvSpPr>
        <p:spPr>
          <a:xfrm>
            <a:off x="611560" y="5373216"/>
            <a:ext cx="828092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18.8</a:t>
            </a:r>
            <a:r>
              <a:rPr lang="en-US" sz="1800" dirty="0">
                <a:effectLst/>
                <a:latin typeface="+mn-lt"/>
                <a:ea typeface="Times New Roman" panose="02020603050405020304" pitchFamily="18" charset="0"/>
              </a:rPr>
              <a:t> Selected species currently threatened with extinction. </a:t>
            </a:r>
            <a:endParaRPr lang="en-GB" dirty="0">
              <a:latin typeface="+mn-lt"/>
            </a:endParaRPr>
          </a:p>
        </p:txBody>
      </p:sp>
    </p:spTree>
    <p:extLst>
      <p:ext uri="{BB962C8B-B14F-4D97-AF65-F5344CB8AC3E}">
        <p14:creationId xmlns:p14="http://schemas.microsoft.com/office/powerpoint/2010/main" val="628899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55E3A91-3E63-4081-85E0-486A439294EA}"/>
              </a:ext>
            </a:extLst>
          </p:cNvPr>
          <p:cNvPicPr>
            <a:picLocks noChangeAspect="1"/>
          </p:cNvPicPr>
          <p:nvPr/>
        </p:nvPicPr>
        <p:blipFill rotWithShape="1">
          <a:blip r:embed="rId2"/>
          <a:srcRect t="41600" b="4893"/>
          <a:stretch/>
        </p:blipFill>
        <p:spPr>
          <a:xfrm>
            <a:off x="596271" y="108631"/>
            <a:ext cx="8116189" cy="5984665"/>
          </a:xfrm>
          <a:prstGeom prst="rect">
            <a:avLst/>
          </a:prstGeom>
        </p:spPr>
      </p:pic>
      <p:sp>
        <p:nvSpPr>
          <p:cNvPr id="6" name="TextBox 5">
            <a:extLst>
              <a:ext uri="{FF2B5EF4-FFF2-40B4-BE49-F238E27FC236}">
                <a16:creationId xmlns:a16="http://schemas.microsoft.com/office/drawing/2014/main" id="{1CCFA30A-89CB-42BA-9EE5-CFA41FDBEEC8}"/>
              </a:ext>
            </a:extLst>
          </p:cNvPr>
          <p:cNvSpPr txBox="1"/>
          <p:nvPr/>
        </p:nvSpPr>
        <p:spPr>
          <a:xfrm>
            <a:off x="755576" y="6093296"/>
            <a:ext cx="828092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18.8</a:t>
            </a:r>
            <a:r>
              <a:rPr lang="en-US" sz="1800" dirty="0">
                <a:effectLst/>
                <a:latin typeface="+mn-lt"/>
                <a:ea typeface="Times New Roman" panose="02020603050405020304" pitchFamily="18" charset="0"/>
              </a:rPr>
              <a:t> Selected species currently threatened with extinction. </a:t>
            </a:r>
            <a:endParaRPr lang="en-GB" dirty="0">
              <a:latin typeface="+mn-lt"/>
            </a:endParaRPr>
          </a:p>
        </p:txBody>
      </p:sp>
    </p:spTree>
    <p:extLst>
      <p:ext uri="{BB962C8B-B14F-4D97-AF65-F5344CB8AC3E}">
        <p14:creationId xmlns:p14="http://schemas.microsoft.com/office/powerpoint/2010/main" val="177823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1261E41A-B66C-415A-AB05-E6F87BF6D891}"/>
              </a:ext>
            </a:extLst>
          </p:cNvPr>
          <p:cNvPicPr>
            <a:picLocks noChangeAspect="1"/>
          </p:cNvPicPr>
          <p:nvPr/>
        </p:nvPicPr>
        <p:blipFill rotWithShape="1">
          <a:blip r:embed="rId2"/>
          <a:srcRect b="55250"/>
          <a:stretch/>
        </p:blipFill>
        <p:spPr>
          <a:xfrm>
            <a:off x="1043608" y="116632"/>
            <a:ext cx="7056784" cy="5896992"/>
          </a:xfrm>
          <a:prstGeom prst="rect">
            <a:avLst/>
          </a:prstGeom>
        </p:spPr>
      </p:pic>
      <p:sp>
        <p:nvSpPr>
          <p:cNvPr id="6" name="TextBox 5">
            <a:extLst>
              <a:ext uri="{FF2B5EF4-FFF2-40B4-BE49-F238E27FC236}">
                <a16:creationId xmlns:a16="http://schemas.microsoft.com/office/drawing/2014/main" id="{D819FAB1-9CCB-45F3-8C17-4593A9A1E045}"/>
              </a:ext>
            </a:extLst>
          </p:cNvPr>
          <p:cNvSpPr txBox="1"/>
          <p:nvPr/>
        </p:nvSpPr>
        <p:spPr>
          <a:xfrm>
            <a:off x="683568" y="6093296"/>
            <a:ext cx="828092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18.8</a:t>
            </a:r>
            <a:r>
              <a:rPr lang="en-US" sz="1800" dirty="0">
                <a:effectLst/>
                <a:latin typeface="+mn-lt"/>
                <a:ea typeface="Times New Roman" panose="02020603050405020304" pitchFamily="18" charset="0"/>
              </a:rPr>
              <a:t> Selected species currently threatened with extinction. </a:t>
            </a:r>
            <a:endParaRPr lang="en-GB" dirty="0">
              <a:latin typeface="+mn-lt"/>
            </a:endParaRPr>
          </a:p>
        </p:txBody>
      </p:sp>
    </p:spTree>
    <p:extLst>
      <p:ext uri="{BB962C8B-B14F-4D97-AF65-F5344CB8AC3E}">
        <p14:creationId xmlns:p14="http://schemas.microsoft.com/office/powerpoint/2010/main" val="3883863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DB9E5BE6-DCC7-4375-A189-BC67A98262CC}"/>
              </a:ext>
            </a:extLst>
          </p:cNvPr>
          <p:cNvPicPr>
            <a:picLocks noChangeAspect="1"/>
          </p:cNvPicPr>
          <p:nvPr/>
        </p:nvPicPr>
        <p:blipFill rotWithShape="1">
          <a:blip r:embed="rId2"/>
          <a:srcRect t="44750" b="8000"/>
          <a:stretch/>
        </p:blipFill>
        <p:spPr>
          <a:xfrm>
            <a:off x="1331640" y="57562"/>
            <a:ext cx="6840760" cy="6035734"/>
          </a:xfrm>
          <a:prstGeom prst="rect">
            <a:avLst/>
          </a:prstGeom>
        </p:spPr>
      </p:pic>
      <p:sp>
        <p:nvSpPr>
          <p:cNvPr id="6" name="TextBox 5">
            <a:extLst>
              <a:ext uri="{FF2B5EF4-FFF2-40B4-BE49-F238E27FC236}">
                <a16:creationId xmlns:a16="http://schemas.microsoft.com/office/drawing/2014/main" id="{8E812FE5-1633-415D-9625-85686A9A1237}"/>
              </a:ext>
            </a:extLst>
          </p:cNvPr>
          <p:cNvSpPr txBox="1"/>
          <p:nvPr/>
        </p:nvSpPr>
        <p:spPr>
          <a:xfrm>
            <a:off x="683568" y="6093296"/>
            <a:ext cx="828092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18.8</a:t>
            </a:r>
            <a:r>
              <a:rPr lang="en-US" sz="1800" dirty="0">
                <a:effectLst/>
                <a:latin typeface="+mn-lt"/>
                <a:ea typeface="Times New Roman" panose="02020603050405020304" pitchFamily="18" charset="0"/>
              </a:rPr>
              <a:t> Selected species currently threatened with extinction. </a:t>
            </a:r>
            <a:endParaRPr lang="en-GB" dirty="0">
              <a:latin typeface="+mn-lt"/>
            </a:endParaRPr>
          </a:p>
        </p:txBody>
      </p:sp>
    </p:spTree>
    <p:extLst>
      <p:ext uri="{BB962C8B-B14F-4D97-AF65-F5344CB8AC3E}">
        <p14:creationId xmlns:p14="http://schemas.microsoft.com/office/powerpoint/2010/main" val="21930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EDB16E-5721-3486-99DB-EA3D6569E823}"/>
              </a:ext>
            </a:extLst>
          </p:cNvPr>
          <p:cNvSpPr>
            <a:spLocks noGrp="1"/>
          </p:cNvSpPr>
          <p:nvPr>
            <p:ph idx="1"/>
          </p:nvPr>
        </p:nvSpPr>
        <p:spPr/>
        <p:txBody>
          <a:bodyPr/>
          <a:lstStyle/>
          <a:p>
            <a:pPr marL="0" indent="0">
              <a:buNone/>
            </a:pPr>
            <a:r>
              <a:rPr lang="en-US" dirty="0"/>
              <a:t>Question 1:</a:t>
            </a:r>
          </a:p>
          <a:p>
            <a:pPr marL="0" indent="0">
              <a:buNone/>
            </a:pPr>
            <a:endParaRPr lang="en-US" dirty="0"/>
          </a:p>
          <a:p>
            <a:pPr marL="0" indent="0">
              <a:buNone/>
            </a:pPr>
            <a:r>
              <a:rPr lang="en-US" dirty="0"/>
              <a:t>What is </a:t>
            </a:r>
            <a:r>
              <a:rPr lang="en-US" sz="3600" dirty="0"/>
              <a:t>PSEUDOEXTINCTION</a:t>
            </a:r>
            <a:r>
              <a:rPr lang="en-US" dirty="0"/>
              <a:t>?</a:t>
            </a:r>
          </a:p>
        </p:txBody>
      </p:sp>
    </p:spTree>
    <p:extLst>
      <p:ext uri="{BB962C8B-B14F-4D97-AF65-F5344CB8AC3E}">
        <p14:creationId xmlns:p14="http://schemas.microsoft.com/office/powerpoint/2010/main" val="2287484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33E4-1A3B-C40F-C5C7-A1D9D45DE670}"/>
              </a:ext>
            </a:extLst>
          </p:cNvPr>
          <p:cNvSpPr>
            <a:spLocks noGrp="1"/>
          </p:cNvSpPr>
          <p:nvPr>
            <p:ph type="title"/>
          </p:nvPr>
        </p:nvSpPr>
        <p:spPr/>
        <p:txBody>
          <a:bodyPr/>
          <a:lstStyle/>
          <a:p>
            <a:r>
              <a:rPr lang="en-US" sz="2400" dirty="0"/>
              <a:t>Some basic definitions:</a:t>
            </a:r>
          </a:p>
        </p:txBody>
      </p:sp>
      <p:pic>
        <p:nvPicPr>
          <p:cNvPr id="5" name="Picture 4">
            <a:extLst>
              <a:ext uri="{FF2B5EF4-FFF2-40B4-BE49-F238E27FC236}">
                <a16:creationId xmlns:a16="http://schemas.microsoft.com/office/drawing/2014/main" id="{CBCE58D0-8869-0C42-2DCD-9DBF5518C32F}"/>
              </a:ext>
            </a:extLst>
          </p:cNvPr>
          <p:cNvPicPr>
            <a:picLocks noChangeAspect="1"/>
          </p:cNvPicPr>
          <p:nvPr/>
        </p:nvPicPr>
        <p:blipFill>
          <a:blip r:embed="rId2"/>
          <a:stretch>
            <a:fillRect/>
          </a:stretch>
        </p:blipFill>
        <p:spPr>
          <a:xfrm>
            <a:off x="585231" y="1412776"/>
            <a:ext cx="6851930" cy="4821728"/>
          </a:xfrm>
          <a:prstGeom prst="rect">
            <a:avLst/>
          </a:prstGeom>
        </p:spPr>
      </p:pic>
    </p:spTree>
    <p:extLst>
      <p:ext uri="{BB962C8B-B14F-4D97-AF65-F5344CB8AC3E}">
        <p14:creationId xmlns:p14="http://schemas.microsoft.com/office/powerpoint/2010/main" val="241103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276D3C-76D9-4B1F-B593-97C09F7B4242}"/>
              </a:ext>
            </a:extLst>
          </p:cNvPr>
          <p:cNvSpPr>
            <a:spLocks noGrp="1"/>
          </p:cNvSpPr>
          <p:nvPr>
            <p:ph idx="1"/>
          </p:nvPr>
        </p:nvSpPr>
        <p:spPr>
          <a:xfrm>
            <a:off x="406400" y="476672"/>
            <a:ext cx="8205788" cy="5314528"/>
          </a:xfrm>
        </p:spPr>
        <p:txBody>
          <a:bodyPr/>
          <a:lstStyle/>
          <a:p>
            <a:pPr marL="0" indent="0">
              <a:buNone/>
            </a:pPr>
            <a:r>
              <a:rPr lang="en-GB" b="1" dirty="0"/>
              <a:t>Some entire habitats are threatened</a:t>
            </a:r>
          </a:p>
          <a:p>
            <a:pPr marL="0" indent="0">
              <a:buNone/>
            </a:pPr>
            <a:endParaRPr lang="en-GB" b="1" dirty="0"/>
          </a:p>
          <a:p>
            <a:pPr marL="0" indent="0">
              <a:buNone/>
            </a:pPr>
            <a:r>
              <a:rPr lang="en-GB" dirty="0"/>
              <a:t>The tropical rainforest biome</a:t>
            </a:r>
          </a:p>
          <a:p>
            <a:pPr marL="0" indent="0">
              <a:buNone/>
            </a:pPr>
            <a:endParaRPr lang="en-GB" dirty="0"/>
          </a:p>
          <a:p>
            <a:pPr marL="0" indent="0">
              <a:buNone/>
            </a:pPr>
            <a:r>
              <a:rPr lang="en-GB" dirty="0"/>
              <a:t>Desertification</a:t>
            </a:r>
          </a:p>
          <a:p>
            <a:pPr marL="0" indent="0">
              <a:buNone/>
            </a:pPr>
            <a:endParaRPr lang="en-GB" dirty="0"/>
          </a:p>
          <a:p>
            <a:pPr marL="0" indent="0">
              <a:buNone/>
            </a:pPr>
            <a:r>
              <a:rPr lang="en-GB" dirty="0"/>
              <a:t>Valuing habitat</a:t>
            </a:r>
          </a:p>
        </p:txBody>
      </p:sp>
    </p:spTree>
    <p:extLst>
      <p:ext uri="{BB962C8B-B14F-4D97-AF65-F5344CB8AC3E}">
        <p14:creationId xmlns:p14="http://schemas.microsoft.com/office/powerpoint/2010/main" val="2290230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72EE1985-0B54-4201-B466-2F4B1171235E}"/>
              </a:ext>
            </a:extLst>
          </p:cNvPr>
          <p:cNvPicPr>
            <a:picLocks noChangeAspect="1"/>
          </p:cNvPicPr>
          <p:nvPr/>
        </p:nvPicPr>
        <p:blipFill rotWithShape="1">
          <a:blip r:embed="rId2"/>
          <a:srcRect b="28197"/>
          <a:stretch/>
        </p:blipFill>
        <p:spPr>
          <a:xfrm>
            <a:off x="229851" y="476672"/>
            <a:ext cx="8684297" cy="4680520"/>
          </a:xfrm>
          <a:prstGeom prst="rect">
            <a:avLst/>
          </a:prstGeom>
        </p:spPr>
      </p:pic>
      <p:sp>
        <p:nvSpPr>
          <p:cNvPr id="6" name="TextBox 5">
            <a:extLst>
              <a:ext uri="{FF2B5EF4-FFF2-40B4-BE49-F238E27FC236}">
                <a16:creationId xmlns:a16="http://schemas.microsoft.com/office/drawing/2014/main" id="{06628B8C-42D5-4C53-B643-5A4D4C8172EB}"/>
              </a:ext>
            </a:extLst>
          </p:cNvPr>
          <p:cNvSpPr txBox="1"/>
          <p:nvPr/>
        </p:nvSpPr>
        <p:spPr>
          <a:xfrm>
            <a:off x="323528" y="5157192"/>
            <a:ext cx="8496944"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18.9</a:t>
            </a:r>
            <a:r>
              <a:rPr lang="en-US" sz="1800" dirty="0">
                <a:effectLst/>
                <a:latin typeface="+mn-lt"/>
                <a:ea typeface="Times New Roman" panose="02020603050405020304" pitchFamily="18" charset="0"/>
              </a:rPr>
              <a:t> ‘Hot spots’: habitats containing many species found nowhere else and threatened with extinction from human activity. </a:t>
            </a:r>
            <a:endParaRPr lang="en-GB" dirty="0">
              <a:latin typeface="+mn-lt"/>
            </a:endParaRPr>
          </a:p>
        </p:txBody>
      </p:sp>
    </p:spTree>
    <p:extLst>
      <p:ext uri="{BB962C8B-B14F-4D97-AF65-F5344CB8AC3E}">
        <p14:creationId xmlns:p14="http://schemas.microsoft.com/office/powerpoint/2010/main" val="485823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C0CAD67-6DCC-40A7-A6C4-D591250FC4DE}"/>
              </a:ext>
            </a:extLst>
          </p:cNvPr>
          <p:cNvPicPr>
            <a:picLocks noChangeAspect="1"/>
          </p:cNvPicPr>
          <p:nvPr/>
        </p:nvPicPr>
        <p:blipFill rotWithShape="1">
          <a:blip r:embed="rId2"/>
          <a:srcRect b="27229"/>
          <a:stretch/>
        </p:blipFill>
        <p:spPr>
          <a:xfrm>
            <a:off x="1115616" y="188640"/>
            <a:ext cx="7272808" cy="5399160"/>
          </a:xfrm>
          <a:prstGeom prst="rect">
            <a:avLst/>
          </a:prstGeom>
        </p:spPr>
      </p:pic>
      <p:sp>
        <p:nvSpPr>
          <p:cNvPr id="6" name="TextBox 5">
            <a:extLst>
              <a:ext uri="{FF2B5EF4-FFF2-40B4-BE49-F238E27FC236}">
                <a16:creationId xmlns:a16="http://schemas.microsoft.com/office/drawing/2014/main" id="{F76F52FC-04C0-4C1F-A8AD-3BD69FDB9F59}"/>
              </a:ext>
            </a:extLst>
          </p:cNvPr>
          <p:cNvSpPr txBox="1"/>
          <p:nvPr/>
        </p:nvSpPr>
        <p:spPr>
          <a:xfrm>
            <a:off x="2339752" y="5805264"/>
            <a:ext cx="5040560"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Box 18.1</a:t>
            </a:r>
            <a:r>
              <a:rPr lang="en-US" sz="1800" dirty="0">
                <a:effectLst/>
                <a:latin typeface="+mn-lt"/>
                <a:ea typeface="Times New Roman" panose="02020603050405020304" pitchFamily="18" charset="0"/>
              </a:rPr>
              <a:t> Terrestrial biomes of the world. </a:t>
            </a:r>
            <a:endParaRPr lang="en-GB" dirty="0">
              <a:latin typeface="+mn-lt"/>
            </a:endParaRPr>
          </a:p>
        </p:txBody>
      </p:sp>
    </p:spTree>
    <p:extLst>
      <p:ext uri="{BB962C8B-B14F-4D97-AF65-F5344CB8AC3E}">
        <p14:creationId xmlns:p14="http://schemas.microsoft.com/office/powerpoint/2010/main" val="874060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476672"/>
            <a:ext cx="8205788" cy="5314528"/>
          </a:xfrm>
        </p:spPr>
        <p:txBody>
          <a:bodyPr/>
          <a:lstStyle/>
          <a:p>
            <a:pPr marL="0" indent="0">
              <a:buNone/>
            </a:pPr>
            <a:r>
              <a:rPr lang="en-US" altLang="en-US" b="1" dirty="0"/>
              <a:t>Biodiversity results from ecological and evolutionary processes</a:t>
            </a:r>
          </a:p>
          <a:p>
            <a:pPr marL="0" indent="0">
              <a:buNone/>
            </a:pPr>
            <a:endParaRPr lang="en-US" altLang="en-US" b="1" dirty="0"/>
          </a:p>
          <a:p>
            <a:pPr marL="0" indent="0">
              <a:buNone/>
            </a:pPr>
            <a:r>
              <a:rPr lang="en-US" altLang="en-US" dirty="0"/>
              <a:t>Factors influencing the distribution of biodiversity</a:t>
            </a:r>
          </a:p>
          <a:p>
            <a:pPr marL="0" indent="0">
              <a:buNone/>
            </a:pPr>
            <a:endParaRPr lang="en-US" altLang="en-US" dirty="0"/>
          </a:p>
          <a:p>
            <a:pPr marL="0" indent="0">
              <a:buNone/>
            </a:pPr>
            <a:r>
              <a:rPr lang="en-US" altLang="en-US" dirty="0"/>
              <a:t>Interdependence of humans and biodiversity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296CF9-E180-4438-9022-6DBF3AEA854A}"/>
              </a:ext>
            </a:extLst>
          </p:cNvPr>
          <p:cNvPicPr>
            <a:picLocks noChangeAspect="1"/>
          </p:cNvPicPr>
          <p:nvPr/>
        </p:nvPicPr>
        <p:blipFill>
          <a:blip r:embed="rId2"/>
          <a:stretch>
            <a:fillRect/>
          </a:stretch>
        </p:blipFill>
        <p:spPr>
          <a:xfrm>
            <a:off x="269776" y="764704"/>
            <a:ext cx="8604448" cy="5544616"/>
          </a:xfrm>
          <a:prstGeom prst="rect">
            <a:avLst/>
          </a:prstGeom>
        </p:spPr>
      </p:pic>
    </p:spTree>
    <p:extLst>
      <p:ext uri="{BB962C8B-B14F-4D97-AF65-F5344CB8AC3E}">
        <p14:creationId xmlns:p14="http://schemas.microsoft.com/office/powerpoint/2010/main" val="62753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plant, screenshot&#10;&#10;Description automatically generated">
            <a:extLst>
              <a:ext uri="{FF2B5EF4-FFF2-40B4-BE49-F238E27FC236}">
                <a16:creationId xmlns:a16="http://schemas.microsoft.com/office/drawing/2014/main" id="{3D2392FD-5838-40E9-8A41-A234C781EE52}"/>
              </a:ext>
            </a:extLst>
          </p:cNvPr>
          <p:cNvPicPr>
            <a:picLocks noChangeAspect="1"/>
          </p:cNvPicPr>
          <p:nvPr/>
        </p:nvPicPr>
        <p:blipFill rotWithShape="1">
          <a:blip r:embed="rId2"/>
          <a:srcRect b="9051"/>
          <a:stretch/>
        </p:blipFill>
        <p:spPr>
          <a:xfrm>
            <a:off x="755576" y="97911"/>
            <a:ext cx="4464496" cy="6662177"/>
          </a:xfrm>
          <a:prstGeom prst="rect">
            <a:avLst/>
          </a:prstGeom>
        </p:spPr>
      </p:pic>
      <p:sp>
        <p:nvSpPr>
          <p:cNvPr id="6" name="TextBox 5">
            <a:extLst>
              <a:ext uri="{FF2B5EF4-FFF2-40B4-BE49-F238E27FC236}">
                <a16:creationId xmlns:a16="http://schemas.microsoft.com/office/drawing/2014/main" id="{5151FC0C-4A26-4896-B679-DEC9AEAFCDA8}"/>
              </a:ext>
            </a:extLst>
          </p:cNvPr>
          <p:cNvSpPr txBox="1"/>
          <p:nvPr/>
        </p:nvSpPr>
        <p:spPr>
          <a:xfrm>
            <a:off x="5436096" y="260648"/>
            <a:ext cx="3528392" cy="369332"/>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18.10</a:t>
            </a:r>
            <a:r>
              <a:rPr lang="en-US" sz="1800" dirty="0">
                <a:effectLst/>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rPr>
              <a:t>Rainforests. </a:t>
            </a:r>
            <a:endParaRPr lang="en-GB" dirty="0">
              <a:latin typeface="+mn-lt"/>
            </a:endParaRPr>
          </a:p>
        </p:txBody>
      </p:sp>
    </p:spTree>
    <p:extLst>
      <p:ext uri="{BB962C8B-B14F-4D97-AF65-F5344CB8AC3E}">
        <p14:creationId xmlns:p14="http://schemas.microsoft.com/office/powerpoint/2010/main" val="323993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E3D4D886-BC49-4229-8861-93A55D5D68A6}"/>
              </a:ext>
            </a:extLst>
          </p:cNvPr>
          <p:cNvPicPr>
            <a:picLocks noChangeAspect="1"/>
          </p:cNvPicPr>
          <p:nvPr/>
        </p:nvPicPr>
        <p:blipFill rotWithShape="1">
          <a:blip r:embed="rId2"/>
          <a:srcRect t="14300" r="7651" b="6951"/>
          <a:stretch/>
        </p:blipFill>
        <p:spPr>
          <a:xfrm>
            <a:off x="107505" y="116632"/>
            <a:ext cx="5760640" cy="6517122"/>
          </a:xfrm>
          <a:prstGeom prst="rect">
            <a:avLst/>
          </a:prstGeom>
        </p:spPr>
      </p:pic>
      <p:sp>
        <p:nvSpPr>
          <p:cNvPr id="7" name="TextBox 6">
            <a:extLst>
              <a:ext uri="{FF2B5EF4-FFF2-40B4-BE49-F238E27FC236}">
                <a16:creationId xmlns:a16="http://schemas.microsoft.com/office/drawing/2014/main" id="{8F860811-1518-4629-9998-57AE81B83350}"/>
              </a:ext>
            </a:extLst>
          </p:cNvPr>
          <p:cNvSpPr txBox="1"/>
          <p:nvPr/>
        </p:nvSpPr>
        <p:spPr>
          <a:xfrm>
            <a:off x="5940152" y="5589240"/>
            <a:ext cx="2880320"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18.11</a:t>
            </a:r>
            <a:r>
              <a:rPr lang="en-US" sz="1800" dirty="0">
                <a:effectLst/>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rPr>
              <a:t>Some of the biodiversity of tropical rainforests. </a:t>
            </a:r>
            <a:endParaRPr lang="en-GB" dirty="0">
              <a:latin typeface="+mn-lt"/>
            </a:endParaRPr>
          </a:p>
        </p:txBody>
      </p:sp>
    </p:spTree>
    <p:extLst>
      <p:ext uri="{BB962C8B-B14F-4D97-AF65-F5344CB8AC3E}">
        <p14:creationId xmlns:p14="http://schemas.microsoft.com/office/powerpoint/2010/main" val="2052032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0FE9F062-E3DB-40A7-BF69-EA6061C31F3B}"/>
              </a:ext>
            </a:extLst>
          </p:cNvPr>
          <p:cNvPicPr>
            <a:picLocks noChangeAspect="1"/>
          </p:cNvPicPr>
          <p:nvPr/>
        </p:nvPicPr>
        <p:blipFill rotWithShape="1">
          <a:blip r:embed="rId2"/>
          <a:srcRect b="5900"/>
          <a:stretch/>
        </p:blipFill>
        <p:spPr>
          <a:xfrm>
            <a:off x="683568" y="81311"/>
            <a:ext cx="4896544" cy="6695377"/>
          </a:xfrm>
          <a:prstGeom prst="rect">
            <a:avLst/>
          </a:prstGeom>
        </p:spPr>
      </p:pic>
      <p:sp>
        <p:nvSpPr>
          <p:cNvPr id="7" name="TextBox 6">
            <a:extLst>
              <a:ext uri="{FF2B5EF4-FFF2-40B4-BE49-F238E27FC236}">
                <a16:creationId xmlns:a16="http://schemas.microsoft.com/office/drawing/2014/main" id="{7AFB03E5-435A-4798-8DA2-27F977B46EE5}"/>
              </a:ext>
            </a:extLst>
          </p:cNvPr>
          <p:cNvSpPr txBox="1"/>
          <p:nvPr/>
        </p:nvSpPr>
        <p:spPr>
          <a:xfrm>
            <a:off x="5796136" y="5589240"/>
            <a:ext cx="3240360" cy="923330"/>
          </a:xfrm>
          <a:prstGeom prst="rect">
            <a:avLst/>
          </a:prstGeom>
          <a:noFill/>
        </p:spPr>
        <p:txBody>
          <a:bodyPr wrap="square" rtlCol="0">
            <a:spAutoFit/>
          </a:bodyPr>
          <a:lstStyle/>
          <a:p>
            <a:r>
              <a:rPr lang="en-US" sz="1800" b="1" dirty="0">
                <a:effectLst/>
                <a:latin typeface="+mn-lt"/>
                <a:ea typeface="Times New Roman" panose="02020603050405020304" pitchFamily="18" charset="0"/>
                <a:cs typeface="Times New Roman" panose="02020603050405020304" pitchFamily="18" charset="0"/>
              </a:rPr>
              <a:t>Figure 18.11</a:t>
            </a:r>
            <a:r>
              <a:rPr lang="en-US" sz="1800" dirty="0">
                <a:effectLst/>
                <a:latin typeface="+mn-lt"/>
                <a:ea typeface="Times New Roman" panose="02020603050405020304" pitchFamily="18" charset="0"/>
                <a:cs typeface="Times New Roman" panose="02020603050405020304" pitchFamily="18" charset="0"/>
              </a:rPr>
              <a:t> </a:t>
            </a:r>
            <a:r>
              <a:rPr lang="en-US" sz="1800" dirty="0">
                <a:effectLst/>
                <a:latin typeface="+mn-lt"/>
                <a:ea typeface="Times New Roman" panose="02020603050405020304" pitchFamily="18" charset="0"/>
              </a:rPr>
              <a:t>Some of the biodiversity of tropical rainforests. </a:t>
            </a:r>
            <a:endParaRPr lang="en-GB" dirty="0">
              <a:latin typeface="+mn-lt"/>
            </a:endParaRPr>
          </a:p>
        </p:txBody>
      </p:sp>
    </p:spTree>
    <p:extLst>
      <p:ext uri="{BB962C8B-B14F-4D97-AF65-F5344CB8AC3E}">
        <p14:creationId xmlns:p14="http://schemas.microsoft.com/office/powerpoint/2010/main" val="102154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ee, plant&#10;&#10;Description automatically generated">
            <a:extLst>
              <a:ext uri="{FF2B5EF4-FFF2-40B4-BE49-F238E27FC236}">
                <a16:creationId xmlns:a16="http://schemas.microsoft.com/office/drawing/2014/main" id="{9C58E509-1607-496E-AFBC-C942F7973597}"/>
              </a:ext>
            </a:extLst>
          </p:cNvPr>
          <p:cNvPicPr>
            <a:picLocks noChangeAspect="1"/>
          </p:cNvPicPr>
          <p:nvPr/>
        </p:nvPicPr>
        <p:blipFill rotWithShape="1">
          <a:blip r:embed="rId2"/>
          <a:srcRect b="6951"/>
          <a:stretch/>
        </p:blipFill>
        <p:spPr>
          <a:xfrm>
            <a:off x="1821659" y="100341"/>
            <a:ext cx="2736304" cy="6657318"/>
          </a:xfrm>
          <a:prstGeom prst="rect">
            <a:avLst/>
          </a:prstGeom>
        </p:spPr>
      </p:pic>
      <p:sp>
        <p:nvSpPr>
          <p:cNvPr id="6" name="TextBox 5">
            <a:extLst>
              <a:ext uri="{FF2B5EF4-FFF2-40B4-BE49-F238E27FC236}">
                <a16:creationId xmlns:a16="http://schemas.microsoft.com/office/drawing/2014/main" id="{99BE39C2-4EAB-4604-BDBA-5CE30EF70A1E}"/>
              </a:ext>
            </a:extLst>
          </p:cNvPr>
          <p:cNvSpPr txBox="1"/>
          <p:nvPr/>
        </p:nvSpPr>
        <p:spPr>
          <a:xfrm>
            <a:off x="4716016" y="548680"/>
            <a:ext cx="3960440"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18.12</a:t>
            </a:r>
            <a:r>
              <a:rPr lang="en-US" sz="1800" dirty="0">
                <a:effectLst/>
                <a:latin typeface="+mn-lt"/>
                <a:ea typeface="Times New Roman" panose="02020603050405020304" pitchFamily="18" charset="0"/>
              </a:rPr>
              <a:t> Life on rainforest tree trunks. </a:t>
            </a:r>
            <a:endParaRPr lang="en-GB" dirty="0">
              <a:latin typeface="+mn-lt"/>
            </a:endParaRPr>
          </a:p>
        </p:txBody>
      </p:sp>
    </p:spTree>
    <p:extLst>
      <p:ext uri="{BB962C8B-B14F-4D97-AF65-F5344CB8AC3E}">
        <p14:creationId xmlns:p14="http://schemas.microsoft.com/office/powerpoint/2010/main" val="421987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839B58D-00E6-4331-9C8F-009C148D07C2}"/>
              </a:ext>
            </a:extLst>
          </p:cNvPr>
          <p:cNvPicPr>
            <a:picLocks noChangeAspect="1"/>
          </p:cNvPicPr>
          <p:nvPr/>
        </p:nvPicPr>
        <p:blipFill rotWithShape="1">
          <a:blip r:embed="rId2"/>
          <a:srcRect b="31827"/>
          <a:stretch/>
        </p:blipFill>
        <p:spPr>
          <a:xfrm>
            <a:off x="1655676" y="188640"/>
            <a:ext cx="5832648" cy="4817488"/>
          </a:xfrm>
          <a:prstGeom prst="rect">
            <a:avLst/>
          </a:prstGeom>
        </p:spPr>
      </p:pic>
      <p:sp>
        <p:nvSpPr>
          <p:cNvPr id="6" name="TextBox 5">
            <a:extLst>
              <a:ext uri="{FF2B5EF4-FFF2-40B4-BE49-F238E27FC236}">
                <a16:creationId xmlns:a16="http://schemas.microsoft.com/office/drawing/2014/main" id="{68217C4C-4BB1-483F-A053-46B3DCF0461E}"/>
              </a:ext>
            </a:extLst>
          </p:cNvPr>
          <p:cNvSpPr txBox="1"/>
          <p:nvPr/>
        </p:nvSpPr>
        <p:spPr>
          <a:xfrm>
            <a:off x="755576" y="5157192"/>
            <a:ext cx="7632848" cy="646331"/>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18.13 </a:t>
            </a:r>
            <a:r>
              <a:rPr lang="en-US" sz="1800" dirty="0">
                <a:effectLst/>
                <a:latin typeface="+mn-lt"/>
                <a:cs typeface="Times New Roman" panose="02020603050405020304" pitchFamily="18" charset="0"/>
              </a:rPr>
              <a:t>Mutualism between the bull’s horn acacia (</a:t>
            </a:r>
            <a:r>
              <a:rPr lang="en-US" sz="1800" i="1" dirty="0">
                <a:effectLst/>
                <a:latin typeface="+mn-lt"/>
                <a:cs typeface="Times New Roman" panose="02020603050405020304" pitchFamily="18" charset="0"/>
              </a:rPr>
              <a:t>Acacia </a:t>
            </a:r>
            <a:r>
              <a:rPr lang="en-US" sz="1800" i="1" dirty="0" err="1">
                <a:effectLst/>
                <a:latin typeface="+mn-lt"/>
                <a:cs typeface="Times New Roman" panose="02020603050405020304" pitchFamily="18" charset="0"/>
              </a:rPr>
              <a:t>cornigera</a:t>
            </a:r>
            <a:r>
              <a:rPr lang="en-US" sz="1800" dirty="0">
                <a:effectLst/>
                <a:latin typeface="+mn-lt"/>
                <a:cs typeface="Times New Roman" panose="02020603050405020304" pitchFamily="18" charset="0"/>
              </a:rPr>
              <a:t>) and ants of the genus </a:t>
            </a:r>
            <a:r>
              <a:rPr lang="en-US" sz="1800" i="1" dirty="0" err="1">
                <a:effectLst/>
                <a:latin typeface="+mn-lt"/>
                <a:cs typeface="Times New Roman" panose="02020603050405020304" pitchFamily="18" charset="0"/>
              </a:rPr>
              <a:t>Pseudomyrmex</a:t>
            </a:r>
            <a:r>
              <a:rPr lang="en-US" sz="1800" dirty="0">
                <a:effectLst/>
                <a:latin typeface="+mn-lt"/>
                <a:cs typeface="Times New Roman" panose="02020603050405020304" pitchFamily="18" charset="0"/>
              </a:rPr>
              <a:t>.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94187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3A9D2FE-B699-43FA-812C-9A655651F0B4}"/>
              </a:ext>
            </a:extLst>
          </p:cNvPr>
          <p:cNvPicPr>
            <a:picLocks noChangeAspect="1"/>
          </p:cNvPicPr>
          <p:nvPr/>
        </p:nvPicPr>
        <p:blipFill rotWithShape="1">
          <a:blip r:embed="rId2"/>
          <a:srcRect b="45996"/>
          <a:stretch/>
        </p:blipFill>
        <p:spPr>
          <a:xfrm>
            <a:off x="1115616" y="233649"/>
            <a:ext cx="7200800" cy="4740398"/>
          </a:xfrm>
          <a:prstGeom prst="rect">
            <a:avLst/>
          </a:prstGeom>
        </p:spPr>
      </p:pic>
      <p:sp>
        <p:nvSpPr>
          <p:cNvPr id="6" name="TextBox 5">
            <a:extLst>
              <a:ext uri="{FF2B5EF4-FFF2-40B4-BE49-F238E27FC236}">
                <a16:creationId xmlns:a16="http://schemas.microsoft.com/office/drawing/2014/main" id="{A3B56367-451F-4D00-BA71-055A3A89FF45}"/>
              </a:ext>
            </a:extLst>
          </p:cNvPr>
          <p:cNvSpPr txBox="1"/>
          <p:nvPr/>
        </p:nvSpPr>
        <p:spPr>
          <a:xfrm>
            <a:off x="539552" y="5157192"/>
            <a:ext cx="8496944" cy="1200329"/>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18.14 </a:t>
            </a:r>
            <a:r>
              <a:rPr lang="en-US" sz="1800" dirty="0">
                <a:effectLst/>
                <a:latin typeface="+mn-lt"/>
                <a:cs typeface="Times New Roman" panose="02020603050405020304" pitchFamily="18" charset="0"/>
              </a:rPr>
              <a:t>Cutaway view of a fig (</a:t>
            </a:r>
            <a:r>
              <a:rPr lang="en-US" sz="1800" i="1" dirty="0">
                <a:effectLst/>
                <a:latin typeface="+mn-lt"/>
                <a:cs typeface="Times New Roman" panose="02020603050405020304" pitchFamily="18" charset="0"/>
              </a:rPr>
              <a:t>Ficus</a:t>
            </a:r>
            <a:r>
              <a:rPr lang="en-US" sz="1800" dirty="0">
                <a:effectLst/>
                <a:latin typeface="+mn-lt"/>
                <a:cs typeface="Times New Roman" panose="02020603050405020304" pitchFamily="18" charset="0"/>
              </a:rPr>
              <a:t>), showing a female fig wasp (</a:t>
            </a:r>
            <a:r>
              <a:rPr lang="en-US" sz="1800" i="1" dirty="0" err="1">
                <a:effectLst/>
                <a:latin typeface="+mn-lt"/>
                <a:cs typeface="Times New Roman" panose="02020603050405020304" pitchFamily="18" charset="0"/>
              </a:rPr>
              <a:t>Blastophaga</a:t>
            </a:r>
            <a:r>
              <a:rPr lang="en-US" sz="1800" dirty="0">
                <a:effectLst/>
                <a:latin typeface="+mn-lt"/>
                <a:cs typeface="Times New Roman" panose="02020603050405020304" pitchFamily="18" charset="0"/>
              </a:rPr>
              <a:t>) ready to enter. An enlarged view of the female wasp is shown; the male has a similar body but is wingless. One of the many flowers inside the fig is shown in red.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623139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nkey from a tree&#10;&#10;Description automatically generated with medium confidence">
            <a:extLst>
              <a:ext uri="{FF2B5EF4-FFF2-40B4-BE49-F238E27FC236}">
                <a16:creationId xmlns:a16="http://schemas.microsoft.com/office/drawing/2014/main" id="{8C3C071F-D52A-4E07-A56D-66A1D0EDD95F}"/>
              </a:ext>
            </a:extLst>
          </p:cNvPr>
          <p:cNvPicPr>
            <a:picLocks noChangeAspect="1"/>
          </p:cNvPicPr>
          <p:nvPr/>
        </p:nvPicPr>
        <p:blipFill rotWithShape="1">
          <a:blip r:embed="rId2"/>
          <a:srcRect b="15912"/>
          <a:stretch/>
        </p:blipFill>
        <p:spPr>
          <a:xfrm>
            <a:off x="899592" y="240582"/>
            <a:ext cx="4248472" cy="6376835"/>
          </a:xfrm>
          <a:prstGeom prst="rect">
            <a:avLst/>
          </a:prstGeom>
        </p:spPr>
      </p:pic>
      <p:sp>
        <p:nvSpPr>
          <p:cNvPr id="6" name="TextBox 5">
            <a:extLst>
              <a:ext uri="{FF2B5EF4-FFF2-40B4-BE49-F238E27FC236}">
                <a16:creationId xmlns:a16="http://schemas.microsoft.com/office/drawing/2014/main" id="{FFDA6262-EBDA-4AC0-B2CC-0908979EF8B6}"/>
              </a:ext>
            </a:extLst>
          </p:cNvPr>
          <p:cNvSpPr txBox="1"/>
          <p:nvPr/>
        </p:nvSpPr>
        <p:spPr>
          <a:xfrm>
            <a:off x="5292080" y="332656"/>
            <a:ext cx="3672408"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18.15</a:t>
            </a:r>
            <a:r>
              <a:rPr lang="en-US" sz="1800" dirty="0">
                <a:effectLst/>
                <a:latin typeface="+mn-lt"/>
                <a:ea typeface="Times New Roman" panose="02020603050405020304" pitchFamily="18" charset="0"/>
              </a:rPr>
              <a:t> The orangutan, </a:t>
            </a:r>
            <a:r>
              <a:rPr lang="en-US" sz="1800" i="1" dirty="0">
                <a:effectLst/>
                <a:latin typeface="+mn-lt"/>
                <a:ea typeface="Times New Roman" panose="02020603050405020304" pitchFamily="18" charset="0"/>
              </a:rPr>
              <a:t>Pongo pygmaeus</a:t>
            </a:r>
            <a:r>
              <a:rPr lang="en-US" sz="1800" dirty="0">
                <a:effectLst/>
                <a:latin typeface="+mn-lt"/>
                <a:ea typeface="Times New Roman" panose="02020603050405020304" pitchFamily="18" charset="0"/>
              </a:rPr>
              <a:t>, showing </a:t>
            </a:r>
            <a:r>
              <a:rPr lang="en-US" sz="1800" dirty="0" err="1">
                <a:effectLst/>
                <a:latin typeface="+mn-lt"/>
                <a:ea typeface="Times New Roman" panose="02020603050405020304" pitchFamily="18" charset="0"/>
              </a:rPr>
              <a:t>quadrumanual</a:t>
            </a:r>
            <a:r>
              <a:rPr lang="en-US" sz="1800" dirty="0">
                <a:effectLst/>
                <a:latin typeface="+mn-lt"/>
                <a:ea typeface="Times New Roman" panose="02020603050405020304" pitchFamily="18" charset="0"/>
              </a:rPr>
              <a:t> clambering. </a:t>
            </a:r>
            <a:endParaRPr lang="en-GB" dirty="0">
              <a:latin typeface="+mn-lt"/>
            </a:endParaRPr>
          </a:p>
        </p:txBody>
      </p:sp>
    </p:spTree>
    <p:extLst>
      <p:ext uri="{BB962C8B-B14F-4D97-AF65-F5344CB8AC3E}">
        <p14:creationId xmlns:p14="http://schemas.microsoft.com/office/powerpoint/2010/main" val="37892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31B66B-A8CC-D56A-F7E3-84955B1C4CD1}"/>
              </a:ext>
            </a:extLst>
          </p:cNvPr>
          <p:cNvSpPr>
            <a:spLocks noGrp="1"/>
          </p:cNvSpPr>
          <p:nvPr>
            <p:ph idx="1"/>
          </p:nvPr>
        </p:nvSpPr>
        <p:spPr/>
        <p:txBody>
          <a:bodyPr/>
          <a:lstStyle/>
          <a:p>
            <a:pPr marL="0" indent="0">
              <a:buNone/>
            </a:pPr>
            <a:r>
              <a:rPr lang="en-US" dirty="0"/>
              <a:t>Question 2:</a:t>
            </a:r>
          </a:p>
          <a:p>
            <a:pPr marL="0" indent="0">
              <a:buNone/>
            </a:pPr>
            <a:endParaRPr lang="en-US" dirty="0"/>
          </a:p>
          <a:p>
            <a:pPr marL="0" indent="0">
              <a:buNone/>
            </a:pPr>
            <a:r>
              <a:rPr lang="en-US" dirty="0"/>
              <a:t>Why is there more </a:t>
            </a:r>
          </a:p>
          <a:p>
            <a:pPr marL="0" indent="0">
              <a:buNone/>
            </a:pPr>
            <a:r>
              <a:rPr lang="en-US" sz="3600" dirty="0"/>
              <a:t>    BIODIVERSITY in the</a:t>
            </a:r>
          </a:p>
          <a:p>
            <a:pPr marL="0" indent="0">
              <a:buNone/>
            </a:pPr>
            <a:r>
              <a:rPr lang="en-US" sz="3600" dirty="0"/>
              <a:t>    TROPICS?</a:t>
            </a:r>
          </a:p>
        </p:txBody>
      </p:sp>
    </p:spTree>
    <p:extLst>
      <p:ext uri="{BB962C8B-B14F-4D97-AF65-F5344CB8AC3E}">
        <p14:creationId xmlns:p14="http://schemas.microsoft.com/office/powerpoint/2010/main" val="3329927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01CDC67-BCA7-4961-908B-489B58905702}"/>
              </a:ext>
            </a:extLst>
          </p:cNvPr>
          <p:cNvPicPr>
            <a:picLocks noChangeAspect="1"/>
          </p:cNvPicPr>
          <p:nvPr/>
        </p:nvPicPr>
        <p:blipFill rotWithShape="1">
          <a:blip r:embed="rId2"/>
          <a:srcRect b="17886"/>
          <a:stretch/>
        </p:blipFill>
        <p:spPr>
          <a:xfrm>
            <a:off x="251520" y="369208"/>
            <a:ext cx="6581898" cy="6048672"/>
          </a:xfrm>
          <a:prstGeom prst="rect">
            <a:avLst/>
          </a:prstGeom>
        </p:spPr>
      </p:pic>
      <p:sp>
        <p:nvSpPr>
          <p:cNvPr id="6" name="TextBox 5">
            <a:extLst>
              <a:ext uri="{FF2B5EF4-FFF2-40B4-BE49-F238E27FC236}">
                <a16:creationId xmlns:a16="http://schemas.microsoft.com/office/drawing/2014/main" id="{4FAA3343-65BA-4B6C-B269-8E46F31F5AEE}"/>
              </a:ext>
            </a:extLst>
          </p:cNvPr>
          <p:cNvSpPr txBox="1"/>
          <p:nvPr/>
        </p:nvSpPr>
        <p:spPr>
          <a:xfrm>
            <a:off x="6948264" y="5253007"/>
            <a:ext cx="2088232"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18.16</a:t>
            </a:r>
            <a:r>
              <a:rPr lang="en-US" sz="1800" dirty="0">
                <a:effectLst/>
                <a:latin typeface="+mn-lt"/>
                <a:ea typeface="Times New Roman" panose="02020603050405020304" pitchFamily="18" charset="0"/>
              </a:rPr>
              <a:t> Tropical deforestation. </a:t>
            </a:r>
            <a:endParaRPr lang="en-GB" dirty="0">
              <a:latin typeface="+mn-lt"/>
            </a:endParaRPr>
          </a:p>
        </p:txBody>
      </p:sp>
    </p:spTree>
    <p:extLst>
      <p:ext uri="{BB962C8B-B14F-4D97-AF65-F5344CB8AC3E}">
        <p14:creationId xmlns:p14="http://schemas.microsoft.com/office/powerpoint/2010/main" val="2700754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2F6BA8C-A94E-46B2-A6D3-A797C8EC0766}"/>
              </a:ext>
            </a:extLst>
          </p:cNvPr>
          <p:cNvPicPr>
            <a:picLocks noChangeAspect="1"/>
          </p:cNvPicPr>
          <p:nvPr/>
        </p:nvPicPr>
        <p:blipFill rotWithShape="1">
          <a:blip r:embed="rId2"/>
          <a:srcRect b="13423"/>
          <a:stretch/>
        </p:blipFill>
        <p:spPr>
          <a:xfrm>
            <a:off x="251519" y="260648"/>
            <a:ext cx="6100709" cy="6192688"/>
          </a:xfrm>
          <a:prstGeom prst="rect">
            <a:avLst/>
          </a:prstGeom>
        </p:spPr>
      </p:pic>
      <p:sp>
        <p:nvSpPr>
          <p:cNvPr id="6" name="TextBox 5">
            <a:extLst>
              <a:ext uri="{FF2B5EF4-FFF2-40B4-BE49-F238E27FC236}">
                <a16:creationId xmlns:a16="http://schemas.microsoft.com/office/drawing/2014/main" id="{E036290D-2047-47FE-8128-1058B9E0FFAC}"/>
              </a:ext>
            </a:extLst>
          </p:cNvPr>
          <p:cNvSpPr txBox="1"/>
          <p:nvPr/>
        </p:nvSpPr>
        <p:spPr>
          <a:xfrm>
            <a:off x="6444208" y="332656"/>
            <a:ext cx="2448272"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18.1 </a:t>
            </a:r>
            <a:r>
              <a:rPr lang="en-US" sz="1800" dirty="0">
                <a:effectLst/>
                <a:latin typeface="+mn-lt"/>
                <a:cs typeface="Times New Roman" panose="02020603050405020304" pitchFamily="18" charset="0"/>
              </a:rPr>
              <a:t>Numbers of species currently known in the major groups of organisms.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190662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3E5B700-9896-493C-9A8F-B6043BBE8BF9}"/>
              </a:ext>
            </a:extLst>
          </p:cNvPr>
          <p:cNvPicPr>
            <a:picLocks noChangeAspect="1"/>
          </p:cNvPicPr>
          <p:nvPr/>
        </p:nvPicPr>
        <p:blipFill rotWithShape="1">
          <a:blip r:embed="rId2"/>
          <a:srcRect b="33537"/>
          <a:stretch/>
        </p:blipFill>
        <p:spPr>
          <a:xfrm>
            <a:off x="1439652" y="116632"/>
            <a:ext cx="6264696" cy="4921016"/>
          </a:xfrm>
          <a:prstGeom prst="rect">
            <a:avLst/>
          </a:prstGeom>
        </p:spPr>
      </p:pic>
      <p:sp>
        <p:nvSpPr>
          <p:cNvPr id="6" name="TextBox 5">
            <a:extLst>
              <a:ext uri="{FF2B5EF4-FFF2-40B4-BE49-F238E27FC236}">
                <a16:creationId xmlns:a16="http://schemas.microsoft.com/office/drawing/2014/main" id="{642C2AB9-C11E-4B30-9C2B-0F6FD0CB2D6D}"/>
              </a:ext>
            </a:extLst>
          </p:cNvPr>
          <p:cNvSpPr txBox="1"/>
          <p:nvPr/>
        </p:nvSpPr>
        <p:spPr>
          <a:xfrm>
            <a:off x="611560" y="5157192"/>
            <a:ext cx="8136904" cy="1200329"/>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18.17 </a:t>
            </a:r>
            <a:r>
              <a:rPr lang="en-US" sz="1800" dirty="0">
                <a:effectLst/>
                <a:latin typeface="+mn-lt"/>
                <a:cs typeface="Times New Roman" panose="02020603050405020304" pitchFamily="18" charset="0"/>
              </a:rPr>
              <a:t>Global patterns of prevailing winds. Notice that winds blow away in both directions from latitudes 30° S and 30° N, carrying moisture away from these latitudes and creating desert regions. </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28200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CE703E7B-7DAC-4042-80A4-DADA13ED5D72}"/>
              </a:ext>
            </a:extLst>
          </p:cNvPr>
          <p:cNvPicPr>
            <a:picLocks noChangeAspect="1"/>
          </p:cNvPicPr>
          <p:nvPr/>
        </p:nvPicPr>
        <p:blipFill rotWithShape="1">
          <a:blip r:embed="rId2"/>
          <a:srcRect b="19305"/>
          <a:stretch/>
        </p:blipFill>
        <p:spPr>
          <a:xfrm>
            <a:off x="899592" y="137255"/>
            <a:ext cx="4320480" cy="6583489"/>
          </a:xfrm>
          <a:prstGeom prst="rect">
            <a:avLst/>
          </a:prstGeom>
        </p:spPr>
      </p:pic>
      <p:sp>
        <p:nvSpPr>
          <p:cNvPr id="6" name="TextBox 5">
            <a:extLst>
              <a:ext uri="{FF2B5EF4-FFF2-40B4-BE49-F238E27FC236}">
                <a16:creationId xmlns:a16="http://schemas.microsoft.com/office/drawing/2014/main" id="{E257115A-6888-4118-82D7-E000245DEEC2}"/>
              </a:ext>
            </a:extLst>
          </p:cNvPr>
          <p:cNvSpPr txBox="1"/>
          <p:nvPr/>
        </p:nvSpPr>
        <p:spPr>
          <a:xfrm>
            <a:off x="5364088" y="332656"/>
            <a:ext cx="3528392" cy="1477328"/>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18.18</a:t>
            </a:r>
            <a:r>
              <a:rPr lang="en-US" sz="1800" dirty="0">
                <a:effectLst/>
                <a:latin typeface="+mn-lt"/>
                <a:ea typeface="Times New Roman" panose="02020603050405020304" pitchFamily="18" charset="0"/>
              </a:rPr>
              <a:t> A. Vegetation zones in Africa north of the Equator. B. Dusty sandstorm in the Sahel region, Dollo Ado, Ethiopia. </a:t>
            </a:r>
            <a:endParaRPr lang="en-GB" dirty="0">
              <a:latin typeface="+mn-lt"/>
            </a:endParaRPr>
          </a:p>
        </p:txBody>
      </p:sp>
    </p:spTree>
    <p:extLst>
      <p:ext uri="{BB962C8B-B14F-4D97-AF65-F5344CB8AC3E}">
        <p14:creationId xmlns:p14="http://schemas.microsoft.com/office/powerpoint/2010/main" val="3939644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reef&#10;&#10;Description automatically generated">
            <a:extLst>
              <a:ext uri="{FF2B5EF4-FFF2-40B4-BE49-F238E27FC236}">
                <a16:creationId xmlns:a16="http://schemas.microsoft.com/office/drawing/2014/main" id="{F3985E5D-2512-4CA7-A969-B2E0098DB61F}"/>
              </a:ext>
            </a:extLst>
          </p:cNvPr>
          <p:cNvPicPr>
            <a:picLocks noChangeAspect="1"/>
          </p:cNvPicPr>
          <p:nvPr/>
        </p:nvPicPr>
        <p:blipFill rotWithShape="1">
          <a:blip r:embed="rId2"/>
          <a:srcRect b="29824"/>
          <a:stretch/>
        </p:blipFill>
        <p:spPr>
          <a:xfrm>
            <a:off x="611560" y="188639"/>
            <a:ext cx="7776864" cy="5214603"/>
          </a:xfrm>
          <a:prstGeom prst="rect">
            <a:avLst/>
          </a:prstGeom>
        </p:spPr>
      </p:pic>
      <p:sp>
        <p:nvSpPr>
          <p:cNvPr id="8" name="TextBox 7">
            <a:extLst>
              <a:ext uri="{FF2B5EF4-FFF2-40B4-BE49-F238E27FC236}">
                <a16:creationId xmlns:a16="http://schemas.microsoft.com/office/drawing/2014/main" id="{196F7A85-516D-4A01-8AB1-B28B0954D3FE}"/>
              </a:ext>
            </a:extLst>
          </p:cNvPr>
          <p:cNvSpPr txBox="1"/>
          <p:nvPr/>
        </p:nvSpPr>
        <p:spPr>
          <a:xfrm>
            <a:off x="1043608" y="5589240"/>
            <a:ext cx="6768752" cy="369332"/>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18.2</a:t>
            </a:r>
            <a:r>
              <a:rPr lang="en-US" sz="1800" dirty="0">
                <a:effectLst/>
                <a:latin typeface="+mn-lt"/>
                <a:ea typeface="Times New Roman" panose="02020603050405020304" pitchFamily="18" charset="0"/>
              </a:rPr>
              <a:t> Coral reef diversity in the Red Sea, Egypt. </a:t>
            </a:r>
            <a:endParaRPr lang="en-GB" dirty="0">
              <a:latin typeface="+mn-lt"/>
            </a:endParaRPr>
          </a:p>
        </p:txBody>
      </p:sp>
    </p:spTree>
    <p:extLst>
      <p:ext uri="{BB962C8B-B14F-4D97-AF65-F5344CB8AC3E}">
        <p14:creationId xmlns:p14="http://schemas.microsoft.com/office/powerpoint/2010/main" val="169262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24469-A140-4428-A1CC-56451DCE3FB0}"/>
              </a:ext>
            </a:extLst>
          </p:cNvPr>
          <p:cNvSpPr>
            <a:spLocks noGrp="1"/>
          </p:cNvSpPr>
          <p:nvPr>
            <p:ph idx="1"/>
          </p:nvPr>
        </p:nvSpPr>
        <p:spPr>
          <a:xfrm>
            <a:off x="406400" y="548680"/>
            <a:ext cx="8205788" cy="5242520"/>
          </a:xfrm>
        </p:spPr>
        <p:txBody>
          <a:bodyPr/>
          <a:lstStyle/>
          <a:p>
            <a:pPr marL="0" indent="0">
              <a:buNone/>
            </a:pPr>
            <a:r>
              <a:rPr lang="en-GB" b="1" dirty="0"/>
              <a:t>Extinction reduces biodiversity</a:t>
            </a:r>
          </a:p>
          <a:p>
            <a:pPr marL="0" indent="0">
              <a:buNone/>
            </a:pPr>
            <a:endParaRPr lang="en-GB" b="1" dirty="0"/>
          </a:p>
          <a:p>
            <a:pPr marL="0" indent="0">
              <a:buNone/>
            </a:pPr>
            <a:r>
              <a:rPr lang="en-GB" dirty="0"/>
              <a:t>Types of extinction</a:t>
            </a:r>
          </a:p>
          <a:p>
            <a:pPr marL="0" indent="0">
              <a:buNone/>
            </a:pPr>
            <a:endParaRPr lang="en-GB" dirty="0"/>
          </a:p>
          <a:p>
            <a:pPr marL="0" indent="0">
              <a:buNone/>
            </a:pPr>
            <a:r>
              <a:rPr lang="en-GB" dirty="0" err="1"/>
              <a:t>Analyzing</a:t>
            </a:r>
            <a:r>
              <a:rPr lang="en-GB" dirty="0"/>
              <a:t> patterns of extinction</a:t>
            </a:r>
          </a:p>
          <a:p>
            <a:pPr marL="0" indent="0">
              <a:buNone/>
            </a:pPr>
            <a:endParaRPr lang="en-GB" dirty="0"/>
          </a:p>
          <a:p>
            <a:pPr marL="0" indent="0">
              <a:buNone/>
            </a:pPr>
            <a:r>
              <a:rPr lang="en-GB" dirty="0"/>
              <a:t>Species threatened with extinction today</a:t>
            </a:r>
          </a:p>
        </p:txBody>
      </p:sp>
    </p:spTree>
    <p:extLst>
      <p:ext uri="{BB962C8B-B14F-4D97-AF65-F5344CB8AC3E}">
        <p14:creationId xmlns:p14="http://schemas.microsoft.com/office/powerpoint/2010/main" val="332047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E979443-DBC0-4873-BA6B-E9764FB892A8}"/>
              </a:ext>
            </a:extLst>
          </p:cNvPr>
          <p:cNvPicPr>
            <a:picLocks noChangeAspect="1"/>
          </p:cNvPicPr>
          <p:nvPr/>
        </p:nvPicPr>
        <p:blipFill rotWithShape="1">
          <a:blip r:embed="rId2"/>
          <a:srcRect b="13356"/>
          <a:stretch/>
        </p:blipFill>
        <p:spPr>
          <a:xfrm>
            <a:off x="267639" y="260648"/>
            <a:ext cx="4999320" cy="6552728"/>
          </a:xfrm>
          <a:prstGeom prst="rect">
            <a:avLst/>
          </a:prstGeom>
        </p:spPr>
      </p:pic>
      <p:sp>
        <p:nvSpPr>
          <p:cNvPr id="6" name="TextBox 5">
            <a:extLst>
              <a:ext uri="{FF2B5EF4-FFF2-40B4-BE49-F238E27FC236}">
                <a16:creationId xmlns:a16="http://schemas.microsoft.com/office/drawing/2014/main" id="{6A65E3BB-60B0-414F-BE8F-F5085029BAF8}"/>
              </a:ext>
            </a:extLst>
          </p:cNvPr>
          <p:cNvSpPr txBox="1"/>
          <p:nvPr/>
        </p:nvSpPr>
        <p:spPr>
          <a:xfrm>
            <a:off x="5508104" y="616034"/>
            <a:ext cx="3384376" cy="5909310"/>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18.3 </a:t>
            </a:r>
            <a:r>
              <a:rPr lang="en-US" sz="1800" dirty="0">
                <a:effectLst/>
                <a:latin typeface="+mn-lt"/>
                <a:cs typeface="Times New Roman" panose="02020603050405020304" pitchFamily="18" charset="0"/>
              </a:rPr>
              <a:t>Extinct species of the Paleozoic era. The fossils shown here represent groups that were abundant during Paleozoic times. All these groups suffered considerable extinction at the end of the Permian period. The trilobites (belonging to the phylum Arthropoda) and conodonts (jaw structures belonging to the phylum Chordata) are truly extinct groups with no living descendants. The other groups have some living species, but the species alive today are not the same as the Paleozoic species.</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341916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297149C-7805-405D-B1C8-FF25705E676F}"/>
              </a:ext>
            </a:extLst>
          </p:cNvPr>
          <p:cNvPicPr>
            <a:picLocks noChangeAspect="1"/>
          </p:cNvPicPr>
          <p:nvPr/>
        </p:nvPicPr>
        <p:blipFill rotWithShape="1">
          <a:blip r:embed="rId2"/>
          <a:srcRect b="19533"/>
          <a:stretch/>
        </p:blipFill>
        <p:spPr>
          <a:xfrm>
            <a:off x="394003" y="188640"/>
            <a:ext cx="5845974" cy="6408712"/>
          </a:xfrm>
          <a:prstGeom prst="rect">
            <a:avLst/>
          </a:prstGeom>
        </p:spPr>
      </p:pic>
      <p:sp>
        <p:nvSpPr>
          <p:cNvPr id="6" name="TextBox 5">
            <a:extLst>
              <a:ext uri="{FF2B5EF4-FFF2-40B4-BE49-F238E27FC236}">
                <a16:creationId xmlns:a16="http://schemas.microsoft.com/office/drawing/2014/main" id="{5DDCDC88-B2C3-415E-9DCA-E6AC632E7BDC}"/>
              </a:ext>
            </a:extLst>
          </p:cNvPr>
          <p:cNvSpPr txBox="1"/>
          <p:nvPr/>
        </p:nvSpPr>
        <p:spPr>
          <a:xfrm>
            <a:off x="6372200" y="260648"/>
            <a:ext cx="2664296" cy="1477328"/>
          </a:xfrm>
          <a:prstGeom prst="rect">
            <a:avLst/>
          </a:prstGeom>
          <a:noFill/>
        </p:spPr>
        <p:txBody>
          <a:bodyPr wrap="square" rtlCol="0">
            <a:spAutoFit/>
          </a:bodyPr>
          <a:lstStyle/>
          <a:p>
            <a:r>
              <a:rPr lang="en-US" sz="1800" b="1" dirty="0">
                <a:effectLst/>
                <a:latin typeface="+mn-lt"/>
                <a:cs typeface="Times New Roman" panose="02020603050405020304" pitchFamily="18" charset="0"/>
              </a:rPr>
              <a:t>Figure 18.4 </a:t>
            </a:r>
            <a:r>
              <a:rPr lang="en-US" sz="1800" dirty="0">
                <a:effectLst/>
                <a:latin typeface="+mn-lt"/>
                <a:cs typeface="Times New Roman" panose="02020603050405020304" pitchFamily="18" charset="0"/>
              </a:rPr>
              <a:t>Living fossils that have avoided extinction over long periods of time.</a:t>
            </a:r>
            <a:endParaRPr lang="en-GB" sz="1800" dirty="0">
              <a:effectLst/>
              <a:latin typeface="+mn-lt"/>
              <a:cs typeface="Times New Roman" panose="02020603050405020304" pitchFamily="18" charset="0"/>
            </a:endParaRPr>
          </a:p>
        </p:txBody>
      </p:sp>
    </p:spTree>
    <p:extLst>
      <p:ext uri="{BB962C8B-B14F-4D97-AF65-F5344CB8AC3E}">
        <p14:creationId xmlns:p14="http://schemas.microsoft.com/office/powerpoint/2010/main" val="203676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C718C309-666A-418E-A901-B2BEF65FAE61}"/>
              </a:ext>
            </a:extLst>
          </p:cNvPr>
          <p:cNvPicPr>
            <a:picLocks noChangeAspect="1"/>
          </p:cNvPicPr>
          <p:nvPr/>
        </p:nvPicPr>
        <p:blipFill rotWithShape="1">
          <a:blip r:embed="rId2"/>
          <a:srcRect b="31827"/>
          <a:stretch/>
        </p:blipFill>
        <p:spPr>
          <a:xfrm>
            <a:off x="467544" y="620688"/>
            <a:ext cx="8405366" cy="4320480"/>
          </a:xfrm>
          <a:prstGeom prst="rect">
            <a:avLst/>
          </a:prstGeom>
        </p:spPr>
      </p:pic>
      <p:sp>
        <p:nvSpPr>
          <p:cNvPr id="6" name="TextBox 5">
            <a:extLst>
              <a:ext uri="{FF2B5EF4-FFF2-40B4-BE49-F238E27FC236}">
                <a16:creationId xmlns:a16="http://schemas.microsoft.com/office/drawing/2014/main" id="{EA1F5D1F-E9BC-4F16-BF65-F063408CD5F3}"/>
              </a:ext>
            </a:extLst>
          </p:cNvPr>
          <p:cNvSpPr txBox="1"/>
          <p:nvPr/>
        </p:nvSpPr>
        <p:spPr>
          <a:xfrm>
            <a:off x="467544" y="4941168"/>
            <a:ext cx="8496944" cy="646331"/>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18.5</a:t>
            </a:r>
            <a:r>
              <a:rPr lang="en-US" sz="1800" dirty="0">
                <a:effectLst/>
                <a:latin typeface="+mn-lt"/>
                <a:ea typeface="Times New Roman" panose="02020603050405020304" pitchFamily="18" charset="0"/>
              </a:rPr>
              <a:t> Changes through time in the number of families of marine organisms. Mass extinctions are indicated by numbered triangles. </a:t>
            </a:r>
            <a:endParaRPr lang="en-GB" dirty="0">
              <a:latin typeface="+mn-lt"/>
            </a:endParaRPr>
          </a:p>
        </p:txBody>
      </p:sp>
    </p:spTree>
    <p:extLst>
      <p:ext uri="{BB962C8B-B14F-4D97-AF65-F5344CB8AC3E}">
        <p14:creationId xmlns:p14="http://schemas.microsoft.com/office/powerpoint/2010/main" val="202042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F8FE8F8D-63EA-4B2D-8797-F4AC2A369518}"/>
              </a:ext>
            </a:extLst>
          </p:cNvPr>
          <p:cNvPicPr>
            <a:picLocks noChangeAspect="1"/>
          </p:cNvPicPr>
          <p:nvPr/>
        </p:nvPicPr>
        <p:blipFill rotWithShape="1">
          <a:blip r:embed="rId2"/>
          <a:srcRect b="25402"/>
          <a:stretch/>
        </p:blipFill>
        <p:spPr>
          <a:xfrm>
            <a:off x="323528" y="188640"/>
            <a:ext cx="6208500" cy="6408712"/>
          </a:xfrm>
          <a:prstGeom prst="rect">
            <a:avLst/>
          </a:prstGeom>
        </p:spPr>
      </p:pic>
      <p:sp>
        <p:nvSpPr>
          <p:cNvPr id="6" name="TextBox 5">
            <a:extLst>
              <a:ext uri="{FF2B5EF4-FFF2-40B4-BE49-F238E27FC236}">
                <a16:creationId xmlns:a16="http://schemas.microsoft.com/office/drawing/2014/main" id="{AC2F97E0-EA4C-4595-8ACE-E0CC7FEF5617}"/>
              </a:ext>
            </a:extLst>
          </p:cNvPr>
          <p:cNvSpPr txBox="1"/>
          <p:nvPr/>
        </p:nvSpPr>
        <p:spPr>
          <a:xfrm>
            <a:off x="6660232" y="4566027"/>
            <a:ext cx="2376264" cy="2031325"/>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18.6</a:t>
            </a:r>
            <a:r>
              <a:rPr lang="en-US" sz="1800" dirty="0">
                <a:effectLst/>
                <a:latin typeface="+mn-lt"/>
                <a:ea typeface="Times New Roman" panose="02020603050405020304" pitchFamily="18" charset="0"/>
              </a:rPr>
              <a:t> Extinct species belonging to groups that died out completely at the end of the Cretaceous period. </a:t>
            </a:r>
            <a:endParaRPr lang="en-GB" dirty="0">
              <a:latin typeface="+mn-lt"/>
            </a:endParaRPr>
          </a:p>
        </p:txBody>
      </p:sp>
    </p:spTree>
    <p:extLst>
      <p:ext uri="{BB962C8B-B14F-4D97-AF65-F5344CB8AC3E}">
        <p14:creationId xmlns:p14="http://schemas.microsoft.com/office/powerpoint/2010/main" val="347328793"/>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3.xml><?xml version="1.0" encoding="utf-8"?>
<ds:datastoreItem xmlns:ds="http://schemas.openxmlformats.org/officeDocument/2006/customXml" ds:itemID="{B4D5D51E-17EF-47A0-97EF-29948847581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37</TotalTime>
  <Words>551</Words>
  <Application>Microsoft Office PowerPoint</Application>
  <PresentationFormat>On-screen Show (4:3)</PresentationFormat>
  <Paragraphs>55</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Rockwell</vt:lpstr>
      <vt:lpstr>Times</vt:lpstr>
      <vt:lpstr>Verdana</vt:lpstr>
      <vt:lpstr>Office Theme</vt:lpstr>
      <vt:lpstr>Chapter 18: Biodiversity and Threatened Habitats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basic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Biodiversity and Threatened Habitats</dc:title>
  <dc:creator>Burton, Leah</dc:creator>
  <cp:lastModifiedBy>Nancy Minkoff</cp:lastModifiedBy>
  <cp:revision>4</cp:revision>
  <dcterms:created xsi:type="dcterms:W3CDTF">2023-01-18T14:06:49Z</dcterms:created>
  <dcterms:modified xsi:type="dcterms:W3CDTF">2024-04-23T11:35:33Z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2023-01-18T14:29:50Z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082abd29-3d88-48f2-aaec-56bf5749b862</vt:lpwstr>
  </property>
  <property fmtid="{D5CDD505-2E9C-101B-9397-08002B2CF9AE}" pid="10" name="MSIP_Label_2bbab825-a111-45e4-86a1-18cee0005896_ContentBits">
    <vt:lpwstr>2</vt:lpwstr>
  </property>
</Properties>
</file>