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4"/>
  </p:sldMasterIdLst>
  <p:notesMasterIdLst>
    <p:notesMasterId r:id="rId33"/>
  </p:notesMasterIdLst>
  <p:sldIdLst>
    <p:sldId id="267" r:id="rId5"/>
    <p:sldId id="266" r:id="rId6"/>
    <p:sldId id="268" r:id="rId7"/>
    <p:sldId id="289" r:id="rId8"/>
    <p:sldId id="284" r:id="rId9"/>
    <p:sldId id="269" r:id="rId10"/>
    <p:sldId id="270" r:id="rId11"/>
    <p:sldId id="285" r:id="rId12"/>
    <p:sldId id="271" r:id="rId13"/>
    <p:sldId id="272" r:id="rId14"/>
    <p:sldId id="273" r:id="rId15"/>
    <p:sldId id="287" r:id="rId16"/>
    <p:sldId id="286" r:id="rId17"/>
    <p:sldId id="288" r:id="rId18"/>
    <p:sldId id="274" r:id="rId19"/>
    <p:sldId id="275" r:id="rId20"/>
    <p:sldId id="276" r:id="rId21"/>
    <p:sldId id="277" r:id="rId22"/>
    <p:sldId id="278" r:id="rId23"/>
    <p:sldId id="290" r:id="rId24"/>
    <p:sldId id="279" r:id="rId25"/>
    <p:sldId id="281" r:id="rId26"/>
    <p:sldId id="280" r:id="rId27"/>
    <p:sldId id="282" r:id="rId28"/>
    <p:sldId id="283" r:id="rId29"/>
    <p:sldId id="291" r:id="rId30"/>
    <p:sldId id="292" r:id="rId31"/>
    <p:sldId id="293" r:id="rId32"/>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pitchFamily="2"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n-ea"/>
        <a:cs typeface="+mn-cs"/>
      </a:defRPr>
    </a:lvl5pPr>
    <a:lvl6pPr marL="2286000" algn="l" defTabSz="914400" rtl="0" eaLnBrk="1" latinLnBrk="0" hangingPunct="1">
      <a:defRPr sz="2400" kern="1200">
        <a:solidFill>
          <a:schemeClr val="tx1"/>
        </a:solidFill>
        <a:latin typeface="Times" pitchFamily="2" charset="0"/>
        <a:ea typeface="+mn-ea"/>
        <a:cs typeface="+mn-cs"/>
      </a:defRPr>
    </a:lvl6pPr>
    <a:lvl7pPr marL="2743200" algn="l" defTabSz="914400" rtl="0" eaLnBrk="1" latinLnBrk="0" hangingPunct="1">
      <a:defRPr sz="2400" kern="1200">
        <a:solidFill>
          <a:schemeClr val="tx1"/>
        </a:solidFill>
        <a:latin typeface="Times" pitchFamily="2" charset="0"/>
        <a:ea typeface="+mn-ea"/>
        <a:cs typeface="+mn-cs"/>
      </a:defRPr>
    </a:lvl7pPr>
    <a:lvl8pPr marL="3200400" algn="l" defTabSz="914400" rtl="0" eaLnBrk="1" latinLnBrk="0" hangingPunct="1">
      <a:defRPr sz="2400" kern="1200">
        <a:solidFill>
          <a:schemeClr val="tx1"/>
        </a:solidFill>
        <a:latin typeface="Times" pitchFamily="2" charset="0"/>
        <a:ea typeface="+mn-ea"/>
        <a:cs typeface="+mn-cs"/>
      </a:defRPr>
    </a:lvl8pPr>
    <a:lvl9pPr marL="3657600" algn="l" defTabSz="914400" rtl="0" eaLnBrk="1" latinLnBrk="0" hangingPunct="1">
      <a:defRPr sz="2400" kern="1200">
        <a:solidFill>
          <a:schemeClr val="tx1"/>
        </a:solidFill>
        <a:latin typeface="Times" pitchFamily="2"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85195" autoAdjust="0"/>
  </p:normalViewPr>
  <p:slideViewPr>
    <p:cSldViewPr>
      <p:cViewPr varScale="1">
        <p:scale>
          <a:sx n="88" d="100"/>
          <a:sy n="88" d="100"/>
        </p:scale>
        <p:origin x="210"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DB2EA3F-F159-E248-9012-54E283B753E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ltLang="en-US"/>
          </a:p>
        </p:txBody>
      </p:sp>
      <p:sp>
        <p:nvSpPr>
          <p:cNvPr id="11267" name="Rectangle 3">
            <a:extLst>
              <a:ext uri="{FF2B5EF4-FFF2-40B4-BE49-F238E27FC236}">
                <a16:creationId xmlns:a16="http://schemas.microsoft.com/office/drawing/2014/main" id="{7F7BF3D6-3577-144A-BA75-CCCC998CA63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ltLang="en-US"/>
          </a:p>
        </p:txBody>
      </p:sp>
      <p:sp>
        <p:nvSpPr>
          <p:cNvPr id="11268" name="Rectangle 4">
            <a:extLst>
              <a:ext uri="{FF2B5EF4-FFF2-40B4-BE49-F238E27FC236}">
                <a16:creationId xmlns:a16="http://schemas.microsoft.com/office/drawing/2014/main" id="{DE1087E9-B16F-0F43-B1D0-1C83C4B7778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a:extLst>
              <a:ext uri="{FF2B5EF4-FFF2-40B4-BE49-F238E27FC236}">
                <a16:creationId xmlns:a16="http://schemas.microsoft.com/office/drawing/2014/main" id="{2520AC15-B242-F947-80C1-9EFF4AA7C7A7}"/>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270" name="Rectangle 6">
            <a:extLst>
              <a:ext uri="{FF2B5EF4-FFF2-40B4-BE49-F238E27FC236}">
                <a16:creationId xmlns:a16="http://schemas.microsoft.com/office/drawing/2014/main" id="{C192CC28-A605-094E-8A4E-80F08856B1E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ltLang="en-US"/>
          </a:p>
        </p:txBody>
      </p:sp>
      <p:sp>
        <p:nvSpPr>
          <p:cNvPr id="11271" name="Rectangle 7">
            <a:extLst>
              <a:ext uri="{FF2B5EF4-FFF2-40B4-BE49-F238E27FC236}">
                <a16:creationId xmlns:a16="http://schemas.microsoft.com/office/drawing/2014/main" id="{BC46BD83-B271-7C40-BF3E-296DE2EDD73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E998EB8-CF7C-C940-84EA-D0151FCF608C}"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2" charset="0"/>
        <a:ea typeface="+mn-ea"/>
        <a:cs typeface="+mn-cs"/>
      </a:defRPr>
    </a:lvl1pPr>
    <a:lvl2pPr marL="457200" algn="l" rtl="0" fontAlgn="base">
      <a:spcBef>
        <a:spcPct val="30000"/>
      </a:spcBef>
      <a:spcAft>
        <a:spcPct val="0"/>
      </a:spcAft>
      <a:defRPr sz="1200" kern="1200">
        <a:solidFill>
          <a:schemeClr val="tx1"/>
        </a:solidFill>
        <a:latin typeface="Times" pitchFamily="2" charset="0"/>
        <a:ea typeface="+mn-ea"/>
        <a:cs typeface="+mn-cs"/>
      </a:defRPr>
    </a:lvl2pPr>
    <a:lvl3pPr marL="914400" algn="l" rtl="0" fontAlgn="base">
      <a:spcBef>
        <a:spcPct val="30000"/>
      </a:spcBef>
      <a:spcAft>
        <a:spcPct val="0"/>
      </a:spcAft>
      <a:defRPr sz="1200" kern="1200">
        <a:solidFill>
          <a:schemeClr val="tx1"/>
        </a:solidFill>
        <a:latin typeface="Times" pitchFamily="2" charset="0"/>
        <a:ea typeface="+mn-ea"/>
        <a:cs typeface="+mn-cs"/>
      </a:defRPr>
    </a:lvl3pPr>
    <a:lvl4pPr marL="1371600" algn="l" rtl="0" fontAlgn="base">
      <a:spcBef>
        <a:spcPct val="30000"/>
      </a:spcBef>
      <a:spcAft>
        <a:spcPct val="0"/>
      </a:spcAft>
      <a:defRPr sz="1200" kern="1200">
        <a:solidFill>
          <a:schemeClr val="tx1"/>
        </a:solidFill>
        <a:latin typeface="Times" pitchFamily="2" charset="0"/>
        <a:ea typeface="+mn-ea"/>
        <a:cs typeface="+mn-cs"/>
      </a:defRPr>
    </a:lvl4pPr>
    <a:lvl5pPr marL="1828800" algn="l" rtl="0" fontAlgn="base">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B897AF-7682-CA48-BA36-9078F14BEA5A}"/>
              </a:ext>
            </a:extLst>
          </p:cNvPr>
          <p:cNvSpPr>
            <a:spLocks noGrp="1" noChangeArrowheads="1"/>
          </p:cNvSpPr>
          <p:nvPr>
            <p:ph type="sldNum" sz="quarter" idx="5"/>
          </p:nvPr>
        </p:nvSpPr>
        <p:spPr>
          <a:ln/>
        </p:spPr>
        <p:txBody>
          <a:bodyPr/>
          <a:lstStyle/>
          <a:p>
            <a:fld id="{824BAE77-510F-164D-9341-A1C13EA57141}" type="slidenum">
              <a:rPr lang="en-GB" altLang="en-US"/>
              <a:pPr/>
              <a:t>1</a:t>
            </a:fld>
            <a:endParaRPr lang="en-GB" altLang="en-US"/>
          </a:p>
        </p:txBody>
      </p:sp>
      <p:sp>
        <p:nvSpPr>
          <p:cNvPr id="80898" name="Rectangle 2">
            <a:extLst>
              <a:ext uri="{FF2B5EF4-FFF2-40B4-BE49-F238E27FC236}">
                <a16:creationId xmlns:a16="http://schemas.microsoft.com/office/drawing/2014/main" id="{3FA0715D-AE68-374D-8A2B-9C7F13F59EF9}"/>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37267F08-BF80-CE46-86A2-B65A3DF78468}"/>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t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3ECB8F55-A37E-1C4B-ABEE-5584147A5CCC}"/>
              </a:ext>
            </a:extLst>
          </p:cNvPr>
          <p:cNvSpPr>
            <a:spLocks noGrp="1" noChangeArrowheads="1"/>
          </p:cNvSpPr>
          <p:nvPr>
            <p:ph type="ctrTitle"/>
          </p:nvPr>
        </p:nvSpPr>
        <p:spPr>
          <a:xfrm>
            <a:off x="228600" y="2514600"/>
            <a:ext cx="7467600" cy="1295400"/>
          </a:xfrm>
        </p:spPr>
        <p:txBody>
          <a:bodyPr anchor="t"/>
          <a:lstStyle>
            <a:lvl1pPr>
              <a:defRPr/>
            </a:lvl1pPr>
          </a:lstStyle>
          <a:p>
            <a:pPr lvl="0"/>
            <a:r>
              <a:rPr lang="en-US" altLang="en-US" noProof="0"/>
              <a:t>Click to edit Master title style</a:t>
            </a:r>
            <a:endParaRPr lang="en-GB" altLang="en-US" noProof="0"/>
          </a:p>
        </p:txBody>
      </p:sp>
      <p:pic>
        <p:nvPicPr>
          <p:cNvPr id="49162" name="Picture 10" descr="Inf_End_spot">
            <a:extLst>
              <a:ext uri="{FF2B5EF4-FFF2-40B4-BE49-F238E27FC236}">
                <a16:creationId xmlns:a16="http://schemas.microsoft.com/office/drawing/2014/main" id="{4C805E55-8A73-BF42-AA0F-B44B32679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89613"/>
            <a:ext cx="2819400" cy="242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129B101-B9DE-440B-BF4E-3557F09ABE8D}"/>
              </a:ext>
            </a:extLst>
          </p:cNvPr>
          <p:cNvPicPr>
            <a:picLocks noChangeAspect="1"/>
          </p:cNvPicPr>
          <p:nvPr userDrawn="1"/>
        </p:nvPicPr>
        <p:blipFill>
          <a:blip r:embed="rId4"/>
          <a:stretch>
            <a:fillRect/>
          </a:stretch>
        </p:blipFill>
        <p:spPr>
          <a:xfrm>
            <a:off x="533400" y="836712"/>
            <a:ext cx="3352800" cy="102210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9D10-D97A-2346-930B-4CFA1B0EE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A83388-7979-254C-8541-197B8E51B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34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6A268-1E84-8145-BB2C-4BAE0155F67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B72D3-C378-D847-B0FF-557D7BC75E1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698567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726A-7A00-B34A-81DF-93C38A1CD8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DA094-D7FC-0847-9BFD-DB47932BE511}"/>
              </a:ext>
            </a:extLst>
          </p:cNvPr>
          <p:cNvSpPr>
            <a:spLocks noGrp="1"/>
          </p:cNvSpPr>
          <p:nvPr>
            <p:ph sz="half" idx="1"/>
          </p:nvPr>
        </p:nvSpPr>
        <p:spPr>
          <a:xfrm>
            <a:off x="406400" y="1557338"/>
            <a:ext cx="4025900"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3E077-2276-B348-9F37-9D31C2E0E7CF}"/>
              </a:ext>
            </a:extLst>
          </p:cNvPr>
          <p:cNvSpPr>
            <a:spLocks noGrp="1"/>
          </p:cNvSpPr>
          <p:nvPr>
            <p:ph sz="half" idx="2"/>
          </p:nvPr>
        </p:nvSpPr>
        <p:spPr>
          <a:xfrm>
            <a:off x="4584700" y="1557338"/>
            <a:ext cx="4027488"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26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DF527-2DC6-6C47-A728-AD938E22864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A52083-1EBF-864D-9BE0-DD205701D01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2A856-78A2-DD47-9ABF-C485EE5DFCF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62DA2-45AC-0C4C-B754-047245F5C72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3AB76-8F88-6346-BDF9-A84583D9E3A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42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077E-5F58-BD4A-9D94-DBBA1ADB152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7724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2571-3BFD-3D4C-A27D-EC63B86E9A9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179659-7050-9E4E-92A1-42C772A9B38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F86DF2-1E66-0647-A870-D398A9B7ECC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6170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82DA4-401C-4A40-9FA3-FBC571426E7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FA2AE7-7B87-BF45-A2A7-F59305C78BE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0F8761F-17BE-4A49-89BA-0C14E9191CE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6793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27FB3D08-E750-1B45-8BB4-9CA749996272}"/>
              </a:ext>
            </a:extLst>
          </p:cNvPr>
          <p:cNvSpPr>
            <a:spLocks noGrp="1" noChangeArrowheads="1"/>
          </p:cNvSpPr>
          <p:nvPr>
            <p:ph type="title"/>
          </p:nvPr>
        </p:nvSpPr>
        <p:spPr bwMode="auto">
          <a:xfrm>
            <a:off x="152400" y="304800"/>
            <a:ext cx="8610600" cy="1066800"/>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8132" name="Rectangle 4">
            <a:extLst>
              <a:ext uri="{FF2B5EF4-FFF2-40B4-BE49-F238E27FC236}">
                <a16:creationId xmlns:a16="http://schemas.microsoft.com/office/drawing/2014/main" id="{7E31376B-6C37-404B-A61D-BBB14965E230}"/>
              </a:ext>
            </a:extLst>
          </p:cNvPr>
          <p:cNvSpPr>
            <a:spLocks noGrp="1" noChangeArrowheads="1"/>
          </p:cNvSpPr>
          <p:nvPr>
            <p:ph type="body" idx="1"/>
          </p:nvPr>
        </p:nvSpPr>
        <p:spPr bwMode="auto">
          <a:xfrm>
            <a:off x="406400" y="1557338"/>
            <a:ext cx="8205788"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3" name="MSIPCMContentMarking" descr="{&quot;HashCode&quot;:-1348403003,&quot;Placement&quot;:&quot;Footer&quot;,&quot;Top&quot;:521.10614,&quot;Left&quot;:0.0,&quot;SlideWidth&quot;:720,&quot;SlideHeight&quot;:540}">
            <a:extLst>
              <a:ext uri="{FF2B5EF4-FFF2-40B4-BE49-F238E27FC236}">
                <a16:creationId xmlns:a16="http://schemas.microsoft.com/office/drawing/2014/main" id="{EAC2CABD-558B-44C4-979E-7489B2A27564}"/>
              </a:ext>
            </a:extLst>
          </p:cNvPr>
          <p:cNvSpPr txBox="1"/>
          <p:nvPr userDrawn="1"/>
        </p:nvSpPr>
        <p:spPr>
          <a:xfrm>
            <a:off x="0" y="6618048"/>
            <a:ext cx="2130404" cy="239952"/>
          </a:xfrm>
          <a:prstGeom prst="rect">
            <a:avLst/>
          </a:prstGeom>
          <a:noFill/>
        </p:spPr>
        <p:txBody>
          <a:bodyPr vert="horz" wrap="square" lIns="0" tIns="0" rIns="0" bIns="0" rtlCol="0" anchor="ctr" anchorCtr="1">
            <a:spAutoFit/>
          </a:bodyPr>
          <a:lstStyle/>
          <a:p>
            <a:pPr algn="l">
              <a:spcBef>
                <a:spcPct val="0"/>
              </a:spcBef>
              <a:spcAft>
                <a:spcPct val="0"/>
              </a:spcAft>
            </a:pPr>
            <a:r>
              <a:rPr lang="en-GB" sz="900">
                <a:solidFill>
                  <a:srgbClr val="0078D7"/>
                </a:solidFill>
                <a:latin typeface="Rockwell" panose="02060603020205020403" pitchFamily="18" charset="0"/>
              </a:rPr>
              <a:t>Information Classification: General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8" r:id="rId7"/>
    <p:sldLayoutId id="2147483659" r:id="rId8"/>
  </p:sldLayoutIdLst>
  <p:txStyles>
    <p:title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p:titleStyle>
    <p:bodyStyle>
      <a:lvl1pPr marL="292100" indent="-292100" algn="l" rtl="0" eaLnBrk="1" fontAlgn="base" hangingPunct="1">
        <a:spcBef>
          <a:spcPct val="20000"/>
        </a:spcBef>
        <a:spcAft>
          <a:spcPct val="0"/>
        </a:spcAft>
        <a:buClr>
          <a:srgbClr val="0A57A5"/>
        </a:buClr>
        <a:buChar char="•"/>
        <a:defRPr sz="2400" kern="1200">
          <a:solidFill>
            <a:schemeClr val="tx2"/>
          </a:solidFill>
          <a:latin typeface="+mn-lt"/>
          <a:ea typeface="+mn-ea"/>
          <a:cs typeface="+mn-cs"/>
        </a:defRPr>
      </a:lvl1pPr>
      <a:lvl2pPr marL="673100" indent="-190500" algn="l" rtl="0" eaLnBrk="1" fontAlgn="base" hangingPunct="1">
        <a:spcBef>
          <a:spcPct val="20000"/>
        </a:spcBef>
        <a:spcAft>
          <a:spcPct val="0"/>
        </a:spcAft>
        <a:buClr>
          <a:srgbClr val="0A57A5"/>
        </a:buClr>
        <a:buFont typeface="Times" pitchFamily="2" charset="0"/>
        <a:buChar char="•"/>
        <a:defRPr sz="2000" kern="1200">
          <a:solidFill>
            <a:srgbClr val="1A137B"/>
          </a:solidFill>
          <a:latin typeface="+mn-lt"/>
          <a:ea typeface="+mn-ea"/>
          <a:cs typeface="+mn-cs"/>
        </a:defRPr>
      </a:lvl2pPr>
      <a:lvl3pPr marL="1054100" indent="-190500" algn="l" rtl="0" eaLnBrk="1" fontAlgn="base" hangingPunct="1">
        <a:spcBef>
          <a:spcPct val="20000"/>
        </a:spcBef>
        <a:spcAft>
          <a:spcPct val="0"/>
        </a:spcAft>
        <a:buClr>
          <a:srgbClr val="0A57A5"/>
        </a:buClr>
        <a:buFont typeface="Times" pitchFamily="2" charset="0"/>
        <a:buChar char="•"/>
        <a:defRPr kern="1200">
          <a:solidFill>
            <a:srgbClr val="1A137B"/>
          </a:solidFill>
          <a:latin typeface="+mn-lt"/>
          <a:ea typeface="+mn-ea"/>
          <a:cs typeface="+mn-cs"/>
        </a:defRPr>
      </a:lvl3pPr>
      <a:lvl4pPr marL="1435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4pPr>
      <a:lvl5pPr marL="1816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B2A87FA-C2C9-694D-836C-2DC177FDDAED}"/>
              </a:ext>
            </a:extLst>
          </p:cNvPr>
          <p:cNvSpPr>
            <a:spLocks noGrp="1" noChangeArrowheads="1"/>
          </p:cNvSpPr>
          <p:nvPr>
            <p:ph type="ctrTitle"/>
          </p:nvPr>
        </p:nvSpPr>
        <p:spPr>
          <a:xfrm>
            <a:off x="179512" y="2132856"/>
            <a:ext cx="7221538" cy="1202432"/>
          </a:xfrm>
        </p:spPr>
        <p:txBody>
          <a:bodyPr/>
          <a:lstStyle/>
          <a:p>
            <a:r>
              <a:rPr lang="en-US" altLang="en-US" dirty="0"/>
              <a:t>Chapter 14: Mind, Body and Immunity</a:t>
            </a:r>
          </a:p>
        </p:txBody>
      </p:sp>
      <p:sp>
        <p:nvSpPr>
          <p:cNvPr id="3" name="Rectangle 2">
            <a:extLst>
              <a:ext uri="{FF2B5EF4-FFF2-40B4-BE49-F238E27FC236}">
                <a16:creationId xmlns:a16="http://schemas.microsoft.com/office/drawing/2014/main" id="{2F923194-77D2-49B1-9C52-58C2681E6E09}"/>
              </a:ext>
            </a:extLst>
          </p:cNvPr>
          <p:cNvSpPr txBox="1">
            <a:spLocks noChangeArrowheads="1"/>
          </p:cNvSpPr>
          <p:nvPr/>
        </p:nvSpPr>
        <p:spPr bwMode="auto">
          <a:xfrm>
            <a:off x="158281" y="4005064"/>
            <a:ext cx="3621631"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2400" dirty="0"/>
              <a:t>Biology Trending, 4e</a:t>
            </a:r>
          </a:p>
        </p:txBody>
      </p:sp>
      <p:sp>
        <p:nvSpPr>
          <p:cNvPr id="4" name="Rectangle 2">
            <a:extLst>
              <a:ext uri="{FF2B5EF4-FFF2-40B4-BE49-F238E27FC236}">
                <a16:creationId xmlns:a16="http://schemas.microsoft.com/office/drawing/2014/main" id="{BCDAD9A6-DB81-423D-A9B3-925F402250E8}"/>
              </a:ext>
            </a:extLst>
          </p:cNvPr>
          <p:cNvSpPr txBox="1">
            <a:spLocks noChangeArrowheads="1"/>
          </p:cNvSpPr>
          <p:nvPr/>
        </p:nvSpPr>
        <p:spPr bwMode="auto">
          <a:xfrm>
            <a:off x="158280" y="4365104"/>
            <a:ext cx="6285928"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1800" dirty="0"/>
              <a:t>Eli Minkoff and Jennifer Hood-DeGrenier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A71615F6-9EE1-4669-BF06-762E3A3E0759}"/>
              </a:ext>
            </a:extLst>
          </p:cNvPr>
          <p:cNvPicPr>
            <a:picLocks noChangeAspect="1"/>
          </p:cNvPicPr>
          <p:nvPr/>
        </p:nvPicPr>
        <p:blipFill rotWithShape="1">
          <a:blip r:embed="rId2"/>
          <a:srcRect b="28907"/>
          <a:stretch/>
        </p:blipFill>
        <p:spPr>
          <a:xfrm>
            <a:off x="1331640" y="197176"/>
            <a:ext cx="6080071" cy="4239936"/>
          </a:xfrm>
          <a:prstGeom prst="rect">
            <a:avLst/>
          </a:prstGeom>
        </p:spPr>
      </p:pic>
      <p:sp>
        <p:nvSpPr>
          <p:cNvPr id="6" name="TextBox 5">
            <a:extLst>
              <a:ext uri="{FF2B5EF4-FFF2-40B4-BE49-F238E27FC236}">
                <a16:creationId xmlns:a16="http://schemas.microsoft.com/office/drawing/2014/main" id="{D344CBF2-BCAF-4200-B458-CF7259927E03}"/>
              </a:ext>
            </a:extLst>
          </p:cNvPr>
          <p:cNvSpPr txBox="1"/>
          <p:nvPr/>
        </p:nvSpPr>
        <p:spPr>
          <a:xfrm>
            <a:off x="598050" y="4437112"/>
            <a:ext cx="7920880" cy="2031325"/>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14.5.</a:t>
            </a:r>
            <a:r>
              <a:rPr lang="en-US" sz="1800" dirty="0">
                <a:effectLst/>
                <a:latin typeface="+mn-lt"/>
                <a:ea typeface="Times New Roman" panose="02020603050405020304" pitchFamily="18" charset="0"/>
              </a:rPr>
              <a:t> Immune selection. Developing B and T lymphocytes, each with a unique antigen receptor on its cell membrane, encounter characteristic 'self' antigens on accessory cells. Any developing lymphocyte whose antigen receptor binds to a self antigen on an accessory cell dies. Lymphocytes whose receptors do not bind develop to maturity and are available to bind to any foreign antigens that match their antigen receptors at a later time. </a:t>
            </a:r>
            <a:endParaRPr lang="en-GB" dirty="0">
              <a:latin typeface="+mn-lt"/>
            </a:endParaRPr>
          </a:p>
        </p:txBody>
      </p:sp>
    </p:spTree>
    <p:extLst>
      <p:ext uri="{BB962C8B-B14F-4D97-AF65-F5344CB8AC3E}">
        <p14:creationId xmlns:p14="http://schemas.microsoft.com/office/powerpoint/2010/main" val="4054493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ubble chart&#10;&#10;Description automatically generated">
            <a:extLst>
              <a:ext uri="{FF2B5EF4-FFF2-40B4-BE49-F238E27FC236}">
                <a16:creationId xmlns:a16="http://schemas.microsoft.com/office/drawing/2014/main" id="{185B7564-FC6E-4EB9-8A22-63D2FC8B711F}"/>
              </a:ext>
            </a:extLst>
          </p:cNvPr>
          <p:cNvPicPr>
            <a:picLocks noChangeAspect="1"/>
          </p:cNvPicPr>
          <p:nvPr/>
        </p:nvPicPr>
        <p:blipFill rotWithShape="1">
          <a:blip r:embed="rId2"/>
          <a:srcRect b="15343"/>
          <a:stretch/>
        </p:blipFill>
        <p:spPr>
          <a:xfrm>
            <a:off x="1979712" y="188640"/>
            <a:ext cx="4574265" cy="4248472"/>
          </a:xfrm>
          <a:prstGeom prst="rect">
            <a:avLst/>
          </a:prstGeom>
        </p:spPr>
      </p:pic>
      <p:sp>
        <p:nvSpPr>
          <p:cNvPr id="6" name="TextBox 5">
            <a:extLst>
              <a:ext uri="{FF2B5EF4-FFF2-40B4-BE49-F238E27FC236}">
                <a16:creationId xmlns:a16="http://schemas.microsoft.com/office/drawing/2014/main" id="{0C1BF6B0-3420-4C09-9451-231251A8FE1D}"/>
              </a:ext>
            </a:extLst>
          </p:cNvPr>
          <p:cNvSpPr txBox="1"/>
          <p:nvPr/>
        </p:nvSpPr>
        <p:spPr>
          <a:xfrm>
            <a:off x="431540" y="4509120"/>
            <a:ext cx="8280920" cy="2031325"/>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14.6.</a:t>
            </a:r>
            <a:r>
              <a:rPr lang="en-US" sz="1800" dirty="0">
                <a:effectLst/>
                <a:latin typeface="+mn-lt"/>
                <a:ea typeface="Times New Roman" panose="02020603050405020304" pitchFamily="18" charset="0"/>
              </a:rPr>
              <a:t>  B cell activation. When a B cell binds to an antigen, it becomes activated and starts to divide repeatedly, forming a clone of genetically identical B cells. Some of these cells become antibody-secreting cells (A), while others become memory cells (M). Both types of B cell have receptors that bind to the same antigen that was originally encountered, and this is the basis of antigen-specific immunity. </a:t>
            </a:r>
            <a:endParaRPr lang="en-GB" dirty="0">
              <a:latin typeface="+mn-lt"/>
            </a:endParaRPr>
          </a:p>
        </p:txBody>
      </p:sp>
    </p:spTree>
    <p:extLst>
      <p:ext uri="{BB962C8B-B14F-4D97-AF65-F5344CB8AC3E}">
        <p14:creationId xmlns:p14="http://schemas.microsoft.com/office/powerpoint/2010/main" val="2731079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cell&#10;&#10;Description automatically generated">
            <a:extLst>
              <a:ext uri="{FF2B5EF4-FFF2-40B4-BE49-F238E27FC236}">
                <a16:creationId xmlns:a16="http://schemas.microsoft.com/office/drawing/2014/main" id="{247B69D1-D51A-E5C4-A907-674A05E4A3FC}"/>
              </a:ext>
            </a:extLst>
          </p:cNvPr>
          <p:cNvPicPr>
            <a:picLocks noChangeAspect="1"/>
          </p:cNvPicPr>
          <p:nvPr/>
        </p:nvPicPr>
        <p:blipFill>
          <a:blip r:embed="rId2"/>
          <a:stretch>
            <a:fillRect/>
          </a:stretch>
        </p:blipFill>
        <p:spPr>
          <a:xfrm>
            <a:off x="906517" y="0"/>
            <a:ext cx="7330966" cy="6858000"/>
          </a:xfrm>
          <a:prstGeom prst="rect">
            <a:avLst/>
          </a:prstGeom>
        </p:spPr>
      </p:pic>
    </p:spTree>
    <p:extLst>
      <p:ext uri="{BB962C8B-B14F-4D97-AF65-F5344CB8AC3E}">
        <p14:creationId xmlns:p14="http://schemas.microsoft.com/office/powerpoint/2010/main" val="278332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book&#10;&#10;Description automatically generated">
            <a:extLst>
              <a:ext uri="{FF2B5EF4-FFF2-40B4-BE49-F238E27FC236}">
                <a16:creationId xmlns:a16="http://schemas.microsoft.com/office/drawing/2014/main" id="{6CA04385-AAEE-0D0C-5AA8-071BB801029C}"/>
              </a:ext>
            </a:extLst>
          </p:cNvPr>
          <p:cNvPicPr>
            <a:picLocks noGrp="1" noChangeAspect="1"/>
          </p:cNvPicPr>
          <p:nvPr>
            <p:ph idx="1"/>
          </p:nvPr>
        </p:nvPicPr>
        <p:blipFill>
          <a:blip r:embed="rId2"/>
          <a:stretch>
            <a:fillRect/>
          </a:stretch>
        </p:blipFill>
        <p:spPr>
          <a:xfrm>
            <a:off x="3347864" y="28522"/>
            <a:ext cx="2592287" cy="6605006"/>
          </a:xfrm>
        </p:spPr>
      </p:pic>
    </p:spTree>
    <p:extLst>
      <p:ext uri="{BB962C8B-B14F-4D97-AF65-F5344CB8AC3E}">
        <p14:creationId xmlns:p14="http://schemas.microsoft.com/office/powerpoint/2010/main" val="714096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cell structure&#10;&#10;Description automatically generated">
            <a:extLst>
              <a:ext uri="{FF2B5EF4-FFF2-40B4-BE49-F238E27FC236}">
                <a16:creationId xmlns:a16="http://schemas.microsoft.com/office/drawing/2014/main" id="{72ACE5C6-4677-42E2-DED6-64E7308B686F}"/>
              </a:ext>
            </a:extLst>
          </p:cNvPr>
          <p:cNvPicPr>
            <a:picLocks noChangeAspect="1"/>
          </p:cNvPicPr>
          <p:nvPr/>
        </p:nvPicPr>
        <p:blipFill>
          <a:blip r:embed="rId2"/>
          <a:stretch>
            <a:fillRect/>
          </a:stretch>
        </p:blipFill>
        <p:spPr>
          <a:xfrm>
            <a:off x="662940" y="0"/>
            <a:ext cx="7818120" cy="6858000"/>
          </a:xfrm>
          <a:prstGeom prst="rect">
            <a:avLst/>
          </a:prstGeom>
        </p:spPr>
      </p:pic>
    </p:spTree>
    <p:extLst>
      <p:ext uri="{BB962C8B-B14F-4D97-AF65-F5344CB8AC3E}">
        <p14:creationId xmlns:p14="http://schemas.microsoft.com/office/powerpoint/2010/main" val="1411549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with medium confidence">
            <a:extLst>
              <a:ext uri="{FF2B5EF4-FFF2-40B4-BE49-F238E27FC236}">
                <a16:creationId xmlns:a16="http://schemas.microsoft.com/office/drawing/2014/main" id="{FECCC31E-57A0-4109-8D0A-23CCAA2B5CAA}"/>
              </a:ext>
            </a:extLst>
          </p:cNvPr>
          <p:cNvPicPr>
            <a:picLocks noChangeAspect="1"/>
          </p:cNvPicPr>
          <p:nvPr/>
        </p:nvPicPr>
        <p:blipFill rotWithShape="1">
          <a:blip r:embed="rId2"/>
          <a:srcRect b="55293"/>
          <a:stretch/>
        </p:blipFill>
        <p:spPr>
          <a:xfrm>
            <a:off x="350522" y="908720"/>
            <a:ext cx="8442955" cy="3665100"/>
          </a:xfrm>
          <a:prstGeom prst="rect">
            <a:avLst/>
          </a:prstGeom>
        </p:spPr>
      </p:pic>
      <p:sp>
        <p:nvSpPr>
          <p:cNvPr id="6" name="TextBox 5">
            <a:extLst>
              <a:ext uri="{FF2B5EF4-FFF2-40B4-BE49-F238E27FC236}">
                <a16:creationId xmlns:a16="http://schemas.microsoft.com/office/drawing/2014/main" id="{19EBB243-5144-4735-83CB-CEDCBC060932}"/>
              </a:ext>
            </a:extLst>
          </p:cNvPr>
          <p:cNvSpPr txBox="1"/>
          <p:nvPr/>
        </p:nvSpPr>
        <p:spPr>
          <a:xfrm>
            <a:off x="367425" y="4725144"/>
            <a:ext cx="8442955" cy="646331"/>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14.7</a:t>
            </a:r>
            <a:r>
              <a:rPr lang="en-US" sz="1800" dirty="0">
                <a:effectLst/>
                <a:latin typeface="+mn-lt"/>
                <a:ea typeface="Times New Roman" panose="02020603050405020304" pitchFamily="18" charset="0"/>
                <a:cs typeface="Times New Roman" panose="02020603050405020304" pitchFamily="18" charset="0"/>
              </a:rPr>
              <a:t> The activity of the immune system changes in response to a second exposure to an infectious microorganism. </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6080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14F403AD-E32E-43E5-9155-AA889FC0707D}"/>
              </a:ext>
            </a:extLst>
          </p:cNvPr>
          <p:cNvPicPr>
            <a:picLocks noChangeAspect="1"/>
          </p:cNvPicPr>
          <p:nvPr/>
        </p:nvPicPr>
        <p:blipFill rotWithShape="1">
          <a:blip r:embed="rId2"/>
          <a:srcRect b="19418"/>
          <a:stretch/>
        </p:blipFill>
        <p:spPr>
          <a:xfrm>
            <a:off x="1763688" y="254724"/>
            <a:ext cx="5328592" cy="4954490"/>
          </a:xfrm>
          <a:prstGeom prst="rect">
            <a:avLst/>
          </a:prstGeom>
        </p:spPr>
      </p:pic>
      <p:sp>
        <p:nvSpPr>
          <p:cNvPr id="6" name="TextBox 5">
            <a:extLst>
              <a:ext uri="{FF2B5EF4-FFF2-40B4-BE49-F238E27FC236}">
                <a16:creationId xmlns:a16="http://schemas.microsoft.com/office/drawing/2014/main" id="{AAE40675-3419-47E6-96EC-B8EC460AE21A}"/>
              </a:ext>
            </a:extLst>
          </p:cNvPr>
          <p:cNvSpPr txBox="1"/>
          <p:nvPr/>
        </p:nvSpPr>
        <p:spPr>
          <a:xfrm>
            <a:off x="1187624" y="5229200"/>
            <a:ext cx="6768752" cy="646331"/>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14.8.</a:t>
            </a:r>
            <a:r>
              <a:rPr lang="en-US" sz="1800" dirty="0">
                <a:effectLst/>
                <a:latin typeface="+mn-lt"/>
                <a:ea typeface="Times New Roman" panose="02020603050405020304" pitchFamily="18" charset="0"/>
                <a:cs typeface="Times New Roman" panose="02020603050405020304" pitchFamily="18" charset="0"/>
              </a:rPr>
              <a:t> Passive immunity transferred from mother to child.</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6753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0B276972-51B7-482D-8F1F-D71FA1154E72}"/>
              </a:ext>
            </a:extLst>
          </p:cNvPr>
          <p:cNvPicPr>
            <a:picLocks noChangeAspect="1"/>
          </p:cNvPicPr>
          <p:nvPr/>
        </p:nvPicPr>
        <p:blipFill rotWithShape="1">
          <a:blip r:embed="rId2"/>
          <a:srcRect b="38707"/>
          <a:stretch/>
        </p:blipFill>
        <p:spPr>
          <a:xfrm>
            <a:off x="251520" y="1052736"/>
            <a:ext cx="8732294" cy="2736304"/>
          </a:xfrm>
          <a:prstGeom prst="rect">
            <a:avLst/>
          </a:prstGeom>
        </p:spPr>
      </p:pic>
      <p:sp>
        <p:nvSpPr>
          <p:cNvPr id="6" name="TextBox 5">
            <a:extLst>
              <a:ext uri="{FF2B5EF4-FFF2-40B4-BE49-F238E27FC236}">
                <a16:creationId xmlns:a16="http://schemas.microsoft.com/office/drawing/2014/main" id="{DD18A12E-4F02-442B-AF99-E9D0D21AEE1B}"/>
              </a:ext>
            </a:extLst>
          </p:cNvPr>
          <p:cNvSpPr txBox="1"/>
          <p:nvPr/>
        </p:nvSpPr>
        <p:spPr>
          <a:xfrm>
            <a:off x="1917367" y="4005064"/>
            <a:ext cx="5400600" cy="369332"/>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14.9</a:t>
            </a:r>
            <a:r>
              <a:rPr lang="en-US" sz="1800" dirty="0">
                <a:effectLst/>
                <a:latin typeface="+mn-lt"/>
                <a:ea typeface="Times New Roman" panose="02020603050405020304" pitchFamily="18" charset="0"/>
                <a:cs typeface="Times New Roman" panose="02020603050405020304" pitchFamily="18" charset="0"/>
              </a:rPr>
              <a:t> Allergic release of histamine.</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5949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B133BB-FB8C-4ACA-9B11-E68ED3684C61}"/>
              </a:ext>
            </a:extLst>
          </p:cNvPr>
          <p:cNvSpPr>
            <a:spLocks noGrp="1"/>
          </p:cNvSpPr>
          <p:nvPr>
            <p:ph idx="1"/>
          </p:nvPr>
        </p:nvSpPr>
        <p:spPr>
          <a:xfrm>
            <a:off x="406400" y="404664"/>
            <a:ext cx="8205788" cy="5386536"/>
          </a:xfrm>
        </p:spPr>
        <p:txBody>
          <a:bodyPr/>
          <a:lstStyle/>
          <a:p>
            <a:pPr marL="0" indent="0">
              <a:buNone/>
            </a:pPr>
            <a:r>
              <a:rPr lang="en-US" b="1" dirty="0">
                <a:effectLst/>
                <a:ea typeface="Calibri" panose="020F0502020204030204" pitchFamily="34" charset="0"/>
                <a:cs typeface="Times New Roman" panose="02020603050405020304" pitchFamily="18" charset="0"/>
              </a:rPr>
              <a:t>The neuroendocrine system consists of neurons and endocrine glands</a:t>
            </a:r>
          </a:p>
          <a:p>
            <a:pPr marL="0" indent="0">
              <a:buNone/>
            </a:pPr>
            <a:endParaRPr lang="en-US" b="1" dirty="0">
              <a:ea typeface="Calibri" panose="020F0502020204030204" pitchFamily="34" charset="0"/>
              <a:cs typeface="Times New Roman" panose="02020603050405020304" pitchFamily="18" charset="0"/>
            </a:endParaRPr>
          </a:p>
          <a:p>
            <a:pPr marL="0" indent="0">
              <a:buNone/>
            </a:pPr>
            <a:r>
              <a:rPr lang="en-US" dirty="0">
                <a:effectLst/>
                <a:ea typeface="Calibri" panose="020F0502020204030204" pitchFamily="34" charset="0"/>
                <a:cs typeface="Times New Roman" panose="02020603050405020304" pitchFamily="18" charset="0"/>
              </a:rPr>
              <a:t>The autonomic nervous system</a:t>
            </a:r>
          </a:p>
          <a:p>
            <a:pPr marL="0" indent="0">
              <a:buNone/>
            </a:pPr>
            <a:endParaRPr lang="en-US" dirty="0">
              <a:ea typeface="Calibri" panose="020F0502020204030204" pitchFamily="34" charset="0"/>
              <a:cs typeface="Times New Roman" panose="02020603050405020304" pitchFamily="18" charset="0"/>
            </a:endParaRPr>
          </a:p>
          <a:p>
            <a:pPr marL="0" indent="0">
              <a:buNone/>
            </a:pPr>
            <a:r>
              <a:rPr lang="en-US" dirty="0">
                <a:effectLst/>
                <a:ea typeface="Calibri" panose="020F0502020204030204" pitchFamily="34" charset="0"/>
                <a:cs typeface="Times New Roman" panose="02020603050405020304" pitchFamily="18" charset="0"/>
              </a:rPr>
              <a:t>The stress and relaxation responses</a:t>
            </a:r>
            <a:endParaRPr lang="en-GB" dirty="0">
              <a:effectLst/>
              <a:ea typeface="Calibri" panose="020F0502020204030204" pitchFamily="34"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220102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map&#10;&#10;Description automatically generated">
            <a:extLst>
              <a:ext uri="{FF2B5EF4-FFF2-40B4-BE49-F238E27FC236}">
                <a16:creationId xmlns:a16="http://schemas.microsoft.com/office/drawing/2014/main" id="{E6F1DA63-3DFA-4F13-988E-09E7ED33A7A7}"/>
              </a:ext>
            </a:extLst>
          </p:cNvPr>
          <p:cNvPicPr>
            <a:picLocks noChangeAspect="1"/>
          </p:cNvPicPr>
          <p:nvPr/>
        </p:nvPicPr>
        <p:blipFill rotWithShape="1">
          <a:blip r:embed="rId2"/>
          <a:srcRect b="11151"/>
          <a:stretch/>
        </p:blipFill>
        <p:spPr>
          <a:xfrm>
            <a:off x="395536" y="116631"/>
            <a:ext cx="5256584" cy="6444263"/>
          </a:xfrm>
          <a:prstGeom prst="rect">
            <a:avLst/>
          </a:prstGeom>
        </p:spPr>
      </p:pic>
      <p:sp>
        <p:nvSpPr>
          <p:cNvPr id="6" name="TextBox 5">
            <a:extLst>
              <a:ext uri="{FF2B5EF4-FFF2-40B4-BE49-F238E27FC236}">
                <a16:creationId xmlns:a16="http://schemas.microsoft.com/office/drawing/2014/main" id="{F1CD3A74-6FBF-453C-967C-C292C075BD0A}"/>
              </a:ext>
            </a:extLst>
          </p:cNvPr>
          <p:cNvSpPr txBox="1"/>
          <p:nvPr/>
        </p:nvSpPr>
        <p:spPr>
          <a:xfrm>
            <a:off x="5796136" y="476672"/>
            <a:ext cx="3096344" cy="1200329"/>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14.10</a:t>
            </a:r>
            <a:r>
              <a:rPr lang="en-US" sz="1800" dirty="0">
                <a:effectLst/>
                <a:latin typeface="+mn-lt"/>
                <a:ea typeface="Times New Roman" panose="02020603050405020304" pitchFamily="18" charset="0"/>
                <a:cs typeface="Times New Roman" panose="02020603050405020304" pitchFamily="18" charset="0"/>
              </a:rPr>
              <a:t> Functions of the sympathetic and parasympathetic nervous systems.</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2189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800DEC46-5FBC-3B42-A81A-07D1C87AE92C}"/>
              </a:ext>
            </a:extLst>
          </p:cNvPr>
          <p:cNvSpPr>
            <a:spLocks noGrp="1" noChangeArrowheads="1"/>
          </p:cNvSpPr>
          <p:nvPr>
            <p:ph type="body" idx="1"/>
          </p:nvPr>
        </p:nvSpPr>
        <p:spPr>
          <a:xfrm>
            <a:off x="406400" y="404664"/>
            <a:ext cx="8205788" cy="5760640"/>
          </a:xfrm>
        </p:spPr>
        <p:txBody>
          <a:bodyPr/>
          <a:lstStyle/>
          <a:p>
            <a:pPr marL="0" indent="0">
              <a:buNone/>
            </a:pPr>
            <a:r>
              <a:rPr lang="en-US" altLang="en-US" b="1" dirty="0"/>
              <a:t>The mind and the body interact</a:t>
            </a:r>
          </a:p>
          <a:p>
            <a:pPr marL="0" indent="0">
              <a:buNone/>
            </a:pPr>
            <a:r>
              <a:rPr lang="en-US" altLang="en-US" b="1" dirty="0"/>
              <a:t>The immune system maintains health</a:t>
            </a:r>
          </a:p>
          <a:p>
            <a:pPr marL="0" indent="0">
              <a:buNone/>
            </a:pPr>
            <a:endParaRPr lang="en-US" altLang="en-US" b="1" dirty="0"/>
          </a:p>
          <a:p>
            <a:pPr marL="0" indent="0">
              <a:buNone/>
            </a:pPr>
            <a:r>
              <a:rPr lang="en-US" altLang="en-US" sz="2100" dirty="0"/>
              <a:t>Cells of the immune system and the lymphatic circulation</a:t>
            </a:r>
          </a:p>
          <a:p>
            <a:pPr marL="0" indent="0">
              <a:buNone/>
            </a:pPr>
            <a:endParaRPr lang="en-US" altLang="en-US" sz="2100" dirty="0"/>
          </a:p>
          <a:p>
            <a:pPr marL="0" indent="0">
              <a:buNone/>
            </a:pPr>
            <a:r>
              <a:rPr lang="en-US" altLang="en-US" sz="2100" dirty="0"/>
              <a:t>Innate immunity</a:t>
            </a:r>
          </a:p>
          <a:p>
            <a:pPr marL="0" indent="0">
              <a:buNone/>
            </a:pPr>
            <a:endParaRPr lang="en-US" altLang="en-US" sz="2100" dirty="0"/>
          </a:p>
          <a:p>
            <a:pPr marL="0" indent="0">
              <a:buNone/>
            </a:pPr>
            <a:r>
              <a:rPr lang="en-US" altLang="en-US" sz="2100" dirty="0"/>
              <a:t>Specific immunity</a:t>
            </a:r>
          </a:p>
          <a:p>
            <a:pPr marL="0" indent="0">
              <a:buNone/>
            </a:pPr>
            <a:endParaRPr lang="en-US" altLang="en-US" sz="2100" dirty="0"/>
          </a:p>
          <a:p>
            <a:pPr marL="0" indent="0">
              <a:buNone/>
            </a:pPr>
            <a:r>
              <a:rPr lang="en-US" altLang="en-US" sz="2100" dirty="0"/>
              <a:t>Immunological memory</a:t>
            </a:r>
          </a:p>
          <a:p>
            <a:pPr marL="0" indent="0">
              <a:buNone/>
            </a:pPr>
            <a:endParaRPr lang="en-US" altLang="en-US" sz="2100" dirty="0"/>
          </a:p>
          <a:p>
            <a:pPr marL="0" indent="0">
              <a:buNone/>
            </a:pPr>
            <a:r>
              <a:rPr lang="en-US" altLang="en-US" sz="2100" dirty="0"/>
              <a:t>Passive immunity</a:t>
            </a:r>
          </a:p>
          <a:p>
            <a:pPr marL="0" indent="0">
              <a:buNone/>
            </a:pPr>
            <a:endParaRPr lang="en-US" altLang="en-US" sz="2100" dirty="0"/>
          </a:p>
          <a:p>
            <a:pPr marL="0" indent="0">
              <a:buNone/>
            </a:pPr>
            <a:r>
              <a:rPr lang="en-US" altLang="en-US" sz="2100" dirty="0"/>
              <a:t>Harmful immune responses and immunosuppression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diagram of a medical system&#10;&#10;Description automatically generated">
            <a:extLst>
              <a:ext uri="{FF2B5EF4-FFF2-40B4-BE49-F238E27FC236}">
                <a16:creationId xmlns:a16="http://schemas.microsoft.com/office/drawing/2014/main" id="{79DFBA9C-4111-197F-2BA0-1227DA89933C}"/>
              </a:ext>
            </a:extLst>
          </p:cNvPr>
          <p:cNvPicPr>
            <a:picLocks noGrp="1" noChangeAspect="1"/>
          </p:cNvPicPr>
          <p:nvPr>
            <p:ph idx="1"/>
          </p:nvPr>
        </p:nvPicPr>
        <p:blipFill>
          <a:blip r:embed="rId2"/>
          <a:stretch>
            <a:fillRect/>
          </a:stretch>
        </p:blipFill>
        <p:spPr>
          <a:xfrm>
            <a:off x="179512" y="260648"/>
            <a:ext cx="8700399" cy="6514141"/>
          </a:xfrm>
        </p:spPr>
      </p:pic>
    </p:spTree>
    <p:extLst>
      <p:ext uri="{BB962C8B-B14F-4D97-AF65-F5344CB8AC3E}">
        <p14:creationId xmlns:p14="http://schemas.microsoft.com/office/powerpoint/2010/main" val="3242917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B9DF773E-5F4B-4080-AF12-AEF319AA15C4}"/>
              </a:ext>
            </a:extLst>
          </p:cNvPr>
          <p:cNvPicPr>
            <a:picLocks noChangeAspect="1"/>
          </p:cNvPicPr>
          <p:nvPr/>
        </p:nvPicPr>
        <p:blipFill rotWithShape="1">
          <a:blip r:embed="rId2"/>
          <a:srcRect b="16304"/>
          <a:stretch/>
        </p:blipFill>
        <p:spPr>
          <a:xfrm>
            <a:off x="1619672" y="188640"/>
            <a:ext cx="6041136" cy="4829148"/>
          </a:xfrm>
          <a:prstGeom prst="rect">
            <a:avLst/>
          </a:prstGeom>
        </p:spPr>
      </p:pic>
      <p:sp>
        <p:nvSpPr>
          <p:cNvPr id="6" name="TextBox 5">
            <a:extLst>
              <a:ext uri="{FF2B5EF4-FFF2-40B4-BE49-F238E27FC236}">
                <a16:creationId xmlns:a16="http://schemas.microsoft.com/office/drawing/2014/main" id="{87BE2319-AEC7-40C8-9456-F839BBB738E9}"/>
              </a:ext>
            </a:extLst>
          </p:cNvPr>
          <p:cNvSpPr txBox="1"/>
          <p:nvPr/>
        </p:nvSpPr>
        <p:spPr>
          <a:xfrm>
            <a:off x="827584" y="5157192"/>
            <a:ext cx="7560840" cy="1477328"/>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14.11</a:t>
            </a:r>
            <a:r>
              <a:rPr lang="en-US" sz="1800" dirty="0">
                <a:effectLst/>
                <a:latin typeface="+mn-lt"/>
                <a:ea typeface="Times New Roman" panose="02020603050405020304" pitchFamily="18" charset="0"/>
                <a:cs typeface="Times New Roman" panose="02020603050405020304" pitchFamily="18" charset="0"/>
              </a:rPr>
              <a:t> The phases of the stress response. Stressors induce a variety of physiological changes, including immunological changes, which are mediated by the sympathetic nervous system and adrenal hormones. CRH is corticotrophin releasing hormone.</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432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B18788-37AB-436C-88F6-8853397C0F36}"/>
              </a:ext>
            </a:extLst>
          </p:cNvPr>
          <p:cNvSpPr>
            <a:spLocks noGrp="1"/>
          </p:cNvSpPr>
          <p:nvPr>
            <p:ph idx="1"/>
          </p:nvPr>
        </p:nvSpPr>
        <p:spPr>
          <a:xfrm>
            <a:off x="406400" y="260648"/>
            <a:ext cx="8205788" cy="5530552"/>
          </a:xfrm>
        </p:spPr>
        <p:txBody>
          <a:bodyPr/>
          <a:lstStyle/>
          <a:p>
            <a:pPr marL="0" indent="0">
              <a:spcBef>
                <a:spcPts val="0"/>
              </a:spcBef>
              <a:spcAft>
                <a:spcPts val="0"/>
              </a:spcAft>
              <a:buNone/>
            </a:pPr>
            <a:r>
              <a:rPr lang="en-US" b="1" dirty="0">
                <a:effectLst/>
                <a:ea typeface="Calibri" panose="020F0502020204030204" pitchFamily="34" charset="0"/>
                <a:cs typeface="Times New Roman" panose="02020603050405020304" pitchFamily="18" charset="0"/>
              </a:rPr>
              <a:t>The neuroendocrine system interacts with the immune </a:t>
            </a:r>
            <a:r>
              <a:rPr lang="en-US" b="1" dirty="0">
                <a:ea typeface="Calibri" panose="020F0502020204030204" pitchFamily="34" charset="0"/>
                <a:cs typeface="Times New Roman" panose="02020603050405020304" pitchFamily="18" charset="0"/>
              </a:rPr>
              <a:t>s</a:t>
            </a:r>
            <a:r>
              <a:rPr lang="en-US" b="1" dirty="0">
                <a:effectLst/>
                <a:ea typeface="Calibri" panose="020F0502020204030204" pitchFamily="34" charset="0"/>
                <a:cs typeface="Times New Roman" panose="02020603050405020304" pitchFamily="18" charset="0"/>
              </a:rPr>
              <a:t>ystem</a:t>
            </a:r>
          </a:p>
          <a:p>
            <a:pPr marL="0" indent="0">
              <a:spcBef>
                <a:spcPts val="0"/>
              </a:spcBef>
              <a:spcAft>
                <a:spcPts val="0"/>
              </a:spcAft>
              <a:buNone/>
            </a:pPr>
            <a:endParaRPr lang="en-US" b="1" dirty="0">
              <a:effectLst/>
              <a:ea typeface="Calibri" panose="020F0502020204030204" pitchFamily="34" charset="0"/>
              <a:cs typeface="Times New Roman" panose="02020603050405020304" pitchFamily="18" charset="0"/>
            </a:endParaRPr>
          </a:p>
          <a:p>
            <a:pPr marL="0" indent="0">
              <a:spcBef>
                <a:spcPts val="0"/>
              </a:spcBef>
              <a:spcAft>
                <a:spcPts val="0"/>
              </a:spcAft>
              <a:buNone/>
            </a:pPr>
            <a:r>
              <a:rPr lang="en-GB" dirty="0">
                <a:ea typeface="Calibri" panose="020F0502020204030204" pitchFamily="34" charset="0"/>
                <a:cs typeface="Times New Roman" panose="02020603050405020304" pitchFamily="18" charset="0"/>
              </a:rPr>
              <a:t>Evidence for one interconnecting network</a:t>
            </a:r>
          </a:p>
          <a:p>
            <a:pPr marL="0" indent="0">
              <a:spcBef>
                <a:spcPts val="0"/>
              </a:spcBef>
              <a:spcAft>
                <a:spcPts val="0"/>
              </a:spcAft>
              <a:buNone/>
            </a:pPr>
            <a:endParaRPr lang="en-US" dirty="0">
              <a:ea typeface="Calibri" panose="020F0502020204030204" pitchFamily="34" charset="0"/>
              <a:cs typeface="Times New Roman" panose="02020603050405020304" pitchFamily="18" charset="0"/>
            </a:endParaRPr>
          </a:p>
          <a:p>
            <a:pPr marL="0" indent="0">
              <a:spcBef>
                <a:spcPts val="0"/>
              </a:spcBef>
              <a:spcAft>
                <a:spcPts val="0"/>
              </a:spcAft>
              <a:buNone/>
            </a:pPr>
            <a:r>
              <a:rPr lang="en-US" dirty="0">
                <a:ea typeface="Calibri" panose="020F0502020204030204" pitchFamily="34" charset="0"/>
                <a:cs typeface="Times New Roman" panose="02020603050405020304" pitchFamily="18" charset="0"/>
              </a:rPr>
              <a:t>The placebo effect</a:t>
            </a:r>
          </a:p>
          <a:p>
            <a:pPr marL="0" indent="0">
              <a:spcBef>
                <a:spcPts val="0"/>
              </a:spcBef>
              <a:spcAft>
                <a:spcPts val="0"/>
              </a:spcAft>
              <a:buNone/>
            </a:pPr>
            <a:endParaRPr lang="en-US" dirty="0">
              <a:ea typeface="Calibri" panose="020F0502020204030204" pitchFamily="34" charset="0"/>
              <a:cs typeface="Times New Roman" panose="02020603050405020304" pitchFamily="18" charset="0"/>
            </a:endParaRPr>
          </a:p>
          <a:p>
            <a:pPr marL="0" indent="0">
              <a:spcBef>
                <a:spcPts val="0"/>
              </a:spcBef>
              <a:spcAft>
                <a:spcPts val="0"/>
              </a:spcAft>
              <a:buNone/>
            </a:pPr>
            <a:r>
              <a:rPr lang="en-US" dirty="0">
                <a:ea typeface="Calibri" panose="020F0502020204030204" pitchFamily="34" charset="0"/>
                <a:cs typeface="Times New Roman" panose="02020603050405020304" pitchFamily="18" charset="0"/>
              </a:rPr>
              <a:t>Effects of stress on health</a:t>
            </a:r>
          </a:p>
          <a:p>
            <a:pPr marL="0" indent="0">
              <a:spcBef>
                <a:spcPts val="0"/>
              </a:spcBef>
              <a:spcAft>
                <a:spcPts val="0"/>
              </a:spcAft>
              <a:buNone/>
            </a:pPr>
            <a:endParaRPr lang="en-US" dirty="0">
              <a:ea typeface="Calibri" panose="020F0502020204030204" pitchFamily="34" charset="0"/>
              <a:cs typeface="Times New Roman" panose="02020603050405020304" pitchFamily="18" charset="0"/>
            </a:endParaRPr>
          </a:p>
          <a:p>
            <a:pPr marL="0" indent="0">
              <a:spcBef>
                <a:spcPts val="0"/>
              </a:spcBef>
              <a:spcAft>
                <a:spcPts val="0"/>
              </a:spcAft>
              <a:buNone/>
            </a:pPr>
            <a:r>
              <a:rPr lang="en-US" dirty="0">
                <a:ea typeface="Calibri" panose="020F0502020204030204" pitchFamily="34" charset="0"/>
                <a:cs typeface="Times New Roman" panose="02020603050405020304" pitchFamily="18" charset="0"/>
              </a:rPr>
              <a:t>Conditioned learning in the immune system</a:t>
            </a:r>
          </a:p>
          <a:p>
            <a:pPr marL="0" indent="0">
              <a:spcBef>
                <a:spcPts val="0"/>
              </a:spcBef>
              <a:spcAft>
                <a:spcPts val="0"/>
              </a:spcAft>
              <a:buNone/>
            </a:pPr>
            <a:endParaRPr lang="en-US" dirty="0">
              <a:ea typeface="Calibri" panose="020F0502020204030204" pitchFamily="34" charset="0"/>
              <a:cs typeface="Times New Roman" panose="02020603050405020304" pitchFamily="18" charset="0"/>
            </a:endParaRPr>
          </a:p>
          <a:p>
            <a:pPr marL="0" indent="0">
              <a:spcBef>
                <a:spcPts val="0"/>
              </a:spcBef>
              <a:spcAft>
                <a:spcPts val="0"/>
              </a:spcAft>
              <a:buNone/>
            </a:pPr>
            <a:r>
              <a:rPr lang="en-US" dirty="0">
                <a:ea typeface="Calibri" panose="020F0502020204030204" pitchFamily="34" charset="0"/>
                <a:cs typeface="Times New Roman" panose="02020603050405020304" pitchFamily="18" charset="0"/>
              </a:rPr>
              <a:t>Voluntary control of the immune system</a:t>
            </a:r>
            <a:endParaRPr lang="en-GB"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8184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ites flying in the sky&#10;&#10;Description automatically generated with medium confidence">
            <a:extLst>
              <a:ext uri="{FF2B5EF4-FFF2-40B4-BE49-F238E27FC236}">
                <a16:creationId xmlns:a16="http://schemas.microsoft.com/office/drawing/2014/main" id="{A09043B5-B35E-4197-9AFE-8FDEA28C09B0}"/>
              </a:ext>
            </a:extLst>
          </p:cNvPr>
          <p:cNvPicPr>
            <a:picLocks noChangeAspect="1"/>
          </p:cNvPicPr>
          <p:nvPr/>
        </p:nvPicPr>
        <p:blipFill rotWithShape="1">
          <a:blip r:embed="rId2"/>
          <a:srcRect b="38741"/>
          <a:stretch/>
        </p:blipFill>
        <p:spPr>
          <a:xfrm>
            <a:off x="1259632" y="322439"/>
            <a:ext cx="6545578" cy="4669995"/>
          </a:xfrm>
          <a:prstGeom prst="rect">
            <a:avLst/>
          </a:prstGeom>
        </p:spPr>
      </p:pic>
      <p:sp>
        <p:nvSpPr>
          <p:cNvPr id="6" name="TextBox 5">
            <a:extLst>
              <a:ext uri="{FF2B5EF4-FFF2-40B4-BE49-F238E27FC236}">
                <a16:creationId xmlns:a16="http://schemas.microsoft.com/office/drawing/2014/main" id="{69796EA2-DA3B-4B50-A1AA-75F760F8A889}"/>
              </a:ext>
            </a:extLst>
          </p:cNvPr>
          <p:cNvSpPr txBox="1"/>
          <p:nvPr/>
        </p:nvSpPr>
        <p:spPr>
          <a:xfrm>
            <a:off x="1043608" y="5013176"/>
            <a:ext cx="7200800" cy="1200329"/>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14.12</a:t>
            </a:r>
            <a:r>
              <a:rPr lang="en-US" sz="1800" dirty="0">
                <a:effectLst/>
                <a:latin typeface="+mn-lt"/>
                <a:ea typeface="Times New Roman" panose="02020603050405020304" pitchFamily="18" charset="0"/>
                <a:cs typeface="Times New Roman" panose="02020603050405020304" pitchFamily="18" charset="0"/>
              </a:rPr>
              <a:t> Immunohistochemical staining showing the presence of the neurotransmitter norepinephrine  in the rat spleen. Large black arrows: blood vessels.  Small red arrows: nerve fibers synthesizing norepinephrine. </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394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4D1E6674-D741-4604-A52C-1D9C8C0ACA4F}"/>
              </a:ext>
            </a:extLst>
          </p:cNvPr>
          <p:cNvPicPr>
            <a:picLocks noChangeAspect="1"/>
          </p:cNvPicPr>
          <p:nvPr/>
        </p:nvPicPr>
        <p:blipFill rotWithShape="1">
          <a:blip r:embed="rId2"/>
          <a:srcRect b="32693"/>
          <a:stretch/>
        </p:blipFill>
        <p:spPr>
          <a:xfrm>
            <a:off x="1331640" y="260648"/>
            <a:ext cx="6336704" cy="4635212"/>
          </a:xfrm>
          <a:prstGeom prst="rect">
            <a:avLst/>
          </a:prstGeom>
        </p:spPr>
      </p:pic>
      <p:sp>
        <p:nvSpPr>
          <p:cNvPr id="6" name="TextBox 5">
            <a:extLst>
              <a:ext uri="{FF2B5EF4-FFF2-40B4-BE49-F238E27FC236}">
                <a16:creationId xmlns:a16="http://schemas.microsoft.com/office/drawing/2014/main" id="{2C896E3B-1F33-4764-9252-55270D78FDAA}"/>
              </a:ext>
            </a:extLst>
          </p:cNvPr>
          <p:cNvSpPr txBox="1"/>
          <p:nvPr/>
        </p:nvSpPr>
        <p:spPr>
          <a:xfrm>
            <a:off x="2267744" y="5085184"/>
            <a:ext cx="4176464" cy="369332"/>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14.13</a:t>
            </a:r>
            <a:r>
              <a:rPr lang="en-US" sz="1800" dirty="0">
                <a:effectLst/>
                <a:latin typeface="+mn-lt"/>
                <a:ea typeface="Times New Roman" panose="02020603050405020304" pitchFamily="18" charset="0"/>
                <a:cs typeface="Times New Roman" panose="02020603050405020304" pitchFamily="18" charset="0"/>
              </a:rPr>
              <a:t> The placebo effect. </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7342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96323157-1BDB-4229-BC28-6A136882460D}"/>
              </a:ext>
            </a:extLst>
          </p:cNvPr>
          <p:cNvPicPr>
            <a:picLocks noChangeAspect="1"/>
          </p:cNvPicPr>
          <p:nvPr/>
        </p:nvPicPr>
        <p:blipFill rotWithShape="1">
          <a:blip r:embed="rId2"/>
          <a:srcRect b="14300"/>
          <a:stretch/>
        </p:blipFill>
        <p:spPr>
          <a:xfrm>
            <a:off x="803062" y="188639"/>
            <a:ext cx="4200986" cy="6551007"/>
          </a:xfrm>
          <a:prstGeom prst="rect">
            <a:avLst/>
          </a:prstGeom>
        </p:spPr>
      </p:pic>
      <p:sp>
        <p:nvSpPr>
          <p:cNvPr id="6" name="TextBox 5">
            <a:extLst>
              <a:ext uri="{FF2B5EF4-FFF2-40B4-BE49-F238E27FC236}">
                <a16:creationId xmlns:a16="http://schemas.microsoft.com/office/drawing/2014/main" id="{18D15E59-A985-499C-B166-1BF501FAF967}"/>
              </a:ext>
            </a:extLst>
          </p:cNvPr>
          <p:cNvSpPr txBox="1"/>
          <p:nvPr/>
        </p:nvSpPr>
        <p:spPr>
          <a:xfrm>
            <a:off x="5148064" y="2492896"/>
            <a:ext cx="3672408" cy="923330"/>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14.14</a:t>
            </a:r>
            <a:r>
              <a:rPr lang="en-US" sz="1800" dirty="0">
                <a:effectLst/>
                <a:latin typeface="+mn-lt"/>
                <a:ea typeface="Times New Roman" panose="02020603050405020304" pitchFamily="18" charset="0"/>
                <a:cs typeface="Times New Roman" panose="02020603050405020304" pitchFamily="18" charset="0"/>
              </a:rPr>
              <a:t> Classical conditioning of the immune response. </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1487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2886E4-E5AE-942B-7108-65BFAE391773}"/>
              </a:ext>
            </a:extLst>
          </p:cNvPr>
          <p:cNvSpPr>
            <a:spLocks noGrp="1"/>
          </p:cNvSpPr>
          <p:nvPr>
            <p:ph type="title"/>
          </p:nvPr>
        </p:nvSpPr>
        <p:spPr/>
        <p:txBody>
          <a:bodyPr/>
          <a:lstStyle/>
          <a:p>
            <a:endParaRPr lang="en-US" dirty="0"/>
          </a:p>
        </p:txBody>
      </p:sp>
      <p:pic>
        <p:nvPicPr>
          <p:cNvPr id="6" name="Picture 5" descr="A question and answer&#10;&#10;Description automatically generated">
            <a:extLst>
              <a:ext uri="{FF2B5EF4-FFF2-40B4-BE49-F238E27FC236}">
                <a16:creationId xmlns:a16="http://schemas.microsoft.com/office/drawing/2014/main" id="{99C9AC8B-DF3D-0356-FE56-D65F511B20F8}"/>
              </a:ext>
            </a:extLst>
          </p:cNvPr>
          <p:cNvPicPr>
            <a:picLocks noChangeAspect="1"/>
          </p:cNvPicPr>
          <p:nvPr/>
        </p:nvPicPr>
        <p:blipFill>
          <a:blip r:embed="rId2"/>
          <a:stretch>
            <a:fillRect/>
          </a:stretch>
        </p:blipFill>
        <p:spPr>
          <a:xfrm>
            <a:off x="571" y="381381"/>
            <a:ext cx="9142857" cy="6095238"/>
          </a:xfrm>
          <a:prstGeom prst="rect">
            <a:avLst/>
          </a:prstGeom>
        </p:spPr>
      </p:pic>
    </p:spTree>
    <p:extLst>
      <p:ext uri="{BB962C8B-B14F-4D97-AF65-F5344CB8AC3E}">
        <p14:creationId xmlns:p14="http://schemas.microsoft.com/office/powerpoint/2010/main" val="2314096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42AB88-9F40-211B-55C9-D8A399DB77D7}"/>
              </a:ext>
            </a:extLst>
          </p:cNvPr>
          <p:cNvSpPr>
            <a:spLocks noGrp="1"/>
          </p:cNvSpPr>
          <p:nvPr>
            <p:ph type="title"/>
          </p:nvPr>
        </p:nvSpPr>
        <p:spPr>
          <a:xfrm>
            <a:off x="755576" y="1124744"/>
            <a:ext cx="5688632" cy="3888432"/>
          </a:xfrm>
        </p:spPr>
        <p:txBody>
          <a:bodyPr/>
          <a:lstStyle/>
          <a:p>
            <a:r>
              <a:rPr lang="en-US" sz="3200" dirty="0"/>
              <a:t>Voluntary control of the       .    immune system      .</a:t>
            </a:r>
            <a:br>
              <a:rPr lang="en-US" sz="3200" dirty="0"/>
            </a:br>
            <a:br>
              <a:rPr lang="en-US" sz="3200" dirty="0"/>
            </a:br>
            <a:r>
              <a:rPr lang="en-US" sz="2400" dirty="0"/>
              <a:t>EXAMPLE: </a:t>
            </a:r>
            <a:br>
              <a:rPr lang="en-US" sz="2400" dirty="0"/>
            </a:br>
            <a:r>
              <a:rPr lang="en-US" sz="2800" dirty="0"/>
              <a:t> Breast cancer survival rates</a:t>
            </a:r>
          </a:p>
        </p:txBody>
      </p:sp>
    </p:spTree>
    <p:extLst>
      <p:ext uri="{BB962C8B-B14F-4D97-AF65-F5344CB8AC3E}">
        <p14:creationId xmlns:p14="http://schemas.microsoft.com/office/powerpoint/2010/main" val="4176334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5A5858-2144-1983-4402-2CAEE58D9BC8}"/>
              </a:ext>
            </a:extLst>
          </p:cNvPr>
          <p:cNvSpPr>
            <a:spLocks noGrp="1"/>
          </p:cNvSpPr>
          <p:nvPr>
            <p:ph type="title"/>
          </p:nvPr>
        </p:nvSpPr>
        <p:spPr/>
        <p:txBody>
          <a:bodyPr/>
          <a:lstStyle/>
          <a:p>
            <a:endParaRPr lang="en-US"/>
          </a:p>
        </p:txBody>
      </p:sp>
      <p:pic>
        <p:nvPicPr>
          <p:cNvPr id="6" name="Picture 5" descr="A question with black text&#10;&#10;Description automatically generated">
            <a:extLst>
              <a:ext uri="{FF2B5EF4-FFF2-40B4-BE49-F238E27FC236}">
                <a16:creationId xmlns:a16="http://schemas.microsoft.com/office/drawing/2014/main" id="{8FCE666F-048E-3837-C82A-C20868DE2E67}"/>
              </a:ext>
            </a:extLst>
          </p:cNvPr>
          <p:cNvPicPr>
            <a:picLocks noChangeAspect="1"/>
          </p:cNvPicPr>
          <p:nvPr/>
        </p:nvPicPr>
        <p:blipFill>
          <a:blip r:embed="rId2"/>
          <a:stretch>
            <a:fillRect/>
          </a:stretch>
        </p:blipFill>
        <p:spPr>
          <a:xfrm>
            <a:off x="571" y="381381"/>
            <a:ext cx="9142857" cy="6095238"/>
          </a:xfrm>
          <a:prstGeom prst="rect">
            <a:avLst/>
          </a:prstGeom>
        </p:spPr>
      </p:pic>
    </p:spTree>
    <p:extLst>
      <p:ext uri="{BB962C8B-B14F-4D97-AF65-F5344CB8AC3E}">
        <p14:creationId xmlns:p14="http://schemas.microsoft.com/office/powerpoint/2010/main" val="4279848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4742C1A9-E860-4BD8-AAB8-3485BABB48C9}"/>
              </a:ext>
            </a:extLst>
          </p:cNvPr>
          <p:cNvPicPr>
            <a:picLocks noChangeAspect="1"/>
          </p:cNvPicPr>
          <p:nvPr/>
        </p:nvPicPr>
        <p:blipFill rotWithShape="1">
          <a:blip r:embed="rId2"/>
          <a:srcRect b="33721"/>
          <a:stretch/>
        </p:blipFill>
        <p:spPr>
          <a:xfrm>
            <a:off x="219876" y="250803"/>
            <a:ext cx="8704248" cy="3168352"/>
          </a:xfrm>
          <a:prstGeom prst="rect">
            <a:avLst/>
          </a:prstGeom>
        </p:spPr>
      </p:pic>
      <p:sp>
        <p:nvSpPr>
          <p:cNvPr id="6" name="TextBox 5">
            <a:extLst>
              <a:ext uri="{FF2B5EF4-FFF2-40B4-BE49-F238E27FC236}">
                <a16:creationId xmlns:a16="http://schemas.microsoft.com/office/drawing/2014/main" id="{A03B91BD-B2EB-4C36-B6B0-437AE48FA430}"/>
              </a:ext>
            </a:extLst>
          </p:cNvPr>
          <p:cNvSpPr txBox="1"/>
          <p:nvPr/>
        </p:nvSpPr>
        <p:spPr>
          <a:xfrm>
            <a:off x="107504" y="3501008"/>
            <a:ext cx="8704248" cy="2862322"/>
          </a:xfrm>
          <a:prstGeom prst="rect">
            <a:avLst/>
          </a:prstGeom>
          <a:noFill/>
        </p:spPr>
        <p:txBody>
          <a:bodyPr wrap="square" rtlCol="0">
            <a:spAutoFit/>
          </a:bodyPr>
          <a:lstStyle/>
          <a:p>
            <a:pPr>
              <a:tabLst>
                <a:tab pos="-457200" algn="l"/>
              </a:tabLst>
            </a:pPr>
            <a:r>
              <a:rPr lang="en-US" sz="1800" b="1" dirty="0">
                <a:effectLst/>
                <a:latin typeface="+mn-lt"/>
                <a:ea typeface="Times New Roman" panose="02020603050405020304" pitchFamily="18" charset="0"/>
                <a:cs typeface="Times New Roman" panose="02020603050405020304" pitchFamily="18" charset="0"/>
              </a:rPr>
              <a:t>Figure 14.1</a:t>
            </a:r>
            <a:r>
              <a:rPr lang="en-US" sz="1800" dirty="0">
                <a:effectLst/>
                <a:latin typeface="+mn-lt"/>
                <a:ea typeface="Times New Roman" panose="02020603050405020304" pitchFamily="18" charset="0"/>
                <a:cs typeface="Times New Roman" panose="02020603050405020304" pitchFamily="18" charset="0"/>
              </a:rPr>
              <a:t> White blood cells that provide innate and specific immunity.  </a:t>
            </a:r>
            <a:endParaRPr lang="en-GB" sz="1800" dirty="0">
              <a:effectLst/>
              <a:latin typeface="+mn-lt"/>
              <a:ea typeface="Times New Roman" panose="02020603050405020304" pitchFamily="18" charset="0"/>
              <a:cs typeface="Times New Roman" panose="02020603050405020304" pitchFamily="18" charset="0"/>
            </a:endParaRPr>
          </a:p>
          <a:p>
            <a:endParaRPr lang="en-US" sz="1800" dirty="0">
              <a:effectLst/>
              <a:latin typeface="+mn-lt"/>
              <a:ea typeface="Times New Roman" panose="02020603050405020304" pitchFamily="18" charset="0"/>
            </a:endParaRPr>
          </a:p>
          <a:p>
            <a:r>
              <a:rPr lang="en-US" sz="1800" dirty="0">
                <a:effectLst/>
                <a:latin typeface="+mn-lt"/>
                <a:ea typeface="Times New Roman" panose="02020603050405020304" pitchFamily="18" charset="0"/>
              </a:rPr>
              <a:t>A. Three types of white blood cells (left to right: monocyte, neutrophil, lymphocyte), surrounded by smaller red blood cells (erythrocytes).  Monocytes and neutrophils are phagocytic, functioning in innate immunity. Lymphocytes, which function in specific immunity, are of two types that cannot be distinguished by appearance alone: the B-lymphocytes secrete antibodies, while T-</a:t>
            </a:r>
            <a:r>
              <a:rPr lang="en-US" sz="1800" dirty="0" err="1">
                <a:effectLst/>
                <a:latin typeface="+mn-lt"/>
                <a:ea typeface="Times New Roman" panose="02020603050405020304" pitchFamily="18" charset="0"/>
              </a:rPr>
              <a:t>lymphotcytes</a:t>
            </a:r>
            <a:r>
              <a:rPr lang="en-US" sz="1800" dirty="0">
                <a:effectLst/>
                <a:latin typeface="+mn-lt"/>
                <a:ea typeface="Times New Roman" panose="02020603050405020304" pitchFamily="18" charset="0"/>
              </a:rPr>
              <a:t> kill virally infected cells and cancer cells. </a:t>
            </a:r>
          </a:p>
          <a:p>
            <a:r>
              <a:rPr lang="en-GB" sz="1800" dirty="0">
                <a:latin typeface="+mn-lt"/>
              </a:rPr>
              <a:t>B. Phagocytic leukocyte engulfing a yeast cell.</a:t>
            </a:r>
          </a:p>
        </p:txBody>
      </p:sp>
    </p:spTree>
    <p:extLst>
      <p:ext uri="{BB962C8B-B14F-4D97-AF65-F5344CB8AC3E}">
        <p14:creationId xmlns:p14="http://schemas.microsoft.com/office/powerpoint/2010/main" val="2263464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several cells&#10;&#10;Description automatically generated">
            <a:extLst>
              <a:ext uri="{FF2B5EF4-FFF2-40B4-BE49-F238E27FC236}">
                <a16:creationId xmlns:a16="http://schemas.microsoft.com/office/drawing/2014/main" id="{55C8AAD6-9B42-2936-3541-146F06CB9EB5}"/>
              </a:ext>
            </a:extLst>
          </p:cNvPr>
          <p:cNvPicPr>
            <a:picLocks noChangeAspect="1"/>
          </p:cNvPicPr>
          <p:nvPr/>
        </p:nvPicPr>
        <p:blipFill>
          <a:blip r:embed="rId2"/>
          <a:stretch>
            <a:fillRect/>
          </a:stretch>
        </p:blipFill>
        <p:spPr>
          <a:xfrm>
            <a:off x="-324544" y="44624"/>
            <a:ext cx="9697076" cy="7272808"/>
          </a:xfrm>
          <a:prstGeom prst="rect">
            <a:avLst/>
          </a:prstGeom>
        </p:spPr>
      </p:pic>
    </p:spTree>
    <p:extLst>
      <p:ext uri="{BB962C8B-B14F-4D97-AF65-F5344CB8AC3E}">
        <p14:creationId xmlns:p14="http://schemas.microsoft.com/office/powerpoint/2010/main" val="584229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chart&#10;&#10;Description automatically generated">
            <a:extLst>
              <a:ext uri="{FF2B5EF4-FFF2-40B4-BE49-F238E27FC236}">
                <a16:creationId xmlns:a16="http://schemas.microsoft.com/office/drawing/2014/main" id="{1F5D61C8-5FFD-97FC-1A51-C63D860AA16A}"/>
              </a:ext>
            </a:extLst>
          </p:cNvPr>
          <p:cNvPicPr>
            <a:picLocks noChangeAspect="1"/>
          </p:cNvPicPr>
          <p:nvPr/>
        </p:nvPicPr>
        <p:blipFill>
          <a:blip r:embed="rId2"/>
          <a:stretch>
            <a:fillRect/>
          </a:stretch>
        </p:blipFill>
        <p:spPr>
          <a:xfrm>
            <a:off x="1230178" y="0"/>
            <a:ext cx="6683644" cy="6858000"/>
          </a:xfrm>
          <a:prstGeom prst="rect">
            <a:avLst/>
          </a:prstGeom>
        </p:spPr>
      </p:pic>
    </p:spTree>
    <p:extLst>
      <p:ext uri="{BB962C8B-B14F-4D97-AF65-F5344CB8AC3E}">
        <p14:creationId xmlns:p14="http://schemas.microsoft.com/office/powerpoint/2010/main" val="2922903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C4C572F9-9658-45E0-9422-5D4545077693}"/>
              </a:ext>
            </a:extLst>
          </p:cNvPr>
          <p:cNvPicPr>
            <a:picLocks noChangeAspect="1"/>
          </p:cNvPicPr>
          <p:nvPr/>
        </p:nvPicPr>
        <p:blipFill rotWithShape="1">
          <a:blip r:embed="rId2"/>
          <a:srcRect b="13250"/>
          <a:stretch/>
        </p:blipFill>
        <p:spPr>
          <a:xfrm>
            <a:off x="827584" y="136875"/>
            <a:ext cx="3600400" cy="6584249"/>
          </a:xfrm>
          <a:prstGeom prst="rect">
            <a:avLst/>
          </a:prstGeom>
        </p:spPr>
      </p:pic>
      <p:sp>
        <p:nvSpPr>
          <p:cNvPr id="7" name="TextBox 6">
            <a:extLst>
              <a:ext uri="{FF2B5EF4-FFF2-40B4-BE49-F238E27FC236}">
                <a16:creationId xmlns:a16="http://schemas.microsoft.com/office/drawing/2014/main" id="{9428E0DF-7301-46DB-B530-316D4631773D}"/>
              </a:ext>
            </a:extLst>
          </p:cNvPr>
          <p:cNvSpPr txBox="1"/>
          <p:nvPr/>
        </p:nvSpPr>
        <p:spPr>
          <a:xfrm>
            <a:off x="4716016" y="620688"/>
            <a:ext cx="4248472" cy="2031325"/>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14.2</a:t>
            </a:r>
            <a:r>
              <a:rPr lang="en-US" sz="1800" dirty="0">
                <a:effectLst/>
                <a:latin typeface="+mn-lt"/>
                <a:ea typeface="Times New Roman" panose="02020603050405020304" pitchFamily="18" charset="0"/>
                <a:cs typeface="Times New Roman" panose="02020603050405020304" pitchFamily="18" charset="0"/>
              </a:rPr>
              <a:t> Macroscopically visible parts of the immune system. The parts of the lymphatic circulation are in blue, and the major lymphatic tissues (thymus, bone marrow, tonsils, etc.) are colored orange.</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3939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6938BF84-545E-439F-95B7-A6185038BADB}"/>
              </a:ext>
            </a:extLst>
          </p:cNvPr>
          <p:cNvPicPr>
            <a:picLocks noChangeAspect="1"/>
          </p:cNvPicPr>
          <p:nvPr/>
        </p:nvPicPr>
        <p:blipFill rotWithShape="1">
          <a:blip r:embed="rId2"/>
          <a:srcRect b="13250"/>
          <a:stretch/>
        </p:blipFill>
        <p:spPr>
          <a:xfrm>
            <a:off x="1187624" y="117156"/>
            <a:ext cx="3744416" cy="6623687"/>
          </a:xfrm>
          <a:prstGeom prst="rect">
            <a:avLst/>
          </a:prstGeom>
        </p:spPr>
      </p:pic>
      <p:sp>
        <p:nvSpPr>
          <p:cNvPr id="6" name="TextBox 5">
            <a:extLst>
              <a:ext uri="{FF2B5EF4-FFF2-40B4-BE49-F238E27FC236}">
                <a16:creationId xmlns:a16="http://schemas.microsoft.com/office/drawing/2014/main" id="{BE7E686E-46F8-4AB6-98CD-C1271A7F101B}"/>
              </a:ext>
            </a:extLst>
          </p:cNvPr>
          <p:cNvSpPr txBox="1"/>
          <p:nvPr/>
        </p:nvSpPr>
        <p:spPr>
          <a:xfrm>
            <a:off x="5004048" y="5805264"/>
            <a:ext cx="3456384" cy="646331"/>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14.3</a:t>
            </a:r>
            <a:r>
              <a:rPr lang="en-US" sz="1800" dirty="0">
                <a:effectLst/>
                <a:latin typeface="+mn-lt"/>
                <a:ea typeface="Times New Roman" panose="02020603050405020304" pitchFamily="18" charset="0"/>
                <a:cs typeface="Times New Roman" panose="02020603050405020304" pitchFamily="18" charset="0"/>
              </a:rPr>
              <a:t> The stages of inflammation.</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6687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hand holding a glass of water&#10;&#10;Description automatically generated">
            <a:extLst>
              <a:ext uri="{FF2B5EF4-FFF2-40B4-BE49-F238E27FC236}">
                <a16:creationId xmlns:a16="http://schemas.microsoft.com/office/drawing/2014/main" id="{AE7F58B4-E1E9-6446-98F2-61CEDFE7CB66}"/>
              </a:ext>
            </a:extLst>
          </p:cNvPr>
          <p:cNvPicPr>
            <a:picLocks noChangeAspect="1"/>
          </p:cNvPicPr>
          <p:nvPr/>
        </p:nvPicPr>
        <p:blipFill>
          <a:blip r:embed="rId2"/>
          <a:stretch>
            <a:fillRect/>
          </a:stretch>
        </p:blipFill>
        <p:spPr>
          <a:xfrm>
            <a:off x="1629201" y="0"/>
            <a:ext cx="5885597" cy="6858000"/>
          </a:xfrm>
          <a:prstGeom prst="rect">
            <a:avLst/>
          </a:prstGeom>
        </p:spPr>
      </p:pic>
    </p:spTree>
    <p:extLst>
      <p:ext uri="{BB962C8B-B14F-4D97-AF65-F5344CB8AC3E}">
        <p14:creationId xmlns:p14="http://schemas.microsoft.com/office/powerpoint/2010/main" val="4049277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674DBCA-E8EA-4808-9CD3-FB5F062CC450}"/>
              </a:ext>
            </a:extLst>
          </p:cNvPr>
          <p:cNvPicPr>
            <a:picLocks noChangeAspect="1"/>
          </p:cNvPicPr>
          <p:nvPr/>
        </p:nvPicPr>
        <p:blipFill rotWithShape="1">
          <a:blip r:embed="rId2"/>
          <a:srcRect b="50000"/>
          <a:stretch/>
        </p:blipFill>
        <p:spPr>
          <a:xfrm>
            <a:off x="539552" y="188640"/>
            <a:ext cx="8136904" cy="5127050"/>
          </a:xfrm>
          <a:prstGeom prst="rect">
            <a:avLst/>
          </a:prstGeom>
        </p:spPr>
      </p:pic>
      <p:sp>
        <p:nvSpPr>
          <p:cNvPr id="6" name="TextBox 5">
            <a:extLst>
              <a:ext uri="{FF2B5EF4-FFF2-40B4-BE49-F238E27FC236}">
                <a16:creationId xmlns:a16="http://schemas.microsoft.com/office/drawing/2014/main" id="{EF2BC09A-F7A4-43D9-BC84-8C2F7EC15DA5}"/>
              </a:ext>
            </a:extLst>
          </p:cNvPr>
          <p:cNvSpPr txBox="1"/>
          <p:nvPr/>
        </p:nvSpPr>
        <p:spPr>
          <a:xfrm>
            <a:off x="539552" y="5445224"/>
            <a:ext cx="8136904" cy="646331"/>
          </a:xfrm>
          <a:prstGeom prst="rect">
            <a:avLst/>
          </a:prstGeom>
          <a:noFill/>
        </p:spPr>
        <p:txBody>
          <a:bodyPr wrap="square" rtlCol="0">
            <a:spAutoFit/>
          </a:bodyPr>
          <a:lstStyle/>
          <a:p>
            <a:pPr>
              <a:tabLst>
                <a:tab pos="-457200" algn="l"/>
              </a:tabLst>
            </a:pPr>
            <a:r>
              <a:rPr lang="en-US" sz="1800" b="1" dirty="0">
                <a:effectLst/>
                <a:latin typeface="+mn-lt"/>
                <a:ea typeface="Times New Roman" panose="02020603050405020304" pitchFamily="18" charset="0"/>
                <a:cs typeface="Times New Roman" panose="02020603050405020304" pitchFamily="18" charset="0"/>
              </a:rPr>
              <a:t>Figure 14.4.</a:t>
            </a:r>
            <a:r>
              <a:rPr lang="en-US" sz="1800" dirty="0">
                <a:effectLst/>
                <a:latin typeface="+mn-lt"/>
                <a:ea typeface="Times New Roman" panose="02020603050405020304" pitchFamily="18" charset="0"/>
                <a:cs typeface="Times New Roman" panose="02020603050405020304" pitchFamily="18" charset="0"/>
              </a:rPr>
              <a:t> Ways in which the immune system can eliminate non-self antigens. </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4504882"/>
      </p:ext>
    </p:extLst>
  </p:cSld>
  <p:clrMapOvr>
    <a:masterClrMapping/>
  </p:clrMapOvr>
</p:sld>
</file>

<file path=ppt/theme/theme1.xml><?xml version="1.0" encoding="utf-8"?>
<a:theme xmlns:a="http://schemas.openxmlformats.org/drawingml/2006/main" name="Office Theme">
  <a:themeElements>
    <a:clrScheme name="">
      <a:dk1>
        <a:srgbClr val="000000"/>
      </a:dk1>
      <a:lt1>
        <a:srgbClr val="FFFFFF"/>
      </a:lt1>
      <a:dk2>
        <a:srgbClr val="11147D"/>
      </a:dk2>
      <a:lt2>
        <a:srgbClr val="9DBCDB"/>
      </a:lt2>
      <a:accent1>
        <a:srgbClr val="DEF0FC"/>
      </a:accent1>
      <a:accent2>
        <a:srgbClr val="11147D"/>
      </a:accent2>
      <a:accent3>
        <a:srgbClr val="FFFFFF"/>
      </a:accent3>
      <a:accent4>
        <a:srgbClr val="000000"/>
      </a:accent4>
      <a:accent5>
        <a:srgbClr val="ECF6FD"/>
      </a:accent5>
      <a:accent6>
        <a:srgbClr val="0E1171"/>
      </a:accent6>
      <a:hlink>
        <a:srgbClr val="ADDAF7"/>
      </a:hlink>
      <a:folHlink>
        <a:srgbClr val="3E7AB8"/>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rcpress_master_template.potx  -  Read-Only" id="{BB688410-595E-488D-A28D-038C8EBF4D2D}" vid="{BCD2818A-5D35-4005-ADB7-4432A7CF89C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5440AA9095334DB3D5727F76092292" ma:contentTypeVersion="6" ma:contentTypeDescription="Create a new document." ma:contentTypeScope="" ma:versionID="8883c73fb4010812906d5d15c503c91c">
  <xsd:schema xmlns:xsd="http://www.w3.org/2001/XMLSchema" xmlns:xs="http://www.w3.org/2001/XMLSchema" xmlns:p="http://schemas.microsoft.com/office/2006/metadata/properties" xmlns:ns2="4bb372d3-63f6-4132-b4a9-53f6c6ee75cf" xmlns:ns3="07914852-17c5-4b94-83a2-7a6755eb7fbc" targetNamespace="http://schemas.microsoft.com/office/2006/metadata/properties" ma:root="true" ma:fieldsID="2227ccba1093c330152e0193fbcac0a8" ns2:_="" ns3:_="">
    <xsd:import namespace="4bb372d3-63f6-4132-b4a9-53f6c6ee75cf"/>
    <xsd:import namespace="07914852-17c5-4b94-83a2-7a6755eb7fbc"/>
    <xsd:element name="properties">
      <xsd:complexType>
        <xsd:sequence>
          <xsd:element name="documentManagement">
            <xsd:complexType>
              <xsd:all>
                <xsd:element ref="ns2:Template_x0020_Used_x0020_For"/>
                <xsd:element ref="ns2:Audience"/>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b372d3-63f6-4132-b4a9-53f6c6ee75cf" elementFormDefault="qualified">
    <xsd:import namespace="http://schemas.microsoft.com/office/2006/documentManagement/types"/>
    <xsd:import namespace="http://schemas.microsoft.com/office/infopath/2007/PartnerControls"/>
    <xsd:element name="Template_x0020_Used_x0020_For" ma:index="8" ma:displayName="Template Used For" ma:description="What is this template required to be used for?" ma:format="Dropdown" ma:internalName="Template_x0020_Used_x0020_For">
      <xsd:simpleType>
        <xsd:restriction base="dms:Choice">
          <xsd:enumeration value="Handover Memo"/>
          <xsd:enumeration value="Site Map"/>
          <xsd:enumeration value="Flashcards"/>
          <xsd:enumeration value="Quizzes"/>
          <xsd:enumeration value="Timelines"/>
          <xsd:enumeration value="Listening Guide"/>
          <xsd:enumeration value="Instructor Manual"/>
          <xsd:enumeration value="PowerPoint Slides"/>
          <xsd:enumeration value="QuestBank"/>
        </xsd:restriction>
      </xsd:simpleType>
    </xsd:element>
    <xsd:element name="Audience" ma:index="9" ma:displayName="Template Type" ma:description="Who is this item aimed at?" ma:format="Dropdown" ma:internalName="Audience">
      <xsd:simpleType>
        <xsd:restriction base="dms:Choice">
          <xsd:enumeration value="Students"/>
          <xsd:enumeration value="Instructors"/>
          <xsd:enumeration value="Admin"/>
        </xsd:restriction>
      </xsd:simpleType>
    </xsd:element>
  </xsd:schema>
  <xsd:schema xmlns:xsd="http://www.w3.org/2001/XMLSchema" xmlns:xs="http://www.w3.org/2001/XMLSchema" xmlns:dms="http://schemas.microsoft.com/office/2006/documentManagement/types" xmlns:pc="http://schemas.microsoft.com/office/infopath/2007/PartnerControls" targetNamespace="07914852-17c5-4b94-83a2-7a6755eb7fb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Props1.xml><?xml version="1.0" encoding="utf-8"?>
<ds:datastoreItem xmlns:ds="http://schemas.openxmlformats.org/officeDocument/2006/customXml" ds:itemID="{6C35CC37-AE4C-4720-B179-AA433E3D0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b372d3-63f6-4132-b4a9-53f6c6ee75cf"/>
    <ds:schemaRef ds:uri="07914852-17c5-4b94-83a2-7a6755eb7f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15CE75-3717-45CC-A115-FED6EA14B96C}">
  <ds:schemaRefs>
    <ds:schemaRef ds:uri="http://schemas.microsoft.com/sharepoint/v3/contenttype/forms"/>
  </ds:schemaRefs>
</ds:datastoreItem>
</file>

<file path=customXml/itemProps3.xml><?xml version="1.0" encoding="utf-8"?>
<ds:datastoreItem xmlns:ds="http://schemas.openxmlformats.org/officeDocument/2006/customXml" ds:itemID="{B4D5D51E-17EF-47A0-97EF-299488475813}">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crcpress_master_template</Template>
  <TotalTime>93</TotalTime>
  <Words>566</Words>
  <Application>Microsoft Office PowerPoint</Application>
  <PresentationFormat>On-screen Show (4:3)</PresentationFormat>
  <Paragraphs>52</Paragraphs>
  <Slides>28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Rockwell</vt:lpstr>
      <vt:lpstr>Times</vt:lpstr>
      <vt:lpstr>Verdana</vt:lpstr>
      <vt:lpstr>Office Theme</vt:lpstr>
      <vt:lpstr>Chapter 14: Mind, Body and Immunity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Voluntary control of the       .    immune system      .  EXAMPLE:   Breast cancer survival rates</vt:lpstr>
      <vt:lpstr>PowerPoint Presentation</vt:lpstr>
    </vt:vector>
  </TitlesOfParts>
  <Company>Informa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14: Mind, Body and Immunity</dc:title>
  <dc:creator>Burton, Leah</dc:creator>
  <cp:lastModifiedBy>Eli Minkoff</cp:lastModifiedBy>
  <cp:revision>4</cp:revision>
  <dcterms:created xsi:type="dcterms:W3CDTF">2023-01-17T15:07:12Z</dcterms:created>
  <dcterms:modified xsi:type="dcterms:W3CDTF">2023-10-22T16:46:51Z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Used For">
    <vt:lpwstr>PowerPoint Slides</vt:lpwstr>
  </property>
  <property fmtid="{D5CDD505-2E9C-101B-9397-08002B2CF9AE}" pid="3" name="Audience">
    <vt:lpwstr>Instructors</vt:lpwstr>
  </property>
  <property fmtid="{D5CDD505-2E9C-101B-9397-08002B2CF9AE}" pid="4" name="MSIP_Label_2bbab825-a111-45e4-86a1-18cee0005896_Enabled">
    <vt:lpwstr>true</vt:lpwstr>
  </property>
  <property fmtid="{D5CDD505-2E9C-101B-9397-08002B2CF9AE}" pid="5" name="MSIP_Label_2bbab825-a111-45e4-86a1-18cee0005896_SetDate">
    <vt:lpwstr>2023-01-17T15:48:11Z</vt:lpwstr>
  </property>
  <property fmtid="{D5CDD505-2E9C-101B-9397-08002B2CF9AE}" pid="6" name="MSIP_Label_2bbab825-a111-45e4-86a1-18cee0005896_Method">
    <vt:lpwstr>Standard</vt:lpwstr>
  </property>
  <property fmtid="{D5CDD505-2E9C-101B-9397-08002B2CF9AE}" pid="7" name="MSIP_Label_2bbab825-a111-45e4-86a1-18cee0005896_Name">
    <vt:lpwstr>2bbab825-a111-45e4-86a1-18cee0005896</vt:lpwstr>
  </property>
  <property fmtid="{D5CDD505-2E9C-101B-9397-08002B2CF9AE}" pid="8" name="MSIP_Label_2bbab825-a111-45e4-86a1-18cee0005896_SiteId">
    <vt:lpwstr>2567d566-604c-408a-8a60-55d0dc9d9d6b</vt:lpwstr>
  </property>
  <property fmtid="{D5CDD505-2E9C-101B-9397-08002B2CF9AE}" pid="9" name="MSIP_Label_2bbab825-a111-45e4-86a1-18cee0005896_ActionId">
    <vt:lpwstr>7dcc7b9c-ecdd-42e8-bcbd-328d4a2ad8f8</vt:lpwstr>
  </property>
  <property fmtid="{D5CDD505-2E9C-101B-9397-08002B2CF9AE}" pid="10" name="MSIP_Label_2bbab825-a111-45e4-86a1-18cee0005896_ContentBits">
    <vt:lpwstr>2</vt:lpwstr>
  </property>
</Properties>
</file>