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4"/>
  </p:sldMasterIdLst>
  <p:notesMasterIdLst>
    <p:notesMasterId r:id="rId25"/>
  </p:notesMasterIdLst>
  <p:sldIdLst>
    <p:sldId id="267" r:id="rId5"/>
    <p:sldId id="266" r:id="rId6"/>
    <p:sldId id="268" r:id="rId7"/>
    <p:sldId id="269" r:id="rId8"/>
    <p:sldId id="270" r:id="rId9"/>
    <p:sldId id="271" r:id="rId10"/>
    <p:sldId id="272" r:id="rId11"/>
    <p:sldId id="273" r:id="rId12"/>
    <p:sldId id="283" r:id="rId13"/>
    <p:sldId id="274" r:id="rId14"/>
    <p:sldId id="275" r:id="rId15"/>
    <p:sldId id="277" r:id="rId16"/>
    <p:sldId id="282" r:id="rId17"/>
    <p:sldId id="276" r:id="rId18"/>
    <p:sldId id="278" r:id="rId19"/>
    <p:sldId id="284" r:id="rId20"/>
    <p:sldId id="279" r:id="rId21"/>
    <p:sldId id="280" r:id="rId22"/>
    <p:sldId id="281" r:id="rId23"/>
    <p:sldId id="285" r:id="rId24"/>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pitchFamily="2"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n-ea"/>
        <a:cs typeface="+mn-cs"/>
      </a:defRPr>
    </a:lvl5pPr>
    <a:lvl6pPr marL="2286000" algn="l" defTabSz="914400" rtl="0" eaLnBrk="1" latinLnBrk="0" hangingPunct="1">
      <a:defRPr sz="2400" kern="1200">
        <a:solidFill>
          <a:schemeClr val="tx1"/>
        </a:solidFill>
        <a:latin typeface="Times" pitchFamily="2" charset="0"/>
        <a:ea typeface="+mn-ea"/>
        <a:cs typeface="+mn-cs"/>
      </a:defRPr>
    </a:lvl6pPr>
    <a:lvl7pPr marL="2743200" algn="l" defTabSz="914400" rtl="0" eaLnBrk="1" latinLnBrk="0" hangingPunct="1">
      <a:defRPr sz="2400" kern="1200">
        <a:solidFill>
          <a:schemeClr val="tx1"/>
        </a:solidFill>
        <a:latin typeface="Times" pitchFamily="2" charset="0"/>
        <a:ea typeface="+mn-ea"/>
        <a:cs typeface="+mn-cs"/>
      </a:defRPr>
    </a:lvl7pPr>
    <a:lvl8pPr marL="3200400" algn="l" defTabSz="914400" rtl="0" eaLnBrk="1" latinLnBrk="0" hangingPunct="1">
      <a:defRPr sz="2400" kern="1200">
        <a:solidFill>
          <a:schemeClr val="tx1"/>
        </a:solidFill>
        <a:latin typeface="Times" pitchFamily="2" charset="0"/>
        <a:ea typeface="+mn-ea"/>
        <a:cs typeface="+mn-cs"/>
      </a:defRPr>
    </a:lvl8pPr>
    <a:lvl9pPr marL="3657600" algn="l" defTabSz="914400" rtl="0" eaLnBrk="1" latinLnBrk="0" hangingPunct="1">
      <a:defRPr sz="2400" kern="1200">
        <a:solidFill>
          <a:schemeClr val="tx1"/>
        </a:solidFill>
        <a:latin typeface="Times" pitchFamily="2"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85195" autoAdjust="0"/>
  </p:normalViewPr>
  <p:slideViewPr>
    <p:cSldViewPr>
      <p:cViewPr varScale="1">
        <p:scale>
          <a:sx n="88" d="100"/>
          <a:sy n="88" d="100"/>
        </p:scale>
        <p:origin x="879"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DB2EA3F-F159-E248-9012-54E283B753E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ltLang="en-US"/>
          </a:p>
        </p:txBody>
      </p:sp>
      <p:sp>
        <p:nvSpPr>
          <p:cNvPr id="11267" name="Rectangle 3">
            <a:extLst>
              <a:ext uri="{FF2B5EF4-FFF2-40B4-BE49-F238E27FC236}">
                <a16:creationId xmlns:a16="http://schemas.microsoft.com/office/drawing/2014/main" id="{7F7BF3D6-3577-144A-BA75-CCCC998CA63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ltLang="en-US"/>
          </a:p>
        </p:txBody>
      </p:sp>
      <p:sp>
        <p:nvSpPr>
          <p:cNvPr id="11268" name="Rectangle 4">
            <a:extLst>
              <a:ext uri="{FF2B5EF4-FFF2-40B4-BE49-F238E27FC236}">
                <a16:creationId xmlns:a16="http://schemas.microsoft.com/office/drawing/2014/main" id="{DE1087E9-B16F-0F43-B1D0-1C83C4B7778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a:extLst>
              <a:ext uri="{FF2B5EF4-FFF2-40B4-BE49-F238E27FC236}">
                <a16:creationId xmlns:a16="http://schemas.microsoft.com/office/drawing/2014/main" id="{2520AC15-B242-F947-80C1-9EFF4AA7C7A7}"/>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270" name="Rectangle 6">
            <a:extLst>
              <a:ext uri="{FF2B5EF4-FFF2-40B4-BE49-F238E27FC236}">
                <a16:creationId xmlns:a16="http://schemas.microsoft.com/office/drawing/2014/main" id="{C192CC28-A605-094E-8A4E-80F08856B1E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ltLang="en-US"/>
          </a:p>
        </p:txBody>
      </p:sp>
      <p:sp>
        <p:nvSpPr>
          <p:cNvPr id="11271" name="Rectangle 7">
            <a:extLst>
              <a:ext uri="{FF2B5EF4-FFF2-40B4-BE49-F238E27FC236}">
                <a16:creationId xmlns:a16="http://schemas.microsoft.com/office/drawing/2014/main" id="{BC46BD83-B271-7C40-BF3E-296DE2EDD73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E998EB8-CF7C-C940-84EA-D0151FCF608C}"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2" charset="0"/>
        <a:ea typeface="+mn-ea"/>
        <a:cs typeface="+mn-cs"/>
      </a:defRPr>
    </a:lvl1pPr>
    <a:lvl2pPr marL="457200" algn="l" rtl="0" fontAlgn="base">
      <a:spcBef>
        <a:spcPct val="30000"/>
      </a:spcBef>
      <a:spcAft>
        <a:spcPct val="0"/>
      </a:spcAft>
      <a:defRPr sz="1200" kern="1200">
        <a:solidFill>
          <a:schemeClr val="tx1"/>
        </a:solidFill>
        <a:latin typeface="Times" pitchFamily="2" charset="0"/>
        <a:ea typeface="+mn-ea"/>
        <a:cs typeface="+mn-cs"/>
      </a:defRPr>
    </a:lvl2pPr>
    <a:lvl3pPr marL="914400" algn="l" rtl="0" fontAlgn="base">
      <a:spcBef>
        <a:spcPct val="30000"/>
      </a:spcBef>
      <a:spcAft>
        <a:spcPct val="0"/>
      </a:spcAft>
      <a:defRPr sz="1200" kern="1200">
        <a:solidFill>
          <a:schemeClr val="tx1"/>
        </a:solidFill>
        <a:latin typeface="Times" pitchFamily="2" charset="0"/>
        <a:ea typeface="+mn-ea"/>
        <a:cs typeface="+mn-cs"/>
      </a:defRPr>
    </a:lvl3pPr>
    <a:lvl4pPr marL="1371600" algn="l" rtl="0" fontAlgn="base">
      <a:spcBef>
        <a:spcPct val="30000"/>
      </a:spcBef>
      <a:spcAft>
        <a:spcPct val="0"/>
      </a:spcAft>
      <a:defRPr sz="1200" kern="1200">
        <a:solidFill>
          <a:schemeClr val="tx1"/>
        </a:solidFill>
        <a:latin typeface="Times" pitchFamily="2" charset="0"/>
        <a:ea typeface="+mn-ea"/>
        <a:cs typeface="+mn-cs"/>
      </a:defRPr>
    </a:lvl4pPr>
    <a:lvl5pPr marL="1828800" algn="l" rtl="0" fontAlgn="base">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B897AF-7682-CA48-BA36-9078F14BEA5A}"/>
              </a:ext>
            </a:extLst>
          </p:cNvPr>
          <p:cNvSpPr>
            <a:spLocks noGrp="1" noChangeArrowheads="1"/>
          </p:cNvSpPr>
          <p:nvPr>
            <p:ph type="sldNum" sz="quarter" idx="5"/>
          </p:nvPr>
        </p:nvSpPr>
        <p:spPr>
          <a:ln/>
        </p:spPr>
        <p:txBody>
          <a:bodyPr/>
          <a:lstStyle/>
          <a:p>
            <a:fld id="{824BAE77-510F-164D-9341-A1C13EA57141}" type="slidenum">
              <a:rPr lang="en-GB" altLang="en-US"/>
              <a:pPr/>
              <a:t>1</a:t>
            </a:fld>
            <a:endParaRPr lang="en-GB" altLang="en-US"/>
          </a:p>
        </p:txBody>
      </p:sp>
      <p:sp>
        <p:nvSpPr>
          <p:cNvPr id="80898" name="Rectangle 2">
            <a:extLst>
              <a:ext uri="{FF2B5EF4-FFF2-40B4-BE49-F238E27FC236}">
                <a16:creationId xmlns:a16="http://schemas.microsoft.com/office/drawing/2014/main" id="{3FA0715D-AE68-374D-8A2B-9C7F13F59EF9}"/>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37267F08-BF80-CE46-86A2-B65A3DF78468}"/>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t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3ECB8F55-A37E-1C4B-ABEE-5584147A5CCC}"/>
              </a:ext>
            </a:extLst>
          </p:cNvPr>
          <p:cNvSpPr>
            <a:spLocks noGrp="1" noChangeArrowheads="1"/>
          </p:cNvSpPr>
          <p:nvPr>
            <p:ph type="ctrTitle"/>
          </p:nvPr>
        </p:nvSpPr>
        <p:spPr>
          <a:xfrm>
            <a:off x="228600" y="2514600"/>
            <a:ext cx="7467600" cy="1295400"/>
          </a:xfrm>
        </p:spPr>
        <p:txBody>
          <a:bodyPr anchor="t"/>
          <a:lstStyle>
            <a:lvl1pPr>
              <a:defRPr/>
            </a:lvl1pPr>
          </a:lstStyle>
          <a:p>
            <a:pPr lvl="0"/>
            <a:r>
              <a:rPr lang="en-US" altLang="en-US" noProof="0"/>
              <a:t>Click to edit Master title style</a:t>
            </a:r>
            <a:endParaRPr lang="en-GB" altLang="en-US" noProof="0"/>
          </a:p>
        </p:txBody>
      </p:sp>
      <p:pic>
        <p:nvPicPr>
          <p:cNvPr id="49162" name="Picture 10" descr="Inf_End_spot">
            <a:extLst>
              <a:ext uri="{FF2B5EF4-FFF2-40B4-BE49-F238E27FC236}">
                <a16:creationId xmlns:a16="http://schemas.microsoft.com/office/drawing/2014/main" id="{4C805E55-8A73-BF42-AA0F-B44B32679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89613"/>
            <a:ext cx="2819400" cy="242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129B101-B9DE-440B-BF4E-3557F09ABE8D}"/>
              </a:ext>
            </a:extLst>
          </p:cNvPr>
          <p:cNvPicPr>
            <a:picLocks noChangeAspect="1"/>
          </p:cNvPicPr>
          <p:nvPr userDrawn="1"/>
        </p:nvPicPr>
        <p:blipFill>
          <a:blip r:embed="rId4"/>
          <a:stretch>
            <a:fillRect/>
          </a:stretch>
        </p:blipFill>
        <p:spPr>
          <a:xfrm>
            <a:off x="533400" y="836712"/>
            <a:ext cx="3352800" cy="102210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9D10-D97A-2346-930B-4CFA1B0EE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A83388-7979-254C-8541-197B8E51B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34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6A268-1E84-8145-BB2C-4BAE0155F67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B72D3-C378-D847-B0FF-557D7BC75E1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698567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726A-7A00-B34A-81DF-93C38A1CD8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DA094-D7FC-0847-9BFD-DB47932BE511}"/>
              </a:ext>
            </a:extLst>
          </p:cNvPr>
          <p:cNvSpPr>
            <a:spLocks noGrp="1"/>
          </p:cNvSpPr>
          <p:nvPr>
            <p:ph sz="half" idx="1"/>
          </p:nvPr>
        </p:nvSpPr>
        <p:spPr>
          <a:xfrm>
            <a:off x="406400" y="1557338"/>
            <a:ext cx="4025900"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3E077-2276-B348-9F37-9D31C2E0E7CF}"/>
              </a:ext>
            </a:extLst>
          </p:cNvPr>
          <p:cNvSpPr>
            <a:spLocks noGrp="1"/>
          </p:cNvSpPr>
          <p:nvPr>
            <p:ph sz="half" idx="2"/>
          </p:nvPr>
        </p:nvSpPr>
        <p:spPr>
          <a:xfrm>
            <a:off x="4584700" y="1557338"/>
            <a:ext cx="4027488"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26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DF527-2DC6-6C47-A728-AD938E22864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A52083-1EBF-864D-9BE0-DD205701D01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2A856-78A2-DD47-9ABF-C485EE5DFCF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62DA2-45AC-0C4C-B754-047245F5C72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3AB76-8F88-6346-BDF9-A84583D9E3A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42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077E-5F58-BD4A-9D94-DBBA1ADB152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7724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2571-3BFD-3D4C-A27D-EC63B86E9A9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179659-7050-9E4E-92A1-42C772A9B38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F86DF2-1E66-0647-A870-D398A9B7ECC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6170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82DA4-401C-4A40-9FA3-FBC571426E7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FA2AE7-7B87-BF45-A2A7-F59305C78BE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0F8761F-17BE-4A49-89BA-0C14E9191CE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6793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27FB3D08-E750-1B45-8BB4-9CA749996272}"/>
              </a:ext>
            </a:extLst>
          </p:cNvPr>
          <p:cNvSpPr>
            <a:spLocks noGrp="1" noChangeArrowheads="1"/>
          </p:cNvSpPr>
          <p:nvPr>
            <p:ph type="title"/>
          </p:nvPr>
        </p:nvSpPr>
        <p:spPr bwMode="auto">
          <a:xfrm>
            <a:off x="152400" y="304800"/>
            <a:ext cx="8610600" cy="1066800"/>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8132" name="Rectangle 4">
            <a:extLst>
              <a:ext uri="{FF2B5EF4-FFF2-40B4-BE49-F238E27FC236}">
                <a16:creationId xmlns:a16="http://schemas.microsoft.com/office/drawing/2014/main" id="{7E31376B-6C37-404B-A61D-BBB14965E230}"/>
              </a:ext>
            </a:extLst>
          </p:cNvPr>
          <p:cNvSpPr>
            <a:spLocks noGrp="1" noChangeArrowheads="1"/>
          </p:cNvSpPr>
          <p:nvPr>
            <p:ph type="body" idx="1"/>
          </p:nvPr>
        </p:nvSpPr>
        <p:spPr bwMode="auto">
          <a:xfrm>
            <a:off x="406400" y="1557338"/>
            <a:ext cx="8205788"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3" name="MSIPCMContentMarking" descr="{&quot;HashCode&quot;:-1348403003,&quot;Placement&quot;:&quot;Footer&quot;,&quot;Top&quot;:521.10614,&quot;Left&quot;:0.0,&quot;SlideWidth&quot;:720,&quot;SlideHeight&quot;:540}">
            <a:extLst>
              <a:ext uri="{FF2B5EF4-FFF2-40B4-BE49-F238E27FC236}">
                <a16:creationId xmlns:a16="http://schemas.microsoft.com/office/drawing/2014/main" id="{EAC2CABD-558B-44C4-979E-7489B2A27564}"/>
              </a:ext>
            </a:extLst>
          </p:cNvPr>
          <p:cNvSpPr txBox="1"/>
          <p:nvPr userDrawn="1"/>
        </p:nvSpPr>
        <p:spPr>
          <a:xfrm>
            <a:off x="0" y="6618048"/>
            <a:ext cx="2130404" cy="239952"/>
          </a:xfrm>
          <a:prstGeom prst="rect">
            <a:avLst/>
          </a:prstGeom>
          <a:noFill/>
        </p:spPr>
        <p:txBody>
          <a:bodyPr vert="horz" wrap="square" lIns="0" tIns="0" rIns="0" bIns="0" rtlCol="0" anchor="ctr" anchorCtr="1">
            <a:spAutoFit/>
          </a:bodyPr>
          <a:lstStyle/>
          <a:p>
            <a:pPr algn="l">
              <a:spcBef>
                <a:spcPct val="0"/>
              </a:spcBef>
              <a:spcAft>
                <a:spcPct val="0"/>
              </a:spcAft>
            </a:pPr>
            <a:r>
              <a:rPr lang="en-GB" sz="900">
                <a:solidFill>
                  <a:srgbClr val="0078D7"/>
                </a:solidFill>
                <a:latin typeface="Rockwell" panose="02060603020205020403" pitchFamily="18" charset="0"/>
              </a:rPr>
              <a:t>Information Classification: General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8" r:id="rId7"/>
    <p:sldLayoutId id="2147483659" r:id="rId8"/>
  </p:sldLayoutIdLst>
  <p:txStyles>
    <p:title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p:titleStyle>
    <p:bodyStyle>
      <a:lvl1pPr marL="292100" indent="-292100" algn="l" rtl="0" eaLnBrk="1" fontAlgn="base" hangingPunct="1">
        <a:spcBef>
          <a:spcPct val="20000"/>
        </a:spcBef>
        <a:spcAft>
          <a:spcPct val="0"/>
        </a:spcAft>
        <a:buClr>
          <a:srgbClr val="0A57A5"/>
        </a:buClr>
        <a:buChar char="•"/>
        <a:defRPr sz="2400" kern="1200">
          <a:solidFill>
            <a:schemeClr val="tx2"/>
          </a:solidFill>
          <a:latin typeface="+mn-lt"/>
          <a:ea typeface="+mn-ea"/>
          <a:cs typeface="+mn-cs"/>
        </a:defRPr>
      </a:lvl1pPr>
      <a:lvl2pPr marL="673100" indent="-190500" algn="l" rtl="0" eaLnBrk="1" fontAlgn="base" hangingPunct="1">
        <a:spcBef>
          <a:spcPct val="20000"/>
        </a:spcBef>
        <a:spcAft>
          <a:spcPct val="0"/>
        </a:spcAft>
        <a:buClr>
          <a:srgbClr val="0A57A5"/>
        </a:buClr>
        <a:buFont typeface="Times" pitchFamily="2" charset="0"/>
        <a:buChar char="•"/>
        <a:defRPr sz="2000" kern="1200">
          <a:solidFill>
            <a:srgbClr val="1A137B"/>
          </a:solidFill>
          <a:latin typeface="+mn-lt"/>
          <a:ea typeface="+mn-ea"/>
          <a:cs typeface="+mn-cs"/>
        </a:defRPr>
      </a:lvl2pPr>
      <a:lvl3pPr marL="1054100" indent="-190500" algn="l" rtl="0" eaLnBrk="1" fontAlgn="base" hangingPunct="1">
        <a:spcBef>
          <a:spcPct val="20000"/>
        </a:spcBef>
        <a:spcAft>
          <a:spcPct val="0"/>
        </a:spcAft>
        <a:buClr>
          <a:srgbClr val="0A57A5"/>
        </a:buClr>
        <a:buFont typeface="Times" pitchFamily="2" charset="0"/>
        <a:buChar char="•"/>
        <a:defRPr kern="1200">
          <a:solidFill>
            <a:srgbClr val="1A137B"/>
          </a:solidFill>
          <a:latin typeface="+mn-lt"/>
          <a:ea typeface="+mn-ea"/>
          <a:cs typeface="+mn-cs"/>
        </a:defRPr>
      </a:lvl3pPr>
      <a:lvl4pPr marL="1435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4pPr>
      <a:lvl5pPr marL="1816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B2A87FA-C2C9-694D-836C-2DC177FDDAED}"/>
              </a:ext>
            </a:extLst>
          </p:cNvPr>
          <p:cNvSpPr>
            <a:spLocks noGrp="1" noChangeArrowheads="1"/>
          </p:cNvSpPr>
          <p:nvPr>
            <p:ph type="ctrTitle"/>
          </p:nvPr>
        </p:nvSpPr>
        <p:spPr>
          <a:xfrm>
            <a:off x="179512" y="2132856"/>
            <a:ext cx="7221538" cy="1202432"/>
          </a:xfrm>
        </p:spPr>
        <p:txBody>
          <a:bodyPr/>
          <a:lstStyle/>
          <a:p>
            <a:r>
              <a:rPr lang="en-US" altLang="en-US" dirty="0"/>
              <a:t>Chapter 13: Drugs and Addiction</a:t>
            </a:r>
          </a:p>
        </p:txBody>
      </p:sp>
      <p:sp>
        <p:nvSpPr>
          <p:cNvPr id="3" name="Rectangle 2">
            <a:extLst>
              <a:ext uri="{FF2B5EF4-FFF2-40B4-BE49-F238E27FC236}">
                <a16:creationId xmlns:a16="http://schemas.microsoft.com/office/drawing/2014/main" id="{2F923194-77D2-49B1-9C52-58C2681E6E09}"/>
              </a:ext>
            </a:extLst>
          </p:cNvPr>
          <p:cNvSpPr txBox="1">
            <a:spLocks noChangeArrowheads="1"/>
          </p:cNvSpPr>
          <p:nvPr/>
        </p:nvSpPr>
        <p:spPr bwMode="auto">
          <a:xfrm>
            <a:off x="158281" y="4005064"/>
            <a:ext cx="3621631"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2400" dirty="0"/>
              <a:t>Biology Trending, 4e</a:t>
            </a:r>
          </a:p>
        </p:txBody>
      </p:sp>
      <p:sp>
        <p:nvSpPr>
          <p:cNvPr id="4" name="Rectangle 2">
            <a:extLst>
              <a:ext uri="{FF2B5EF4-FFF2-40B4-BE49-F238E27FC236}">
                <a16:creationId xmlns:a16="http://schemas.microsoft.com/office/drawing/2014/main" id="{BCDAD9A6-DB81-423D-A9B3-925F402250E8}"/>
              </a:ext>
            </a:extLst>
          </p:cNvPr>
          <p:cNvSpPr txBox="1">
            <a:spLocks noChangeArrowheads="1"/>
          </p:cNvSpPr>
          <p:nvPr/>
        </p:nvSpPr>
        <p:spPr bwMode="auto">
          <a:xfrm>
            <a:off x="158280" y="4365104"/>
            <a:ext cx="6285928"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1800" dirty="0"/>
              <a:t>Eli Minkoff and Jennifer Hood-DeGrenier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925DF0-12C9-43C7-B953-AD2053986D5B}"/>
              </a:ext>
            </a:extLst>
          </p:cNvPr>
          <p:cNvSpPr>
            <a:spLocks noGrp="1"/>
          </p:cNvSpPr>
          <p:nvPr>
            <p:ph idx="1"/>
          </p:nvPr>
        </p:nvSpPr>
        <p:spPr>
          <a:xfrm>
            <a:off x="406400" y="404664"/>
            <a:ext cx="8205788" cy="5386536"/>
          </a:xfrm>
        </p:spPr>
        <p:txBody>
          <a:bodyPr/>
          <a:lstStyle/>
          <a:p>
            <a:pPr marL="0" indent="0">
              <a:buNone/>
            </a:pPr>
            <a:r>
              <a:rPr lang="en-GB" b="1" dirty="0"/>
              <a:t>Psychoactive drugs affect the mind</a:t>
            </a:r>
          </a:p>
          <a:p>
            <a:pPr marL="0" indent="0">
              <a:buNone/>
            </a:pPr>
            <a:endParaRPr lang="en-GB" b="1" dirty="0"/>
          </a:p>
          <a:p>
            <a:pPr marL="0" indent="0">
              <a:buNone/>
            </a:pPr>
            <a:r>
              <a:rPr lang="en-GB" dirty="0"/>
              <a:t>Nicotine and nicotinic receptors</a:t>
            </a:r>
          </a:p>
          <a:p>
            <a:pPr marL="0" indent="0">
              <a:buNone/>
            </a:pPr>
            <a:endParaRPr lang="en-GB" dirty="0"/>
          </a:p>
          <a:p>
            <a:pPr marL="0" indent="0">
              <a:buNone/>
            </a:pPr>
            <a:r>
              <a:rPr lang="en-GB" dirty="0"/>
              <a:t>Amphetamines: agonists of norepinephrine</a:t>
            </a:r>
          </a:p>
          <a:p>
            <a:pPr marL="0" indent="0">
              <a:buNone/>
            </a:pPr>
            <a:endParaRPr lang="en-GB" dirty="0"/>
          </a:p>
          <a:p>
            <a:pPr marL="0" indent="0">
              <a:buNone/>
            </a:pPr>
            <a:r>
              <a:rPr lang="en-GB" dirty="0"/>
              <a:t>LSD: an agonist of serotonin</a:t>
            </a:r>
          </a:p>
          <a:p>
            <a:pPr marL="0" indent="0">
              <a:buNone/>
            </a:pPr>
            <a:endParaRPr lang="en-GB" dirty="0"/>
          </a:p>
          <a:p>
            <a:pPr marL="0" indent="0">
              <a:buNone/>
            </a:pPr>
            <a:r>
              <a:rPr lang="en-GB" dirty="0"/>
              <a:t>Caffeine: a general cellular stimulant</a:t>
            </a:r>
          </a:p>
          <a:p>
            <a:pPr marL="0" indent="0">
              <a:buNone/>
            </a:pPr>
            <a:endParaRPr lang="en-GB" dirty="0"/>
          </a:p>
          <a:p>
            <a:pPr marL="0" indent="0">
              <a:buNone/>
            </a:pPr>
            <a:r>
              <a:rPr lang="en-GB" dirty="0"/>
              <a:t>Alcohol: a CNS depressant</a:t>
            </a:r>
          </a:p>
        </p:txBody>
      </p:sp>
    </p:spTree>
    <p:extLst>
      <p:ext uri="{BB962C8B-B14F-4D97-AF65-F5344CB8AC3E}">
        <p14:creationId xmlns:p14="http://schemas.microsoft.com/office/powerpoint/2010/main" val="2805070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E44B1D-6152-4940-804F-A16EF408275B}"/>
              </a:ext>
            </a:extLst>
          </p:cNvPr>
          <p:cNvSpPr>
            <a:spLocks noGrp="1"/>
          </p:cNvSpPr>
          <p:nvPr>
            <p:ph idx="1"/>
          </p:nvPr>
        </p:nvSpPr>
        <p:spPr>
          <a:xfrm>
            <a:off x="406400" y="404664"/>
            <a:ext cx="8205788" cy="5386536"/>
          </a:xfrm>
        </p:spPr>
        <p:txBody>
          <a:bodyPr/>
          <a:lstStyle/>
          <a:p>
            <a:pPr marL="0" indent="0">
              <a:buNone/>
            </a:pPr>
            <a:r>
              <a:rPr lang="en-GB" b="1" dirty="0"/>
              <a:t>Most psychoactive drugs are addictive</a:t>
            </a:r>
          </a:p>
          <a:p>
            <a:pPr marL="0" indent="0">
              <a:buNone/>
            </a:pPr>
            <a:endParaRPr lang="en-GB" b="1" dirty="0"/>
          </a:p>
          <a:p>
            <a:pPr marL="0" indent="0">
              <a:buNone/>
            </a:pPr>
            <a:r>
              <a:rPr lang="en-GB" dirty="0"/>
              <a:t>Dependence and withdrawal</a:t>
            </a:r>
          </a:p>
          <a:p>
            <a:pPr marL="0" indent="0">
              <a:buNone/>
            </a:pPr>
            <a:endParaRPr lang="en-GB" dirty="0"/>
          </a:p>
          <a:p>
            <a:pPr marL="0" indent="0">
              <a:buNone/>
            </a:pPr>
            <a:r>
              <a:rPr lang="en-GB" dirty="0"/>
              <a:t>Brain reward </a:t>
            </a:r>
            <a:r>
              <a:rPr lang="en-GB" dirty="0" err="1"/>
              <a:t>centers</a:t>
            </a:r>
            <a:r>
              <a:rPr lang="en-GB" dirty="0"/>
              <a:t> and drug-seeking </a:t>
            </a:r>
            <a:r>
              <a:rPr lang="en-GB" dirty="0" err="1"/>
              <a:t>behaviors</a:t>
            </a:r>
            <a:endParaRPr lang="en-GB" dirty="0"/>
          </a:p>
          <a:p>
            <a:pPr marL="0" indent="0">
              <a:buNone/>
            </a:pPr>
            <a:endParaRPr lang="en-GB" dirty="0"/>
          </a:p>
          <a:p>
            <a:pPr marL="0" indent="0">
              <a:buNone/>
            </a:pPr>
            <a:r>
              <a:rPr lang="en-GB" dirty="0"/>
              <a:t>Drug tolerance</a:t>
            </a:r>
          </a:p>
        </p:txBody>
      </p:sp>
    </p:spTree>
    <p:extLst>
      <p:ext uri="{BB962C8B-B14F-4D97-AF65-F5344CB8AC3E}">
        <p14:creationId xmlns:p14="http://schemas.microsoft.com/office/powerpoint/2010/main" val="4169148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754E8A82-6439-46E7-824E-549F8B479C6B}"/>
              </a:ext>
            </a:extLst>
          </p:cNvPr>
          <p:cNvPicPr>
            <a:picLocks noChangeAspect="1"/>
          </p:cNvPicPr>
          <p:nvPr/>
        </p:nvPicPr>
        <p:blipFill rotWithShape="1">
          <a:blip r:embed="rId2"/>
          <a:srcRect b="12201"/>
          <a:stretch/>
        </p:blipFill>
        <p:spPr>
          <a:xfrm>
            <a:off x="323528" y="188640"/>
            <a:ext cx="5112568" cy="6417004"/>
          </a:xfrm>
          <a:prstGeom prst="rect">
            <a:avLst/>
          </a:prstGeom>
        </p:spPr>
      </p:pic>
      <p:sp>
        <p:nvSpPr>
          <p:cNvPr id="6" name="TextBox 5">
            <a:extLst>
              <a:ext uri="{FF2B5EF4-FFF2-40B4-BE49-F238E27FC236}">
                <a16:creationId xmlns:a16="http://schemas.microsoft.com/office/drawing/2014/main" id="{05868C0A-1F88-4B09-9644-7D16427C565E}"/>
              </a:ext>
            </a:extLst>
          </p:cNvPr>
          <p:cNvSpPr txBox="1"/>
          <p:nvPr/>
        </p:nvSpPr>
        <p:spPr>
          <a:xfrm>
            <a:off x="5652120" y="332656"/>
            <a:ext cx="3168352" cy="2031325"/>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13.8</a:t>
            </a:r>
            <a:r>
              <a:rPr lang="en-US" sz="1800" dirty="0">
                <a:effectLst/>
                <a:latin typeface="+mn-lt"/>
                <a:ea typeface="Times New Roman" panose="02020603050405020304" pitchFamily="18" charset="0"/>
              </a:rPr>
              <a:t> Positive reinforcement areas of the brain, and the locations of action of addictive drugs on synapses in the cells of these areas.</a:t>
            </a:r>
            <a:r>
              <a:rPr lang="en-US" sz="1800" dirty="0">
                <a:effectLst/>
                <a:highlight>
                  <a:srgbClr val="FFFF00"/>
                </a:highlight>
                <a:latin typeface="+mn-lt"/>
                <a:ea typeface="Times New Roman" panose="02020603050405020304" pitchFamily="18" charset="0"/>
              </a:rPr>
              <a:t> </a:t>
            </a:r>
            <a:endParaRPr lang="en-GB" dirty="0">
              <a:latin typeface="+mn-lt"/>
            </a:endParaRPr>
          </a:p>
        </p:txBody>
      </p:sp>
    </p:spTree>
    <p:extLst>
      <p:ext uri="{BB962C8B-B14F-4D97-AF65-F5344CB8AC3E}">
        <p14:creationId xmlns:p14="http://schemas.microsoft.com/office/powerpoint/2010/main" val="407854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ddictions&#10;&#10;Description automatically generated with medium confidence">
            <a:extLst>
              <a:ext uri="{FF2B5EF4-FFF2-40B4-BE49-F238E27FC236}">
                <a16:creationId xmlns:a16="http://schemas.microsoft.com/office/drawing/2014/main" id="{5342E73F-0675-E843-9966-3132B9CD9C11}"/>
              </a:ext>
            </a:extLst>
          </p:cNvPr>
          <p:cNvPicPr>
            <a:picLocks noChangeAspect="1"/>
          </p:cNvPicPr>
          <p:nvPr/>
        </p:nvPicPr>
        <p:blipFill>
          <a:blip r:embed="rId2"/>
          <a:stretch>
            <a:fillRect/>
          </a:stretch>
        </p:blipFill>
        <p:spPr>
          <a:xfrm>
            <a:off x="1979712" y="-111093"/>
            <a:ext cx="5328592" cy="6893866"/>
          </a:xfrm>
          <a:prstGeom prst="rect">
            <a:avLst/>
          </a:prstGeom>
        </p:spPr>
      </p:pic>
    </p:spTree>
    <p:extLst>
      <p:ext uri="{BB962C8B-B14F-4D97-AF65-F5344CB8AC3E}">
        <p14:creationId xmlns:p14="http://schemas.microsoft.com/office/powerpoint/2010/main" val="3003479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9723C66D-5072-46A8-960E-A5DB4FEAC5BA}"/>
              </a:ext>
            </a:extLst>
          </p:cNvPr>
          <p:cNvPicPr>
            <a:picLocks noChangeAspect="1"/>
          </p:cNvPicPr>
          <p:nvPr/>
        </p:nvPicPr>
        <p:blipFill rotWithShape="1">
          <a:blip r:embed="rId2"/>
          <a:srcRect b="20601"/>
          <a:stretch/>
        </p:blipFill>
        <p:spPr>
          <a:xfrm>
            <a:off x="276569" y="476672"/>
            <a:ext cx="8590863" cy="4032448"/>
          </a:xfrm>
          <a:prstGeom prst="rect">
            <a:avLst/>
          </a:prstGeom>
        </p:spPr>
      </p:pic>
      <p:sp>
        <p:nvSpPr>
          <p:cNvPr id="6" name="TextBox 5">
            <a:extLst>
              <a:ext uri="{FF2B5EF4-FFF2-40B4-BE49-F238E27FC236}">
                <a16:creationId xmlns:a16="http://schemas.microsoft.com/office/drawing/2014/main" id="{3EC99C85-A217-4AB4-995E-5E856BA317E6}"/>
              </a:ext>
            </a:extLst>
          </p:cNvPr>
          <p:cNvSpPr txBox="1"/>
          <p:nvPr/>
        </p:nvSpPr>
        <p:spPr>
          <a:xfrm>
            <a:off x="276569" y="4725144"/>
            <a:ext cx="8590862" cy="1477328"/>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13.7</a:t>
            </a:r>
            <a:r>
              <a:rPr lang="en-US" sz="1800" dirty="0">
                <a:effectLst/>
                <a:latin typeface="+mn-lt"/>
                <a:ea typeface="Times New Roman" panose="02020603050405020304" pitchFamily="18" charset="0"/>
              </a:rPr>
              <a:t> Users of addictive drugs in the United States in 2018. People are listed as users if they used the drug at least once in the past month. This figure does not include the most popular addictive drug, caffeine; a 2014 report estimated that 85% of Americans (approximately 271 million) used caffeine on a daily basis. </a:t>
            </a:r>
            <a:endParaRPr lang="en-GB" dirty="0">
              <a:latin typeface="+mn-lt"/>
            </a:endParaRPr>
          </a:p>
        </p:txBody>
      </p:sp>
    </p:spTree>
    <p:extLst>
      <p:ext uri="{BB962C8B-B14F-4D97-AF65-F5344CB8AC3E}">
        <p14:creationId xmlns:p14="http://schemas.microsoft.com/office/powerpoint/2010/main" val="1533004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CE691756-E7AB-473A-A2BB-39A4D695D5F5}"/>
              </a:ext>
            </a:extLst>
          </p:cNvPr>
          <p:cNvPicPr>
            <a:picLocks noChangeAspect="1"/>
          </p:cNvPicPr>
          <p:nvPr/>
        </p:nvPicPr>
        <p:blipFill rotWithShape="1">
          <a:blip r:embed="rId2"/>
          <a:srcRect b="25297"/>
          <a:stretch/>
        </p:blipFill>
        <p:spPr>
          <a:xfrm>
            <a:off x="1547664" y="260648"/>
            <a:ext cx="6408712" cy="4952235"/>
          </a:xfrm>
          <a:prstGeom prst="rect">
            <a:avLst/>
          </a:prstGeom>
        </p:spPr>
      </p:pic>
      <p:sp>
        <p:nvSpPr>
          <p:cNvPr id="6" name="TextBox 5">
            <a:extLst>
              <a:ext uri="{FF2B5EF4-FFF2-40B4-BE49-F238E27FC236}">
                <a16:creationId xmlns:a16="http://schemas.microsoft.com/office/drawing/2014/main" id="{B824F751-3A27-45C8-A717-669AF8DA8FAD}"/>
              </a:ext>
            </a:extLst>
          </p:cNvPr>
          <p:cNvSpPr txBox="1"/>
          <p:nvPr/>
        </p:nvSpPr>
        <p:spPr>
          <a:xfrm>
            <a:off x="1331640" y="5373216"/>
            <a:ext cx="7272808" cy="923330"/>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13.9</a:t>
            </a:r>
            <a:r>
              <a:rPr lang="en-US" sz="1800" dirty="0">
                <a:effectLst/>
                <a:latin typeface="+mn-lt"/>
                <a:ea typeface="Times New Roman" panose="02020603050405020304" pitchFamily="18" charset="0"/>
              </a:rPr>
              <a:t> Effect of drug tolerance on the dose–response curve. A higher dose (</a:t>
            </a:r>
            <a:r>
              <a:rPr lang="en-US" sz="1800" i="1" dirty="0">
                <a:effectLst/>
                <a:latin typeface="+mn-lt"/>
                <a:ea typeface="Times New Roman" panose="02020603050405020304" pitchFamily="18" charset="0"/>
              </a:rPr>
              <a:t>X</a:t>
            </a:r>
            <a:r>
              <a:rPr lang="en-US" sz="1800" baseline="-25000" dirty="0">
                <a:effectLst/>
                <a:latin typeface="+mn-lt"/>
                <a:ea typeface="Times New Roman" panose="02020603050405020304" pitchFamily="18" charset="0"/>
              </a:rPr>
              <a:t>2</a:t>
            </a:r>
            <a:r>
              <a:rPr lang="en-US" sz="1800" dirty="0">
                <a:effectLst/>
                <a:latin typeface="+mn-lt"/>
                <a:ea typeface="Times New Roman" panose="02020603050405020304" pitchFamily="18" charset="0"/>
              </a:rPr>
              <a:t>) is required to produce the same response after drug tolerance develops. </a:t>
            </a:r>
            <a:endParaRPr lang="en-GB" dirty="0">
              <a:latin typeface="+mn-lt"/>
            </a:endParaRPr>
          </a:p>
        </p:txBody>
      </p:sp>
    </p:spTree>
    <p:extLst>
      <p:ext uri="{BB962C8B-B14F-4D97-AF65-F5344CB8AC3E}">
        <p14:creationId xmlns:p14="http://schemas.microsoft.com/office/powerpoint/2010/main" val="3361213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question and answer on a white background&#10;&#10;Description automatically generated">
            <a:extLst>
              <a:ext uri="{FF2B5EF4-FFF2-40B4-BE49-F238E27FC236}">
                <a16:creationId xmlns:a16="http://schemas.microsoft.com/office/drawing/2014/main" id="{62A0196D-19DD-AAB5-C71F-999BBCF20455}"/>
              </a:ext>
            </a:extLst>
          </p:cNvPr>
          <p:cNvPicPr>
            <a:picLocks noGrp="1" noChangeAspect="1"/>
          </p:cNvPicPr>
          <p:nvPr>
            <p:ph idx="1"/>
          </p:nvPr>
        </p:nvPicPr>
        <p:blipFill>
          <a:blip r:embed="rId2"/>
          <a:stretch>
            <a:fillRect/>
          </a:stretch>
        </p:blipFill>
        <p:spPr>
          <a:xfrm>
            <a:off x="414257" y="657172"/>
            <a:ext cx="8315485" cy="5543656"/>
          </a:xfrm>
        </p:spPr>
      </p:pic>
    </p:spTree>
    <p:extLst>
      <p:ext uri="{BB962C8B-B14F-4D97-AF65-F5344CB8AC3E}">
        <p14:creationId xmlns:p14="http://schemas.microsoft.com/office/powerpoint/2010/main" val="3447418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B85A8A-06AA-48AF-B96B-141E090AF7D0}"/>
              </a:ext>
            </a:extLst>
          </p:cNvPr>
          <p:cNvSpPr>
            <a:spLocks noGrp="1"/>
          </p:cNvSpPr>
          <p:nvPr>
            <p:ph idx="1"/>
          </p:nvPr>
        </p:nvSpPr>
        <p:spPr>
          <a:xfrm>
            <a:off x="406400" y="404664"/>
            <a:ext cx="8205788" cy="5386536"/>
          </a:xfrm>
        </p:spPr>
        <p:txBody>
          <a:bodyPr/>
          <a:lstStyle/>
          <a:p>
            <a:pPr marL="0" indent="0">
              <a:buNone/>
            </a:pPr>
            <a:r>
              <a:rPr lang="en-GB" b="1" dirty="0"/>
              <a:t>Drug abuse impairs health</a:t>
            </a:r>
          </a:p>
          <a:p>
            <a:pPr marL="0" indent="0">
              <a:buNone/>
            </a:pPr>
            <a:endParaRPr lang="en-GB" b="1" dirty="0"/>
          </a:p>
          <a:p>
            <a:pPr marL="0" indent="0">
              <a:buNone/>
            </a:pPr>
            <a:r>
              <a:rPr lang="en-GB" dirty="0"/>
              <a:t>Drug effects on the health of drug users</a:t>
            </a:r>
          </a:p>
          <a:p>
            <a:pPr marL="0" indent="0">
              <a:buNone/>
            </a:pPr>
            <a:endParaRPr lang="en-GB" dirty="0"/>
          </a:p>
          <a:p>
            <a:pPr marL="0" indent="0">
              <a:buNone/>
            </a:pPr>
            <a:r>
              <a:rPr lang="en-GB" dirty="0"/>
              <a:t>Drug effects on embryonic and </a:t>
            </a:r>
            <a:r>
              <a:rPr lang="en-GB" dirty="0" err="1"/>
              <a:t>fetal</a:t>
            </a:r>
            <a:r>
              <a:rPr lang="en-GB" dirty="0"/>
              <a:t> development</a:t>
            </a:r>
          </a:p>
          <a:p>
            <a:pPr marL="0" indent="0">
              <a:buNone/>
            </a:pPr>
            <a:endParaRPr lang="en-GB" dirty="0"/>
          </a:p>
          <a:p>
            <a:pPr marL="0" indent="0">
              <a:buNone/>
            </a:pPr>
            <a:r>
              <a:rPr lang="en-GB" dirty="0"/>
              <a:t>Drug abuse: public health and social attitudes</a:t>
            </a:r>
          </a:p>
        </p:txBody>
      </p:sp>
    </p:spTree>
    <p:extLst>
      <p:ext uri="{BB962C8B-B14F-4D97-AF65-F5344CB8AC3E}">
        <p14:creationId xmlns:p14="http://schemas.microsoft.com/office/powerpoint/2010/main" val="4078233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78B038C-5344-4B7E-90E4-2E6D2D6EDCB2}"/>
              </a:ext>
            </a:extLst>
          </p:cNvPr>
          <p:cNvPicPr>
            <a:picLocks noChangeAspect="1"/>
          </p:cNvPicPr>
          <p:nvPr/>
        </p:nvPicPr>
        <p:blipFill rotWithShape="1">
          <a:blip r:embed="rId2"/>
          <a:srcRect b="11964"/>
          <a:stretch/>
        </p:blipFill>
        <p:spPr>
          <a:xfrm>
            <a:off x="323528" y="332656"/>
            <a:ext cx="6233160" cy="5999952"/>
          </a:xfrm>
          <a:prstGeom prst="rect">
            <a:avLst/>
          </a:prstGeom>
        </p:spPr>
      </p:pic>
      <p:sp>
        <p:nvSpPr>
          <p:cNvPr id="6" name="TextBox 5">
            <a:extLst>
              <a:ext uri="{FF2B5EF4-FFF2-40B4-BE49-F238E27FC236}">
                <a16:creationId xmlns:a16="http://schemas.microsoft.com/office/drawing/2014/main" id="{CB3A6553-5044-42E3-9875-75D17E8D20C2}"/>
              </a:ext>
            </a:extLst>
          </p:cNvPr>
          <p:cNvSpPr txBox="1"/>
          <p:nvPr/>
        </p:nvSpPr>
        <p:spPr>
          <a:xfrm>
            <a:off x="6660232" y="764704"/>
            <a:ext cx="2304256" cy="3139321"/>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13.10</a:t>
            </a:r>
            <a:r>
              <a:rPr lang="en-US" sz="1800" dirty="0">
                <a:effectLst/>
                <a:latin typeface="+mn-lt"/>
                <a:ea typeface="Times New Roman" panose="02020603050405020304" pitchFamily="18" charset="0"/>
              </a:rPr>
              <a:t> Maternal and fetal circulation in the placenta. Fetal blood flows through vessels in the umbilical cord to the chorionic villi, which are in close contact with maternal blood. </a:t>
            </a:r>
            <a:endParaRPr lang="en-GB" dirty="0">
              <a:latin typeface="+mn-lt"/>
            </a:endParaRPr>
          </a:p>
        </p:txBody>
      </p:sp>
    </p:spTree>
    <p:extLst>
      <p:ext uri="{BB962C8B-B14F-4D97-AF65-F5344CB8AC3E}">
        <p14:creationId xmlns:p14="http://schemas.microsoft.com/office/powerpoint/2010/main" val="3764552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D91B72E0-CA83-4AB1-BB9D-C40B2BAB22FD}"/>
              </a:ext>
            </a:extLst>
          </p:cNvPr>
          <p:cNvPicPr>
            <a:picLocks noChangeAspect="1"/>
          </p:cNvPicPr>
          <p:nvPr/>
        </p:nvPicPr>
        <p:blipFill rotWithShape="1">
          <a:blip r:embed="rId2"/>
          <a:srcRect b="34317"/>
          <a:stretch/>
        </p:blipFill>
        <p:spPr>
          <a:xfrm>
            <a:off x="2267744" y="130759"/>
            <a:ext cx="4371205" cy="4810409"/>
          </a:xfrm>
          <a:prstGeom prst="rect">
            <a:avLst/>
          </a:prstGeom>
        </p:spPr>
      </p:pic>
      <p:sp>
        <p:nvSpPr>
          <p:cNvPr id="8" name="TextBox 7">
            <a:extLst>
              <a:ext uri="{FF2B5EF4-FFF2-40B4-BE49-F238E27FC236}">
                <a16:creationId xmlns:a16="http://schemas.microsoft.com/office/drawing/2014/main" id="{6FF10748-8C3A-45D5-B18D-F015258EB979}"/>
              </a:ext>
            </a:extLst>
          </p:cNvPr>
          <p:cNvSpPr txBox="1"/>
          <p:nvPr/>
        </p:nvSpPr>
        <p:spPr>
          <a:xfrm>
            <a:off x="539552" y="4941168"/>
            <a:ext cx="8280920" cy="1200329"/>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13.11</a:t>
            </a:r>
            <a:r>
              <a:rPr lang="en-US" sz="1800" dirty="0">
                <a:effectLst/>
                <a:latin typeface="+mn-lt"/>
                <a:ea typeface="Times New Roman" panose="02020603050405020304" pitchFamily="18" charset="0"/>
              </a:rPr>
              <a:t> Influence of perception of risk on the use of marijuana. The availability of marijuana in the United States remained uniform over the years covered by this graph, but use decreased in inverse proportion to the perception of risk. </a:t>
            </a:r>
            <a:endParaRPr lang="en-GB" dirty="0">
              <a:latin typeface="+mn-lt"/>
            </a:endParaRPr>
          </a:p>
        </p:txBody>
      </p:sp>
    </p:spTree>
    <p:extLst>
      <p:ext uri="{BB962C8B-B14F-4D97-AF65-F5344CB8AC3E}">
        <p14:creationId xmlns:p14="http://schemas.microsoft.com/office/powerpoint/2010/main" val="552336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800DEC46-5FBC-3B42-A81A-07D1C87AE92C}"/>
              </a:ext>
            </a:extLst>
          </p:cNvPr>
          <p:cNvSpPr>
            <a:spLocks noGrp="1" noChangeArrowheads="1"/>
          </p:cNvSpPr>
          <p:nvPr>
            <p:ph type="body" idx="1"/>
          </p:nvPr>
        </p:nvSpPr>
        <p:spPr>
          <a:xfrm>
            <a:off x="395536" y="260648"/>
            <a:ext cx="8205788" cy="6336704"/>
          </a:xfrm>
        </p:spPr>
        <p:txBody>
          <a:bodyPr/>
          <a:lstStyle/>
          <a:p>
            <a:pPr marL="0" indent="0">
              <a:buNone/>
            </a:pPr>
            <a:r>
              <a:rPr lang="en-US" altLang="en-US" b="1" dirty="0"/>
              <a:t>Drugs are chemicals that alter biological processes</a:t>
            </a:r>
          </a:p>
          <a:p>
            <a:pPr marL="0" indent="0">
              <a:buNone/>
            </a:pPr>
            <a:endParaRPr lang="en-US" altLang="en-US" b="1" dirty="0"/>
          </a:p>
          <a:p>
            <a:pPr marL="0" indent="0">
              <a:buNone/>
            </a:pPr>
            <a:r>
              <a:rPr lang="en-US" altLang="en-US" sz="2100" dirty="0"/>
              <a:t>Drugs and their activity;  acute vs chronic effects</a:t>
            </a:r>
          </a:p>
          <a:p>
            <a:pPr marL="0" indent="0">
              <a:buNone/>
            </a:pPr>
            <a:endParaRPr lang="en-US" altLang="en-US" sz="2100" dirty="0"/>
          </a:p>
          <a:p>
            <a:pPr marL="0" indent="0">
              <a:buNone/>
            </a:pPr>
            <a:r>
              <a:rPr lang="en-US" altLang="en-US" sz="2100" dirty="0"/>
              <a:t>Routes of drug entry into the body</a:t>
            </a:r>
          </a:p>
          <a:p>
            <a:pPr marL="0" indent="0">
              <a:buNone/>
            </a:pPr>
            <a:endParaRPr lang="en-US" altLang="en-US" sz="2100" dirty="0"/>
          </a:p>
          <a:p>
            <a:pPr marL="0" indent="0">
              <a:buNone/>
            </a:pPr>
            <a:r>
              <a:rPr lang="en-US" altLang="en-US" sz="2100" dirty="0"/>
              <a:t>Distribution of drugs throughout the body</a:t>
            </a:r>
          </a:p>
          <a:p>
            <a:pPr marL="0" indent="0">
              <a:buNone/>
            </a:pPr>
            <a:endParaRPr lang="en-US" altLang="en-US" sz="2100" dirty="0"/>
          </a:p>
          <a:p>
            <a:pPr marL="0" indent="0">
              <a:buNone/>
            </a:pPr>
            <a:r>
              <a:rPr lang="en-US" altLang="en-US" sz="2100" dirty="0"/>
              <a:t>Elimination of drugs from the body</a:t>
            </a:r>
          </a:p>
          <a:p>
            <a:pPr marL="0" indent="0">
              <a:buNone/>
            </a:pPr>
            <a:endParaRPr lang="en-US" altLang="en-US" sz="2100" dirty="0"/>
          </a:p>
          <a:p>
            <a:pPr marL="0" indent="0">
              <a:buNone/>
            </a:pPr>
            <a:r>
              <a:rPr lang="en-US" altLang="en-US" sz="2100" dirty="0"/>
              <a:t>Drug receptors and drug action on cells</a:t>
            </a:r>
          </a:p>
          <a:p>
            <a:pPr marL="0" indent="0">
              <a:buNone/>
            </a:pPr>
            <a:endParaRPr lang="en-US" altLang="en-US" sz="2100" dirty="0"/>
          </a:p>
          <a:p>
            <a:pPr marL="0" indent="0">
              <a:buNone/>
            </a:pPr>
            <a:r>
              <a:rPr lang="en-US" altLang="en-US" sz="2100" dirty="0"/>
              <a:t>Side effects and drug interactions</a:t>
            </a:r>
          </a:p>
          <a:p>
            <a:pPr marL="0" indent="0">
              <a:buNone/>
            </a:pPr>
            <a:endParaRPr lang="en-US" altLang="en-US" sz="2100" dirty="0"/>
          </a:p>
          <a:p>
            <a:pPr marL="0" indent="0">
              <a:buNone/>
            </a:pPr>
            <a:r>
              <a:rPr lang="en-US" altLang="en-US" sz="2100" dirty="0"/>
              <a:t>Drug safety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question and answer on a white background&#10;&#10;Description automatically generated">
            <a:extLst>
              <a:ext uri="{FF2B5EF4-FFF2-40B4-BE49-F238E27FC236}">
                <a16:creationId xmlns:a16="http://schemas.microsoft.com/office/drawing/2014/main" id="{831B9C9E-AA70-C0DE-3E84-DC9C1520B214}"/>
              </a:ext>
            </a:extLst>
          </p:cNvPr>
          <p:cNvPicPr>
            <a:picLocks noGrp="1" noChangeAspect="1"/>
          </p:cNvPicPr>
          <p:nvPr>
            <p:ph idx="1"/>
          </p:nvPr>
        </p:nvPicPr>
        <p:blipFill>
          <a:blip r:embed="rId2"/>
          <a:stretch>
            <a:fillRect/>
          </a:stretch>
        </p:blipFill>
        <p:spPr>
          <a:xfrm>
            <a:off x="251520" y="476672"/>
            <a:ext cx="9054169" cy="6036112"/>
          </a:xfrm>
        </p:spPr>
      </p:pic>
    </p:spTree>
    <p:extLst>
      <p:ext uri="{BB962C8B-B14F-4D97-AF65-F5344CB8AC3E}">
        <p14:creationId xmlns:p14="http://schemas.microsoft.com/office/powerpoint/2010/main" val="416225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FECAD76-4FEE-4953-B185-6779D401732D}"/>
              </a:ext>
            </a:extLst>
          </p:cNvPr>
          <p:cNvPicPr>
            <a:picLocks noChangeAspect="1"/>
          </p:cNvPicPr>
          <p:nvPr/>
        </p:nvPicPr>
        <p:blipFill rotWithShape="1">
          <a:blip r:embed="rId2"/>
          <a:srcRect b="8000"/>
          <a:stretch/>
        </p:blipFill>
        <p:spPr>
          <a:xfrm>
            <a:off x="323528" y="116632"/>
            <a:ext cx="4968552" cy="6567722"/>
          </a:xfrm>
          <a:prstGeom prst="rect">
            <a:avLst/>
          </a:prstGeom>
        </p:spPr>
      </p:pic>
      <p:sp>
        <p:nvSpPr>
          <p:cNvPr id="6" name="TextBox 5">
            <a:extLst>
              <a:ext uri="{FF2B5EF4-FFF2-40B4-BE49-F238E27FC236}">
                <a16:creationId xmlns:a16="http://schemas.microsoft.com/office/drawing/2014/main" id="{B2EF68A0-3141-46CE-B32B-6C8EEF706663}"/>
              </a:ext>
            </a:extLst>
          </p:cNvPr>
          <p:cNvSpPr txBox="1"/>
          <p:nvPr/>
        </p:nvSpPr>
        <p:spPr>
          <a:xfrm>
            <a:off x="5436096" y="260648"/>
            <a:ext cx="3384376" cy="646331"/>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13.1 </a:t>
            </a:r>
            <a:r>
              <a:rPr lang="en-US" sz="1800" dirty="0">
                <a:effectLst/>
                <a:latin typeface="+mn-lt"/>
                <a:cs typeface="Times New Roman" panose="02020603050405020304" pitchFamily="18" charset="0"/>
              </a:rPr>
              <a:t>The human respiratory system.</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3812056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F46E835-BD8A-4017-B19B-6B3B5D9A0C0F}"/>
              </a:ext>
            </a:extLst>
          </p:cNvPr>
          <p:cNvPicPr>
            <a:picLocks noChangeAspect="1"/>
          </p:cNvPicPr>
          <p:nvPr/>
        </p:nvPicPr>
        <p:blipFill rotWithShape="1">
          <a:blip r:embed="rId2"/>
          <a:srcRect b="14300"/>
          <a:stretch/>
        </p:blipFill>
        <p:spPr>
          <a:xfrm>
            <a:off x="179511" y="188639"/>
            <a:ext cx="5184577" cy="6454805"/>
          </a:xfrm>
          <a:prstGeom prst="rect">
            <a:avLst/>
          </a:prstGeom>
        </p:spPr>
      </p:pic>
      <p:sp>
        <p:nvSpPr>
          <p:cNvPr id="6" name="TextBox 5">
            <a:extLst>
              <a:ext uri="{FF2B5EF4-FFF2-40B4-BE49-F238E27FC236}">
                <a16:creationId xmlns:a16="http://schemas.microsoft.com/office/drawing/2014/main" id="{94D53A7E-931B-4FFE-B447-16D32938F13A}"/>
              </a:ext>
            </a:extLst>
          </p:cNvPr>
          <p:cNvSpPr txBox="1"/>
          <p:nvPr/>
        </p:nvSpPr>
        <p:spPr>
          <a:xfrm>
            <a:off x="5508104" y="4959752"/>
            <a:ext cx="3600400" cy="1477328"/>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13.2 </a:t>
            </a:r>
            <a:r>
              <a:rPr lang="en-US" sz="1800" dirty="0">
                <a:effectLst/>
                <a:latin typeface="+mn-lt"/>
                <a:cs typeface="Times New Roman" panose="02020603050405020304" pitchFamily="18" charset="0"/>
              </a:rPr>
              <a:t>The major organs of the human excretory system, responsible for the production of urine.</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378688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E168F486-DB91-4588-905E-42FA56C4F38A}"/>
              </a:ext>
            </a:extLst>
          </p:cNvPr>
          <p:cNvPicPr>
            <a:picLocks noChangeAspect="1"/>
          </p:cNvPicPr>
          <p:nvPr/>
        </p:nvPicPr>
        <p:blipFill rotWithShape="1">
          <a:blip r:embed="rId2"/>
          <a:srcRect b="20268"/>
          <a:stretch/>
        </p:blipFill>
        <p:spPr>
          <a:xfrm>
            <a:off x="1293453" y="260648"/>
            <a:ext cx="6523139" cy="5112568"/>
          </a:xfrm>
          <a:prstGeom prst="rect">
            <a:avLst/>
          </a:prstGeom>
        </p:spPr>
      </p:pic>
      <p:sp>
        <p:nvSpPr>
          <p:cNvPr id="6" name="TextBox 5">
            <a:extLst>
              <a:ext uri="{FF2B5EF4-FFF2-40B4-BE49-F238E27FC236}">
                <a16:creationId xmlns:a16="http://schemas.microsoft.com/office/drawing/2014/main" id="{5A15E000-1CBF-4218-AEF0-F77CF137C899}"/>
              </a:ext>
            </a:extLst>
          </p:cNvPr>
          <p:cNvSpPr txBox="1"/>
          <p:nvPr/>
        </p:nvSpPr>
        <p:spPr>
          <a:xfrm>
            <a:off x="863588" y="5445224"/>
            <a:ext cx="7416824" cy="923330"/>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13.3 </a:t>
            </a:r>
            <a:r>
              <a:rPr lang="en-US" sz="1800" dirty="0">
                <a:effectLst/>
                <a:latin typeface="+mn-lt"/>
                <a:cs typeface="Times New Roman" panose="02020603050405020304" pitchFamily="18" charset="0"/>
              </a:rPr>
              <a:t>Half-lives of various drugs. The half-life of a drug (</a:t>
            </a:r>
            <a:r>
              <a:rPr lang="en-US" sz="1800" i="1" dirty="0">
                <a:effectLst/>
                <a:latin typeface="+mn-lt"/>
                <a:cs typeface="Times New Roman" panose="02020603050405020304" pitchFamily="18" charset="0"/>
              </a:rPr>
              <a:t>t</a:t>
            </a:r>
            <a:r>
              <a:rPr lang="en-US" sz="1800" baseline="-25000" dirty="0">
                <a:effectLst/>
                <a:latin typeface="+mn-lt"/>
                <a:cs typeface="Times New Roman" panose="02020603050405020304" pitchFamily="18" charset="0"/>
              </a:rPr>
              <a:t>1/2</a:t>
            </a:r>
            <a:r>
              <a:rPr lang="en-US" sz="1800" dirty="0">
                <a:effectLst/>
                <a:latin typeface="+mn-lt"/>
                <a:cs typeface="Times New Roman" panose="02020603050405020304" pitchFamily="18" charset="0"/>
              </a:rPr>
              <a:t>) is the time required for its active concentration to be reduced by half.</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967937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imeline&#10;&#10;Description automatically generated">
            <a:extLst>
              <a:ext uri="{FF2B5EF4-FFF2-40B4-BE49-F238E27FC236}">
                <a16:creationId xmlns:a16="http://schemas.microsoft.com/office/drawing/2014/main" id="{438FA5EC-7F15-48F9-992A-573B17B3F118}"/>
              </a:ext>
            </a:extLst>
          </p:cNvPr>
          <p:cNvPicPr>
            <a:picLocks noChangeAspect="1"/>
          </p:cNvPicPr>
          <p:nvPr/>
        </p:nvPicPr>
        <p:blipFill rotWithShape="1">
          <a:blip r:embed="rId2"/>
          <a:srcRect b="21840"/>
          <a:stretch/>
        </p:blipFill>
        <p:spPr>
          <a:xfrm>
            <a:off x="1043608" y="187733"/>
            <a:ext cx="7319235" cy="4392489"/>
          </a:xfrm>
          <a:prstGeom prst="rect">
            <a:avLst/>
          </a:prstGeom>
        </p:spPr>
      </p:pic>
      <p:sp>
        <p:nvSpPr>
          <p:cNvPr id="6" name="TextBox 5">
            <a:extLst>
              <a:ext uri="{FF2B5EF4-FFF2-40B4-BE49-F238E27FC236}">
                <a16:creationId xmlns:a16="http://schemas.microsoft.com/office/drawing/2014/main" id="{DFC0E189-6E63-40B7-8C69-D5612E87818E}"/>
              </a:ext>
            </a:extLst>
          </p:cNvPr>
          <p:cNvSpPr txBox="1"/>
          <p:nvPr/>
        </p:nvSpPr>
        <p:spPr>
          <a:xfrm>
            <a:off x="156298" y="4638455"/>
            <a:ext cx="8856984" cy="2031325"/>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13.4 </a:t>
            </a:r>
            <a:r>
              <a:rPr lang="en-US" sz="1800" dirty="0">
                <a:effectLst/>
                <a:latin typeface="+mn-lt"/>
                <a:ea typeface="Times New Roman" panose="02020603050405020304" pitchFamily="18" charset="0"/>
              </a:rPr>
              <a:t>Enantiomers are mirror-image molecules that often have very different biological effects. [A, Enantiomers have the same atoms and the same bonds linking those atoms, but the parts of the molecules are arranged differently in space so that they are mirror images of each other. B, mirror-image molecules are not superimposable. C, One enantiomer of thalidomide (the “R” version) acts as a sedative, whereas the other version (“S”) causes birth defects.] </a:t>
            </a:r>
            <a:endParaRPr lang="en-GB" dirty="0">
              <a:latin typeface="+mn-lt"/>
            </a:endParaRPr>
          </a:p>
        </p:txBody>
      </p:sp>
    </p:spTree>
    <p:extLst>
      <p:ext uri="{BB962C8B-B14F-4D97-AF65-F5344CB8AC3E}">
        <p14:creationId xmlns:p14="http://schemas.microsoft.com/office/powerpoint/2010/main" val="2652177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low confidence">
            <a:extLst>
              <a:ext uri="{FF2B5EF4-FFF2-40B4-BE49-F238E27FC236}">
                <a16:creationId xmlns:a16="http://schemas.microsoft.com/office/drawing/2014/main" id="{128C8469-B672-4826-857D-76D3648487C9}"/>
              </a:ext>
            </a:extLst>
          </p:cNvPr>
          <p:cNvPicPr>
            <a:picLocks noChangeAspect="1"/>
          </p:cNvPicPr>
          <p:nvPr/>
        </p:nvPicPr>
        <p:blipFill rotWithShape="1">
          <a:blip r:embed="rId2"/>
          <a:srcRect b="18500"/>
          <a:stretch/>
        </p:blipFill>
        <p:spPr>
          <a:xfrm>
            <a:off x="1260808" y="120404"/>
            <a:ext cx="3255029" cy="6620964"/>
          </a:xfrm>
          <a:prstGeom prst="rect">
            <a:avLst/>
          </a:prstGeom>
        </p:spPr>
      </p:pic>
      <p:sp>
        <p:nvSpPr>
          <p:cNvPr id="6" name="TextBox 5">
            <a:extLst>
              <a:ext uri="{FF2B5EF4-FFF2-40B4-BE49-F238E27FC236}">
                <a16:creationId xmlns:a16="http://schemas.microsoft.com/office/drawing/2014/main" id="{FA32E254-68D4-4D0C-81BE-C72102697F0E}"/>
              </a:ext>
            </a:extLst>
          </p:cNvPr>
          <p:cNvSpPr txBox="1"/>
          <p:nvPr/>
        </p:nvSpPr>
        <p:spPr>
          <a:xfrm>
            <a:off x="4628165" y="5589240"/>
            <a:ext cx="3904275" cy="646331"/>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13.5</a:t>
            </a:r>
            <a:r>
              <a:rPr lang="en-US" sz="1800" dirty="0">
                <a:effectLst/>
                <a:latin typeface="+mn-lt"/>
                <a:ea typeface="Times New Roman" panose="02020603050405020304" pitchFamily="18" charset="0"/>
              </a:rPr>
              <a:t> Drug agonists and antagonists. </a:t>
            </a:r>
            <a:endParaRPr lang="en-GB" dirty="0">
              <a:latin typeface="+mn-lt"/>
            </a:endParaRPr>
          </a:p>
        </p:txBody>
      </p:sp>
    </p:spTree>
    <p:extLst>
      <p:ext uri="{BB962C8B-B14F-4D97-AF65-F5344CB8AC3E}">
        <p14:creationId xmlns:p14="http://schemas.microsoft.com/office/powerpoint/2010/main" val="3859197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6ADE48A6-D436-4B95-9AF3-04EFBEDA1C47}"/>
              </a:ext>
            </a:extLst>
          </p:cNvPr>
          <p:cNvPicPr>
            <a:picLocks noChangeAspect="1"/>
          </p:cNvPicPr>
          <p:nvPr/>
        </p:nvPicPr>
        <p:blipFill rotWithShape="1">
          <a:blip r:embed="rId2"/>
          <a:srcRect b="40606"/>
          <a:stretch/>
        </p:blipFill>
        <p:spPr>
          <a:xfrm>
            <a:off x="222225" y="692696"/>
            <a:ext cx="8699550" cy="3816424"/>
          </a:xfrm>
          <a:prstGeom prst="rect">
            <a:avLst/>
          </a:prstGeom>
        </p:spPr>
      </p:pic>
      <p:sp>
        <p:nvSpPr>
          <p:cNvPr id="6" name="TextBox 5">
            <a:extLst>
              <a:ext uri="{FF2B5EF4-FFF2-40B4-BE49-F238E27FC236}">
                <a16:creationId xmlns:a16="http://schemas.microsoft.com/office/drawing/2014/main" id="{1A5DF133-CD88-4AEE-B73C-6587A983456E}"/>
              </a:ext>
            </a:extLst>
          </p:cNvPr>
          <p:cNvSpPr txBox="1"/>
          <p:nvPr/>
        </p:nvSpPr>
        <p:spPr>
          <a:xfrm>
            <a:off x="2771800" y="4725144"/>
            <a:ext cx="4032448" cy="369332"/>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13.6</a:t>
            </a:r>
            <a:r>
              <a:rPr lang="en-US" sz="1800" dirty="0">
                <a:effectLst/>
                <a:latin typeface="+mn-lt"/>
                <a:ea typeface="Times New Roman" panose="02020603050405020304" pitchFamily="18" charset="0"/>
              </a:rPr>
              <a:t> How drugs interact. </a:t>
            </a:r>
            <a:endParaRPr lang="en-GB" dirty="0">
              <a:latin typeface="+mn-lt"/>
            </a:endParaRPr>
          </a:p>
        </p:txBody>
      </p:sp>
    </p:spTree>
    <p:extLst>
      <p:ext uri="{BB962C8B-B14F-4D97-AF65-F5344CB8AC3E}">
        <p14:creationId xmlns:p14="http://schemas.microsoft.com/office/powerpoint/2010/main" val="2645827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background with black text&#10;&#10;Description automatically generated">
            <a:extLst>
              <a:ext uri="{FF2B5EF4-FFF2-40B4-BE49-F238E27FC236}">
                <a16:creationId xmlns:a16="http://schemas.microsoft.com/office/drawing/2014/main" id="{85B8B19A-66A4-4818-19AB-C7D286007F18}"/>
              </a:ext>
            </a:extLst>
          </p:cNvPr>
          <p:cNvPicPr>
            <a:picLocks noGrp="1" noChangeAspect="1"/>
          </p:cNvPicPr>
          <p:nvPr>
            <p:ph idx="1"/>
          </p:nvPr>
        </p:nvPicPr>
        <p:blipFill>
          <a:blip r:embed="rId2"/>
          <a:stretch>
            <a:fillRect/>
          </a:stretch>
        </p:blipFill>
        <p:spPr>
          <a:xfrm>
            <a:off x="395536" y="764704"/>
            <a:ext cx="9289033" cy="6192688"/>
          </a:xfrm>
        </p:spPr>
      </p:pic>
    </p:spTree>
    <p:extLst>
      <p:ext uri="{BB962C8B-B14F-4D97-AF65-F5344CB8AC3E}">
        <p14:creationId xmlns:p14="http://schemas.microsoft.com/office/powerpoint/2010/main" val="3935634092"/>
      </p:ext>
    </p:extLst>
  </p:cSld>
  <p:clrMapOvr>
    <a:masterClrMapping/>
  </p:clrMapOvr>
</p:sld>
</file>

<file path=ppt/theme/theme1.xml><?xml version="1.0" encoding="utf-8"?>
<a:theme xmlns:a="http://schemas.openxmlformats.org/drawingml/2006/main" name="Office Theme">
  <a:themeElements>
    <a:clrScheme name="">
      <a:dk1>
        <a:srgbClr val="000000"/>
      </a:dk1>
      <a:lt1>
        <a:srgbClr val="FFFFFF"/>
      </a:lt1>
      <a:dk2>
        <a:srgbClr val="11147D"/>
      </a:dk2>
      <a:lt2>
        <a:srgbClr val="9DBCDB"/>
      </a:lt2>
      <a:accent1>
        <a:srgbClr val="DEF0FC"/>
      </a:accent1>
      <a:accent2>
        <a:srgbClr val="11147D"/>
      </a:accent2>
      <a:accent3>
        <a:srgbClr val="FFFFFF"/>
      </a:accent3>
      <a:accent4>
        <a:srgbClr val="000000"/>
      </a:accent4>
      <a:accent5>
        <a:srgbClr val="ECF6FD"/>
      </a:accent5>
      <a:accent6>
        <a:srgbClr val="0E1171"/>
      </a:accent6>
      <a:hlink>
        <a:srgbClr val="ADDAF7"/>
      </a:hlink>
      <a:folHlink>
        <a:srgbClr val="3E7AB8"/>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rcpress_master_template.potx  -  Read-Only" id="{BB688410-595E-488D-A28D-038C8EBF4D2D}" vid="{BCD2818A-5D35-4005-ADB7-4432A7CF89C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5440AA9095334DB3D5727F76092292" ma:contentTypeVersion="6" ma:contentTypeDescription="Create a new document." ma:contentTypeScope="" ma:versionID="8883c73fb4010812906d5d15c503c91c">
  <xsd:schema xmlns:xsd="http://www.w3.org/2001/XMLSchema" xmlns:xs="http://www.w3.org/2001/XMLSchema" xmlns:p="http://schemas.microsoft.com/office/2006/metadata/properties" xmlns:ns2="4bb372d3-63f6-4132-b4a9-53f6c6ee75cf" xmlns:ns3="07914852-17c5-4b94-83a2-7a6755eb7fbc" targetNamespace="http://schemas.microsoft.com/office/2006/metadata/properties" ma:root="true" ma:fieldsID="2227ccba1093c330152e0193fbcac0a8" ns2:_="" ns3:_="">
    <xsd:import namespace="4bb372d3-63f6-4132-b4a9-53f6c6ee75cf"/>
    <xsd:import namespace="07914852-17c5-4b94-83a2-7a6755eb7fbc"/>
    <xsd:element name="properties">
      <xsd:complexType>
        <xsd:sequence>
          <xsd:element name="documentManagement">
            <xsd:complexType>
              <xsd:all>
                <xsd:element ref="ns2:Template_x0020_Used_x0020_For"/>
                <xsd:element ref="ns2:Audience"/>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b372d3-63f6-4132-b4a9-53f6c6ee75cf" elementFormDefault="qualified">
    <xsd:import namespace="http://schemas.microsoft.com/office/2006/documentManagement/types"/>
    <xsd:import namespace="http://schemas.microsoft.com/office/infopath/2007/PartnerControls"/>
    <xsd:element name="Template_x0020_Used_x0020_For" ma:index="8" ma:displayName="Template Used For" ma:description="What is this template required to be used for?" ma:format="Dropdown" ma:internalName="Template_x0020_Used_x0020_For">
      <xsd:simpleType>
        <xsd:restriction base="dms:Choice">
          <xsd:enumeration value="Handover Memo"/>
          <xsd:enumeration value="Site Map"/>
          <xsd:enumeration value="Flashcards"/>
          <xsd:enumeration value="Quizzes"/>
          <xsd:enumeration value="Timelines"/>
          <xsd:enumeration value="Listening Guide"/>
          <xsd:enumeration value="Instructor Manual"/>
          <xsd:enumeration value="PowerPoint Slides"/>
          <xsd:enumeration value="QuestBank"/>
        </xsd:restriction>
      </xsd:simpleType>
    </xsd:element>
    <xsd:element name="Audience" ma:index="9" ma:displayName="Template Type" ma:description="Who is this item aimed at?" ma:format="Dropdown" ma:internalName="Audience">
      <xsd:simpleType>
        <xsd:restriction base="dms:Choice">
          <xsd:enumeration value="Students"/>
          <xsd:enumeration value="Instructors"/>
          <xsd:enumeration value="Admin"/>
        </xsd:restriction>
      </xsd:simpleType>
    </xsd:element>
  </xsd:schema>
  <xsd:schema xmlns:xsd="http://www.w3.org/2001/XMLSchema" xmlns:xs="http://www.w3.org/2001/XMLSchema" xmlns:dms="http://schemas.microsoft.com/office/2006/documentManagement/types" xmlns:pc="http://schemas.microsoft.com/office/infopath/2007/PartnerControls" targetNamespace="07914852-17c5-4b94-83a2-7a6755eb7fb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15CE75-3717-45CC-A115-FED6EA14B96C}">
  <ds:schemaRefs>
    <ds:schemaRef ds:uri="http://schemas.microsoft.com/sharepoint/v3/contenttype/forms"/>
  </ds:schemaRefs>
</ds:datastoreItem>
</file>

<file path=customXml/itemProps2.xml><?xml version="1.0" encoding="utf-8"?>
<ds:datastoreItem xmlns:ds="http://schemas.openxmlformats.org/officeDocument/2006/customXml" ds:itemID="{B4D5D51E-17EF-47A0-97EF-299488475813}">
  <ds:schemaRefs>
    <ds:schemaRef ds:uri="http://schemas.microsoft.com/office/2006/metadata/longProperties"/>
  </ds:schemaRefs>
</ds:datastoreItem>
</file>

<file path=customXml/itemProps3.xml><?xml version="1.0" encoding="utf-8"?>
<ds:datastoreItem xmlns:ds="http://schemas.openxmlformats.org/officeDocument/2006/customXml" ds:itemID="{6C35CC37-AE4C-4720-B179-AA433E3D0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b372d3-63f6-4132-b4a9-53f6c6ee75cf"/>
    <ds:schemaRef ds:uri="07914852-17c5-4b94-83a2-7a6755eb7f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crcpress_master_template</Template>
  <TotalTime>40</TotalTime>
  <Words>492</Words>
  <Application>Microsoft Office PowerPoint</Application>
  <PresentationFormat>On-screen Show (4:3)</PresentationFormat>
  <Paragraphs>55</Paragraphs>
  <Slides>20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Rockwell</vt:lpstr>
      <vt:lpstr>Times</vt:lpstr>
      <vt:lpstr>Verdana</vt:lpstr>
      <vt:lpstr>Office Theme</vt:lpstr>
      <vt:lpstr>Chapter 13: Drugs and Addiction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Informa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Drugs and Addiction</dc:title>
  <dc:creator>Burton, Leah</dc:creator>
  <cp:lastModifiedBy>Nancy Minkoff</cp:lastModifiedBy>
  <cp:revision>6</cp:revision>
  <dcterms:created xsi:type="dcterms:W3CDTF">2023-01-17T13:19:50Z</dcterms:created>
  <dcterms:modified xsi:type="dcterms:W3CDTF">2024-11-05T17:42:08Z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Used For">
    <vt:lpwstr>PowerPoint Slides</vt:lpwstr>
  </property>
  <property fmtid="{D5CDD505-2E9C-101B-9397-08002B2CF9AE}" pid="3" name="Audience">
    <vt:lpwstr>Instructors</vt:lpwstr>
  </property>
  <property fmtid="{D5CDD505-2E9C-101B-9397-08002B2CF9AE}" pid="4" name="MSIP_Label_2bbab825-a111-45e4-86a1-18cee0005896_Enabled">
    <vt:lpwstr>true</vt:lpwstr>
  </property>
  <property fmtid="{D5CDD505-2E9C-101B-9397-08002B2CF9AE}" pid="5" name="MSIP_Label_2bbab825-a111-45e4-86a1-18cee0005896_SetDate">
    <vt:lpwstr>2023-01-17T13:35:43Z</vt:lpwstr>
  </property>
  <property fmtid="{D5CDD505-2E9C-101B-9397-08002B2CF9AE}" pid="6" name="MSIP_Label_2bbab825-a111-45e4-86a1-18cee0005896_Method">
    <vt:lpwstr>Standard</vt:lpwstr>
  </property>
  <property fmtid="{D5CDD505-2E9C-101B-9397-08002B2CF9AE}" pid="7" name="MSIP_Label_2bbab825-a111-45e4-86a1-18cee0005896_Name">
    <vt:lpwstr>2bbab825-a111-45e4-86a1-18cee0005896</vt:lpwstr>
  </property>
  <property fmtid="{D5CDD505-2E9C-101B-9397-08002B2CF9AE}" pid="8" name="MSIP_Label_2bbab825-a111-45e4-86a1-18cee0005896_SiteId">
    <vt:lpwstr>2567d566-604c-408a-8a60-55d0dc9d9d6b</vt:lpwstr>
  </property>
  <property fmtid="{D5CDD505-2E9C-101B-9397-08002B2CF9AE}" pid="9" name="MSIP_Label_2bbab825-a111-45e4-86a1-18cee0005896_ActionId">
    <vt:lpwstr>5df540bd-7e67-4ed0-999b-7b04f6ca26dd</vt:lpwstr>
  </property>
  <property fmtid="{D5CDD505-2E9C-101B-9397-08002B2CF9AE}" pid="10" name="MSIP_Label_2bbab825-a111-45e4-86a1-18cee0005896_ContentBits">
    <vt:lpwstr>2</vt:lpwstr>
  </property>
</Properties>
</file>