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0" r:id="rId4"/>
  </p:sldMasterIdLst>
  <p:notesMasterIdLst>
    <p:notesMasterId r:id="rId26"/>
  </p:notesMasterIdLst>
  <p:sldIdLst>
    <p:sldId id="267" r:id="rId5"/>
    <p:sldId id="266" r:id="rId6"/>
    <p:sldId id="268" r:id="rId7"/>
    <p:sldId id="269" r:id="rId8"/>
    <p:sldId id="270" r:id="rId9"/>
    <p:sldId id="271" r:id="rId10"/>
    <p:sldId id="272" r:id="rId11"/>
    <p:sldId id="273" r:id="rId12"/>
    <p:sldId id="274" r:id="rId13"/>
    <p:sldId id="275" r:id="rId14"/>
    <p:sldId id="276" r:id="rId15"/>
    <p:sldId id="285" r:id="rId16"/>
    <p:sldId id="277" r:id="rId17"/>
    <p:sldId id="278" r:id="rId18"/>
    <p:sldId id="279" r:id="rId19"/>
    <p:sldId id="280" r:id="rId20"/>
    <p:sldId id="281" r:id="rId21"/>
    <p:sldId id="282" r:id="rId22"/>
    <p:sldId id="286" r:id="rId23"/>
    <p:sldId id="283" r:id="rId24"/>
    <p:sldId id="284" r:id="rId25"/>
  </p:sldIdLst>
  <p:sldSz cx="9144000" cy="6858000" type="screen4x3"/>
  <p:notesSz cx="6858000" cy="9144000"/>
  <p:defaultTextStyle>
    <a:defPPr>
      <a:defRPr lang="en-GB"/>
    </a:defPPr>
    <a:lvl1pPr algn="l" rtl="0" eaLnBrk="0" fontAlgn="base" hangingPunct="0">
      <a:spcBef>
        <a:spcPct val="0"/>
      </a:spcBef>
      <a:spcAft>
        <a:spcPct val="0"/>
      </a:spcAft>
      <a:defRPr sz="2400" kern="1200">
        <a:solidFill>
          <a:schemeClr val="tx1"/>
        </a:solidFill>
        <a:latin typeface="Times" pitchFamily="2" charset="0"/>
        <a:ea typeface="+mn-ea"/>
        <a:cs typeface="+mn-cs"/>
      </a:defRPr>
    </a:lvl1pPr>
    <a:lvl2pPr marL="457200" algn="l" rtl="0" eaLnBrk="0" fontAlgn="base" hangingPunct="0">
      <a:spcBef>
        <a:spcPct val="0"/>
      </a:spcBef>
      <a:spcAft>
        <a:spcPct val="0"/>
      </a:spcAft>
      <a:defRPr sz="2400" kern="1200">
        <a:solidFill>
          <a:schemeClr val="tx1"/>
        </a:solidFill>
        <a:latin typeface="Times" pitchFamily="2" charset="0"/>
        <a:ea typeface="+mn-ea"/>
        <a:cs typeface="+mn-cs"/>
      </a:defRPr>
    </a:lvl2pPr>
    <a:lvl3pPr marL="914400" algn="l" rtl="0" eaLnBrk="0" fontAlgn="base" hangingPunct="0">
      <a:spcBef>
        <a:spcPct val="0"/>
      </a:spcBef>
      <a:spcAft>
        <a:spcPct val="0"/>
      </a:spcAft>
      <a:defRPr sz="2400" kern="1200">
        <a:solidFill>
          <a:schemeClr val="tx1"/>
        </a:solidFill>
        <a:latin typeface="Times" pitchFamily="2" charset="0"/>
        <a:ea typeface="+mn-ea"/>
        <a:cs typeface="+mn-cs"/>
      </a:defRPr>
    </a:lvl3pPr>
    <a:lvl4pPr marL="1371600" algn="l" rtl="0" eaLnBrk="0" fontAlgn="base" hangingPunct="0">
      <a:spcBef>
        <a:spcPct val="0"/>
      </a:spcBef>
      <a:spcAft>
        <a:spcPct val="0"/>
      </a:spcAft>
      <a:defRPr sz="2400" kern="1200">
        <a:solidFill>
          <a:schemeClr val="tx1"/>
        </a:solidFill>
        <a:latin typeface="Times" pitchFamily="2" charset="0"/>
        <a:ea typeface="+mn-ea"/>
        <a:cs typeface="+mn-cs"/>
      </a:defRPr>
    </a:lvl4pPr>
    <a:lvl5pPr marL="1828800" algn="l" rtl="0" eaLnBrk="0" fontAlgn="base" hangingPunct="0">
      <a:spcBef>
        <a:spcPct val="0"/>
      </a:spcBef>
      <a:spcAft>
        <a:spcPct val="0"/>
      </a:spcAft>
      <a:defRPr sz="2400" kern="1200">
        <a:solidFill>
          <a:schemeClr val="tx1"/>
        </a:solidFill>
        <a:latin typeface="Times" pitchFamily="2" charset="0"/>
        <a:ea typeface="+mn-ea"/>
        <a:cs typeface="+mn-cs"/>
      </a:defRPr>
    </a:lvl5pPr>
    <a:lvl6pPr marL="2286000" algn="l" defTabSz="914400" rtl="0" eaLnBrk="1" latinLnBrk="0" hangingPunct="1">
      <a:defRPr sz="2400" kern="1200">
        <a:solidFill>
          <a:schemeClr val="tx1"/>
        </a:solidFill>
        <a:latin typeface="Times" pitchFamily="2" charset="0"/>
        <a:ea typeface="+mn-ea"/>
        <a:cs typeface="+mn-cs"/>
      </a:defRPr>
    </a:lvl6pPr>
    <a:lvl7pPr marL="2743200" algn="l" defTabSz="914400" rtl="0" eaLnBrk="1" latinLnBrk="0" hangingPunct="1">
      <a:defRPr sz="2400" kern="1200">
        <a:solidFill>
          <a:schemeClr val="tx1"/>
        </a:solidFill>
        <a:latin typeface="Times" pitchFamily="2" charset="0"/>
        <a:ea typeface="+mn-ea"/>
        <a:cs typeface="+mn-cs"/>
      </a:defRPr>
    </a:lvl7pPr>
    <a:lvl8pPr marL="3200400" algn="l" defTabSz="914400" rtl="0" eaLnBrk="1" latinLnBrk="0" hangingPunct="1">
      <a:defRPr sz="2400" kern="1200">
        <a:solidFill>
          <a:schemeClr val="tx1"/>
        </a:solidFill>
        <a:latin typeface="Times" pitchFamily="2" charset="0"/>
        <a:ea typeface="+mn-ea"/>
        <a:cs typeface="+mn-cs"/>
      </a:defRPr>
    </a:lvl8pPr>
    <a:lvl9pPr marL="3657600" algn="l" defTabSz="914400" rtl="0" eaLnBrk="1" latinLnBrk="0" hangingPunct="1">
      <a:defRPr sz="2400" kern="1200">
        <a:solidFill>
          <a:schemeClr val="tx1"/>
        </a:solidFill>
        <a:latin typeface="Times" pitchFamily="2" charset="0"/>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00" autoAdjust="0"/>
    <p:restoredTop sz="85195" autoAdjust="0"/>
  </p:normalViewPr>
  <p:slideViewPr>
    <p:cSldViewPr>
      <p:cViewPr varScale="1">
        <p:scale>
          <a:sx n="88" d="100"/>
          <a:sy n="88" d="100"/>
        </p:scale>
        <p:origin x="210" y="5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a:extLst>
              <a:ext uri="{FF2B5EF4-FFF2-40B4-BE49-F238E27FC236}">
                <a16:creationId xmlns:a16="http://schemas.microsoft.com/office/drawing/2014/main" id="{4DB2EA3F-F159-E248-9012-54E283B753E2}"/>
              </a:ext>
            </a:extLst>
          </p:cNvPr>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en-GB" altLang="en-US"/>
          </a:p>
        </p:txBody>
      </p:sp>
      <p:sp>
        <p:nvSpPr>
          <p:cNvPr id="11267" name="Rectangle 3">
            <a:extLst>
              <a:ext uri="{FF2B5EF4-FFF2-40B4-BE49-F238E27FC236}">
                <a16:creationId xmlns:a16="http://schemas.microsoft.com/office/drawing/2014/main" id="{7F7BF3D6-3577-144A-BA75-CCCC998CA632}"/>
              </a:ext>
            </a:extLst>
          </p:cNvPr>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en-GB" altLang="en-US"/>
          </a:p>
        </p:txBody>
      </p:sp>
      <p:sp>
        <p:nvSpPr>
          <p:cNvPr id="11268" name="Rectangle 4">
            <a:extLst>
              <a:ext uri="{FF2B5EF4-FFF2-40B4-BE49-F238E27FC236}">
                <a16:creationId xmlns:a16="http://schemas.microsoft.com/office/drawing/2014/main" id="{DE1087E9-B16F-0F43-B1D0-1C83C4B7778E}"/>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1269" name="Rectangle 5">
            <a:extLst>
              <a:ext uri="{FF2B5EF4-FFF2-40B4-BE49-F238E27FC236}">
                <a16:creationId xmlns:a16="http://schemas.microsoft.com/office/drawing/2014/main" id="{2520AC15-B242-F947-80C1-9EFF4AA7C7A7}"/>
              </a:ext>
            </a:extLst>
          </p:cNvPr>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
        <p:nvSpPr>
          <p:cNvPr id="11270" name="Rectangle 6">
            <a:extLst>
              <a:ext uri="{FF2B5EF4-FFF2-40B4-BE49-F238E27FC236}">
                <a16:creationId xmlns:a16="http://schemas.microsoft.com/office/drawing/2014/main" id="{C192CC28-A605-094E-8A4E-80F08856B1E1}"/>
              </a:ext>
            </a:extLst>
          </p:cNvPr>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en-GB" altLang="en-US"/>
          </a:p>
        </p:txBody>
      </p:sp>
      <p:sp>
        <p:nvSpPr>
          <p:cNvPr id="11271" name="Rectangle 7">
            <a:extLst>
              <a:ext uri="{FF2B5EF4-FFF2-40B4-BE49-F238E27FC236}">
                <a16:creationId xmlns:a16="http://schemas.microsoft.com/office/drawing/2014/main" id="{BC46BD83-B271-7C40-BF3E-296DE2EDD732}"/>
              </a:ext>
            </a:extLst>
          </p:cNvPr>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8E998EB8-CF7C-C940-84EA-D0151FCF608C}" type="slidenum">
              <a:rPr lang="en-GB" altLang="en-US"/>
              <a:pPr/>
              <a:t>‹#›</a:t>
            </a:fld>
            <a:endParaRPr lang="en-GB" altLang="en-U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Times" pitchFamily="2" charset="0"/>
        <a:ea typeface="+mn-ea"/>
        <a:cs typeface="+mn-cs"/>
      </a:defRPr>
    </a:lvl1pPr>
    <a:lvl2pPr marL="457200" algn="l" rtl="0" fontAlgn="base">
      <a:spcBef>
        <a:spcPct val="30000"/>
      </a:spcBef>
      <a:spcAft>
        <a:spcPct val="0"/>
      </a:spcAft>
      <a:defRPr sz="1200" kern="1200">
        <a:solidFill>
          <a:schemeClr val="tx1"/>
        </a:solidFill>
        <a:latin typeface="Times" pitchFamily="2" charset="0"/>
        <a:ea typeface="+mn-ea"/>
        <a:cs typeface="+mn-cs"/>
      </a:defRPr>
    </a:lvl2pPr>
    <a:lvl3pPr marL="914400" algn="l" rtl="0" fontAlgn="base">
      <a:spcBef>
        <a:spcPct val="30000"/>
      </a:spcBef>
      <a:spcAft>
        <a:spcPct val="0"/>
      </a:spcAft>
      <a:defRPr sz="1200" kern="1200">
        <a:solidFill>
          <a:schemeClr val="tx1"/>
        </a:solidFill>
        <a:latin typeface="Times" pitchFamily="2" charset="0"/>
        <a:ea typeface="+mn-ea"/>
        <a:cs typeface="+mn-cs"/>
      </a:defRPr>
    </a:lvl3pPr>
    <a:lvl4pPr marL="1371600" algn="l" rtl="0" fontAlgn="base">
      <a:spcBef>
        <a:spcPct val="30000"/>
      </a:spcBef>
      <a:spcAft>
        <a:spcPct val="0"/>
      </a:spcAft>
      <a:defRPr sz="1200" kern="1200">
        <a:solidFill>
          <a:schemeClr val="tx1"/>
        </a:solidFill>
        <a:latin typeface="Times" pitchFamily="2" charset="0"/>
        <a:ea typeface="+mn-ea"/>
        <a:cs typeface="+mn-cs"/>
      </a:defRPr>
    </a:lvl4pPr>
    <a:lvl5pPr marL="1828800" algn="l" rtl="0" fontAlgn="base">
      <a:spcBef>
        <a:spcPct val="30000"/>
      </a:spcBef>
      <a:spcAft>
        <a:spcPct val="0"/>
      </a:spcAft>
      <a:defRPr sz="1200" kern="1200">
        <a:solidFill>
          <a:schemeClr val="tx1"/>
        </a:solidFill>
        <a:latin typeface="Times" pitchFamily="2"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01B897AF-7682-CA48-BA36-9078F14BEA5A}"/>
              </a:ext>
            </a:extLst>
          </p:cNvPr>
          <p:cNvSpPr>
            <a:spLocks noGrp="1" noChangeArrowheads="1"/>
          </p:cNvSpPr>
          <p:nvPr>
            <p:ph type="sldNum" sz="quarter" idx="5"/>
          </p:nvPr>
        </p:nvSpPr>
        <p:spPr>
          <a:ln/>
        </p:spPr>
        <p:txBody>
          <a:bodyPr/>
          <a:lstStyle/>
          <a:p>
            <a:fld id="{824BAE77-510F-164D-9341-A1C13EA57141}" type="slidenum">
              <a:rPr lang="en-GB" altLang="en-US"/>
              <a:pPr/>
              <a:t>1</a:t>
            </a:fld>
            <a:endParaRPr lang="en-GB" altLang="en-US"/>
          </a:p>
        </p:txBody>
      </p:sp>
      <p:sp>
        <p:nvSpPr>
          <p:cNvPr id="80898" name="Rectangle 2">
            <a:extLst>
              <a:ext uri="{FF2B5EF4-FFF2-40B4-BE49-F238E27FC236}">
                <a16:creationId xmlns:a16="http://schemas.microsoft.com/office/drawing/2014/main" id="{3FA0715D-AE68-374D-8A2B-9C7F13F59EF9}"/>
              </a:ext>
            </a:extLst>
          </p:cNvPr>
          <p:cNvSpPr>
            <a:spLocks noGrp="1" noRot="1" noChangeAspect="1" noChangeArrowheads="1" noTextEdit="1"/>
          </p:cNvSpPr>
          <p:nvPr>
            <p:ph type="sldImg"/>
          </p:nvPr>
        </p:nvSpPr>
        <p:spPr>
          <a:ln/>
        </p:spPr>
      </p:sp>
      <p:sp>
        <p:nvSpPr>
          <p:cNvPr id="80899" name="Rectangle 3">
            <a:extLst>
              <a:ext uri="{FF2B5EF4-FFF2-40B4-BE49-F238E27FC236}">
                <a16:creationId xmlns:a16="http://schemas.microsoft.com/office/drawing/2014/main" id="{37267F08-BF80-CE46-86A2-B65A3DF78468}"/>
              </a:ext>
            </a:extLst>
          </p:cNvPr>
          <p:cNvSpPr>
            <a:spLocks noGrp="1" noChangeArrowheads="1"/>
          </p:cNvSpPr>
          <p:nvPr>
            <p:ph type="body" idx="1"/>
          </p:nvPr>
        </p:nvSpPr>
        <p:spPr/>
        <p:txBody>
          <a:bodyPr/>
          <a:lstStyle/>
          <a:p>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tif"/></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9155" name="Rectangle 3">
            <a:extLst>
              <a:ext uri="{FF2B5EF4-FFF2-40B4-BE49-F238E27FC236}">
                <a16:creationId xmlns:a16="http://schemas.microsoft.com/office/drawing/2014/main" id="{3ECB8F55-A37E-1C4B-ABEE-5584147A5CCC}"/>
              </a:ext>
            </a:extLst>
          </p:cNvPr>
          <p:cNvSpPr>
            <a:spLocks noGrp="1" noChangeArrowheads="1"/>
          </p:cNvSpPr>
          <p:nvPr>
            <p:ph type="ctrTitle"/>
          </p:nvPr>
        </p:nvSpPr>
        <p:spPr>
          <a:xfrm>
            <a:off x="228600" y="2514600"/>
            <a:ext cx="7467600" cy="1295400"/>
          </a:xfrm>
        </p:spPr>
        <p:txBody>
          <a:bodyPr anchor="t"/>
          <a:lstStyle>
            <a:lvl1pPr>
              <a:defRPr/>
            </a:lvl1pPr>
          </a:lstStyle>
          <a:p>
            <a:pPr lvl="0"/>
            <a:r>
              <a:rPr lang="en-US" altLang="en-US" noProof="0"/>
              <a:t>Click to edit Master title style</a:t>
            </a:r>
            <a:endParaRPr lang="en-GB" altLang="en-US" noProof="0"/>
          </a:p>
        </p:txBody>
      </p:sp>
      <p:pic>
        <p:nvPicPr>
          <p:cNvPr id="49162" name="Picture 10" descr="Inf_End_spot">
            <a:extLst>
              <a:ext uri="{FF2B5EF4-FFF2-40B4-BE49-F238E27FC236}">
                <a16:creationId xmlns:a16="http://schemas.microsoft.com/office/drawing/2014/main" id="{4C805E55-8A73-BF42-AA0F-B44B326793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5789613"/>
            <a:ext cx="2819400" cy="24288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2129B101-B9DE-440B-BF4E-3557F09ABE8D}"/>
              </a:ext>
            </a:extLst>
          </p:cNvPr>
          <p:cNvPicPr>
            <a:picLocks noChangeAspect="1"/>
          </p:cNvPicPr>
          <p:nvPr userDrawn="1"/>
        </p:nvPicPr>
        <p:blipFill>
          <a:blip r:embed="rId4"/>
          <a:stretch>
            <a:fillRect/>
          </a:stretch>
        </p:blipFill>
        <p:spPr>
          <a:xfrm>
            <a:off x="533400" y="836712"/>
            <a:ext cx="3352800" cy="1022101"/>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CE9D10-D97A-2346-930B-4CFA1B0EE58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3A83388-7979-254C-8541-197B8E51BE4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703475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46A268-1E84-8145-BB2C-4BAE0155F679}"/>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99B72D3-C378-D847-B0FF-557D7BC75E1D}"/>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Tree>
    <p:extLst>
      <p:ext uri="{BB962C8B-B14F-4D97-AF65-F5344CB8AC3E}">
        <p14:creationId xmlns:p14="http://schemas.microsoft.com/office/powerpoint/2010/main" val="16985676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B4726A-7A00-B34A-81DF-93C38A1CD8F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CEDA094-D7FC-0847-9BFD-DB47932BE511}"/>
              </a:ext>
            </a:extLst>
          </p:cNvPr>
          <p:cNvSpPr>
            <a:spLocks noGrp="1"/>
          </p:cNvSpPr>
          <p:nvPr>
            <p:ph sz="half" idx="1"/>
          </p:nvPr>
        </p:nvSpPr>
        <p:spPr>
          <a:xfrm>
            <a:off x="406400" y="1557338"/>
            <a:ext cx="4025900" cy="42338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843E077-2276-B348-9F37-9D31C2E0E7CF}"/>
              </a:ext>
            </a:extLst>
          </p:cNvPr>
          <p:cNvSpPr>
            <a:spLocks noGrp="1"/>
          </p:cNvSpPr>
          <p:nvPr>
            <p:ph sz="half" idx="2"/>
          </p:nvPr>
        </p:nvSpPr>
        <p:spPr>
          <a:xfrm>
            <a:off x="4584700" y="1557338"/>
            <a:ext cx="4027488" cy="42338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642652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8DF527-2DC6-6C47-A728-AD938E22864C}"/>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7A52083-1EBF-864D-9BE0-DD205701D01F}"/>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9A2A856-78A2-DD47-9ABF-C485EE5DFCF6}"/>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2362DA2-45AC-0C4C-B754-047245F5C722}"/>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673AB76-8F88-6346-BDF9-A84583D9E3AB}"/>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654216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5077E-5F58-BD4A-9D94-DBBA1ADB1524}"/>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9377244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0E2571-3BFD-3D4C-A27D-EC63B86E9A9F}"/>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5179659-7050-9E4E-92A1-42C772A9B383}"/>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AF86DF2-1E66-0647-A870-D398A9B7ECC8}"/>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3617068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D82DA4-401C-4A40-9FA3-FBC571426E79}"/>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9FA2AE7-7B87-BF45-A2A7-F59305C78BE4}"/>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30F8761F-17BE-4A49-89BA-0C14E9191CED}"/>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4679345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0"/>
          <a:srcRect/>
          <a:stretch>
            <a:fillRect/>
          </a:stretch>
        </a:blipFill>
        <a:effectLst/>
      </p:bgPr>
    </p:bg>
    <p:spTree>
      <p:nvGrpSpPr>
        <p:cNvPr id="1" name=""/>
        <p:cNvGrpSpPr/>
        <p:nvPr/>
      </p:nvGrpSpPr>
      <p:grpSpPr>
        <a:xfrm>
          <a:off x="0" y="0"/>
          <a:ext cx="0" cy="0"/>
          <a:chOff x="0" y="0"/>
          <a:chExt cx="0" cy="0"/>
        </a:xfrm>
      </p:grpSpPr>
      <p:sp>
        <p:nvSpPr>
          <p:cNvPr id="48131" name="Rectangle 3">
            <a:extLst>
              <a:ext uri="{FF2B5EF4-FFF2-40B4-BE49-F238E27FC236}">
                <a16:creationId xmlns:a16="http://schemas.microsoft.com/office/drawing/2014/main" id="{27FB3D08-E750-1B45-8BB4-9CA749996272}"/>
              </a:ext>
            </a:extLst>
          </p:cNvPr>
          <p:cNvSpPr>
            <a:spLocks noGrp="1" noChangeArrowheads="1"/>
          </p:cNvSpPr>
          <p:nvPr>
            <p:ph type="title"/>
          </p:nvPr>
        </p:nvSpPr>
        <p:spPr bwMode="auto">
          <a:xfrm>
            <a:off x="152400" y="304800"/>
            <a:ext cx="8610600" cy="1066800"/>
          </a:xfrm>
          <a:prstGeom prst="rect">
            <a:avLst/>
          </a:prstGeom>
          <a:noFill/>
          <a:ln>
            <a:noFill/>
          </a:ln>
          <a:effectLst/>
          <a:extLst>
            <a:ext uri="{909E8E84-426E-40DD-AFC4-6F175D3DCCD1}">
              <a14:hiddenFill xmlns:a14="http://schemas.microsoft.com/office/drawing/2010/main">
                <a:solidFill>
                  <a:srgbClr val="11147D"/>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GB" altLang="en-US"/>
          </a:p>
        </p:txBody>
      </p:sp>
      <p:sp>
        <p:nvSpPr>
          <p:cNvPr id="48132" name="Rectangle 4">
            <a:extLst>
              <a:ext uri="{FF2B5EF4-FFF2-40B4-BE49-F238E27FC236}">
                <a16:creationId xmlns:a16="http://schemas.microsoft.com/office/drawing/2014/main" id="{7E31376B-6C37-404B-A61D-BBB14965E230}"/>
              </a:ext>
            </a:extLst>
          </p:cNvPr>
          <p:cNvSpPr>
            <a:spLocks noGrp="1" noChangeArrowheads="1"/>
          </p:cNvSpPr>
          <p:nvPr>
            <p:ph type="body" idx="1"/>
          </p:nvPr>
        </p:nvSpPr>
        <p:spPr bwMode="auto">
          <a:xfrm>
            <a:off x="406400" y="1557338"/>
            <a:ext cx="8205788" cy="4233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
        <p:nvSpPr>
          <p:cNvPr id="3" name="MSIPCMContentMarking" descr="{&quot;HashCode&quot;:-1348403003,&quot;Placement&quot;:&quot;Footer&quot;,&quot;Top&quot;:521.10614,&quot;Left&quot;:0.0,&quot;SlideWidth&quot;:720,&quot;SlideHeight&quot;:540}">
            <a:extLst>
              <a:ext uri="{FF2B5EF4-FFF2-40B4-BE49-F238E27FC236}">
                <a16:creationId xmlns:a16="http://schemas.microsoft.com/office/drawing/2014/main" id="{EAC2CABD-558B-44C4-979E-7489B2A27564}"/>
              </a:ext>
            </a:extLst>
          </p:cNvPr>
          <p:cNvSpPr txBox="1"/>
          <p:nvPr userDrawn="1"/>
        </p:nvSpPr>
        <p:spPr>
          <a:xfrm>
            <a:off x="0" y="6618048"/>
            <a:ext cx="2130404" cy="239952"/>
          </a:xfrm>
          <a:prstGeom prst="rect">
            <a:avLst/>
          </a:prstGeom>
          <a:noFill/>
        </p:spPr>
        <p:txBody>
          <a:bodyPr vert="horz" wrap="square" lIns="0" tIns="0" rIns="0" bIns="0" rtlCol="0" anchor="ctr" anchorCtr="1">
            <a:spAutoFit/>
          </a:bodyPr>
          <a:lstStyle/>
          <a:p>
            <a:pPr algn="l">
              <a:spcBef>
                <a:spcPct val="0"/>
              </a:spcBef>
              <a:spcAft>
                <a:spcPct val="0"/>
              </a:spcAft>
            </a:pPr>
            <a:r>
              <a:rPr lang="en-GB" sz="900">
                <a:solidFill>
                  <a:srgbClr val="0078D7"/>
                </a:solidFill>
                <a:latin typeface="Rockwell" panose="02060603020205020403" pitchFamily="18" charset="0"/>
              </a:rPr>
              <a:t>Information Classification: General</a:t>
            </a:r>
          </a:p>
        </p:txBody>
      </p:sp>
    </p:spTree>
  </p:cSld>
  <p:clrMap bg1="lt1" tx1="dk1" bg2="lt2" tx2="dk2" accent1="accent1" accent2="accent2" accent3="accent3" accent4="accent4" accent5="accent5" accent6="accent6" hlink="hlink" folHlink="folHlink"/>
  <p:sldLayoutIdLst>
    <p:sldLayoutId id="2147483651" r:id="rId1"/>
    <p:sldLayoutId id="2147483652" r:id="rId2"/>
    <p:sldLayoutId id="2147483653" r:id="rId3"/>
    <p:sldLayoutId id="2147483654" r:id="rId4"/>
    <p:sldLayoutId id="2147483655" r:id="rId5"/>
    <p:sldLayoutId id="2147483656" r:id="rId6"/>
    <p:sldLayoutId id="2147483658" r:id="rId7"/>
    <p:sldLayoutId id="2147483659" r:id="rId8"/>
  </p:sldLayoutIdLst>
  <p:txStyles>
    <p:titleStyle>
      <a:lvl1pPr marL="192088" algn="l" rtl="0" eaLnBrk="1" fontAlgn="base" hangingPunct="1">
        <a:spcBef>
          <a:spcPct val="0"/>
        </a:spcBef>
        <a:spcAft>
          <a:spcPct val="0"/>
        </a:spcAft>
        <a:defRPr sz="3600" kern="1200">
          <a:solidFill>
            <a:schemeClr val="tx2"/>
          </a:solidFill>
          <a:latin typeface="+mj-lt"/>
          <a:ea typeface="+mj-ea"/>
          <a:cs typeface="+mj-cs"/>
        </a:defRPr>
      </a:lvl1pPr>
      <a:lvl2pPr marL="192088" algn="l" rtl="0" eaLnBrk="1" fontAlgn="base" hangingPunct="1">
        <a:spcBef>
          <a:spcPct val="0"/>
        </a:spcBef>
        <a:spcAft>
          <a:spcPct val="0"/>
        </a:spcAft>
        <a:defRPr sz="3600">
          <a:solidFill>
            <a:schemeClr val="tx2"/>
          </a:solidFill>
          <a:latin typeface="Verdana" panose="020B0604030504040204" pitchFamily="34" charset="0"/>
        </a:defRPr>
      </a:lvl2pPr>
      <a:lvl3pPr marL="192088" algn="l" rtl="0" eaLnBrk="1" fontAlgn="base" hangingPunct="1">
        <a:spcBef>
          <a:spcPct val="0"/>
        </a:spcBef>
        <a:spcAft>
          <a:spcPct val="0"/>
        </a:spcAft>
        <a:defRPr sz="3600">
          <a:solidFill>
            <a:schemeClr val="tx2"/>
          </a:solidFill>
          <a:latin typeface="Verdana" panose="020B0604030504040204" pitchFamily="34" charset="0"/>
        </a:defRPr>
      </a:lvl3pPr>
      <a:lvl4pPr marL="192088" algn="l" rtl="0" eaLnBrk="1" fontAlgn="base" hangingPunct="1">
        <a:spcBef>
          <a:spcPct val="0"/>
        </a:spcBef>
        <a:spcAft>
          <a:spcPct val="0"/>
        </a:spcAft>
        <a:defRPr sz="3600">
          <a:solidFill>
            <a:schemeClr val="tx2"/>
          </a:solidFill>
          <a:latin typeface="Verdana" panose="020B0604030504040204" pitchFamily="34" charset="0"/>
        </a:defRPr>
      </a:lvl4pPr>
      <a:lvl5pPr marL="192088" algn="l" rtl="0" eaLnBrk="1" fontAlgn="base" hangingPunct="1">
        <a:spcBef>
          <a:spcPct val="0"/>
        </a:spcBef>
        <a:spcAft>
          <a:spcPct val="0"/>
        </a:spcAft>
        <a:defRPr sz="3600">
          <a:solidFill>
            <a:schemeClr val="tx2"/>
          </a:solidFill>
          <a:latin typeface="Verdana" panose="020B0604030504040204" pitchFamily="34" charset="0"/>
        </a:defRPr>
      </a:lvl5pPr>
      <a:lvl6pPr marL="649288" algn="l" rtl="0" eaLnBrk="1" fontAlgn="base" hangingPunct="1">
        <a:spcBef>
          <a:spcPct val="0"/>
        </a:spcBef>
        <a:spcAft>
          <a:spcPct val="0"/>
        </a:spcAft>
        <a:defRPr sz="3600">
          <a:solidFill>
            <a:schemeClr val="tx2"/>
          </a:solidFill>
          <a:latin typeface="Verdana" panose="020B0604030504040204" pitchFamily="34" charset="0"/>
        </a:defRPr>
      </a:lvl6pPr>
      <a:lvl7pPr marL="1106488" algn="l" rtl="0" eaLnBrk="1" fontAlgn="base" hangingPunct="1">
        <a:spcBef>
          <a:spcPct val="0"/>
        </a:spcBef>
        <a:spcAft>
          <a:spcPct val="0"/>
        </a:spcAft>
        <a:defRPr sz="3600">
          <a:solidFill>
            <a:schemeClr val="tx2"/>
          </a:solidFill>
          <a:latin typeface="Verdana" panose="020B0604030504040204" pitchFamily="34" charset="0"/>
        </a:defRPr>
      </a:lvl7pPr>
      <a:lvl8pPr marL="1563688" algn="l" rtl="0" eaLnBrk="1" fontAlgn="base" hangingPunct="1">
        <a:spcBef>
          <a:spcPct val="0"/>
        </a:spcBef>
        <a:spcAft>
          <a:spcPct val="0"/>
        </a:spcAft>
        <a:defRPr sz="3600">
          <a:solidFill>
            <a:schemeClr val="tx2"/>
          </a:solidFill>
          <a:latin typeface="Verdana" panose="020B0604030504040204" pitchFamily="34" charset="0"/>
        </a:defRPr>
      </a:lvl8pPr>
      <a:lvl9pPr marL="2020888" algn="l" rtl="0" eaLnBrk="1" fontAlgn="base" hangingPunct="1">
        <a:spcBef>
          <a:spcPct val="0"/>
        </a:spcBef>
        <a:spcAft>
          <a:spcPct val="0"/>
        </a:spcAft>
        <a:defRPr sz="3600">
          <a:solidFill>
            <a:schemeClr val="tx2"/>
          </a:solidFill>
          <a:latin typeface="Verdana" panose="020B0604030504040204" pitchFamily="34" charset="0"/>
        </a:defRPr>
      </a:lvl9pPr>
    </p:titleStyle>
    <p:bodyStyle>
      <a:lvl1pPr marL="292100" indent="-292100" algn="l" rtl="0" eaLnBrk="1" fontAlgn="base" hangingPunct="1">
        <a:spcBef>
          <a:spcPct val="20000"/>
        </a:spcBef>
        <a:spcAft>
          <a:spcPct val="0"/>
        </a:spcAft>
        <a:buClr>
          <a:srgbClr val="0A57A5"/>
        </a:buClr>
        <a:buChar char="•"/>
        <a:defRPr sz="2400" kern="1200">
          <a:solidFill>
            <a:schemeClr val="tx2"/>
          </a:solidFill>
          <a:latin typeface="+mn-lt"/>
          <a:ea typeface="+mn-ea"/>
          <a:cs typeface="+mn-cs"/>
        </a:defRPr>
      </a:lvl1pPr>
      <a:lvl2pPr marL="673100" indent="-190500" algn="l" rtl="0" eaLnBrk="1" fontAlgn="base" hangingPunct="1">
        <a:spcBef>
          <a:spcPct val="20000"/>
        </a:spcBef>
        <a:spcAft>
          <a:spcPct val="0"/>
        </a:spcAft>
        <a:buClr>
          <a:srgbClr val="0A57A5"/>
        </a:buClr>
        <a:buFont typeface="Times" pitchFamily="2" charset="0"/>
        <a:buChar char="•"/>
        <a:defRPr sz="2000" kern="1200">
          <a:solidFill>
            <a:srgbClr val="1A137B"/>
          </a:solidFill>
          <a:latin typeface="+mn-lt"/>
          <a:ea typeface="+mn-ea"/>
          <a:cs typeface="+mn-cs"/>
        </a:defRPr>
      </a:lvl2pPr>
      <a:lvl3pPr marL="1054100" indent="-190500" algn="l" rtl="0" eaLnBrk="1" fontAlgn="base" hangingPunct="1">
        <a:spcBef>
          <a:spcPct val="20000"/>
        </a:spcBef>
        <a:spcAft>
          <a:spcPct val="0"/>
        </a:spcAft>
        <a:buClr>
          <a:srgbClr val="0A57A5"/>
        </a:buClr>
        <a:buFont typeface="Times" pitchFamily="2" charset="0"/>
        <a:buChar char="•"/>
        <a:defRPr kern="1200">
          <a:solidFill>
            <a:srgbClr val="1A137B"/>
          </a:solidFill>
          <a:latin typeface="+mn-lt"/>
          <a:ea typeface="+mn-ea"/>
          <a:cs typeface="+mn-cs"/>
        </a:defRPr>
      </a:lvl3pPr>
      <a:lvl4pPr marL="1435100" indent="-190500" algn="l" rtl="0" eaLnBrk="1" fontAlgn="base" hangingPunct="1">
        <a:spcBef>
          <a:spcPct val="20000"/>
        </a:spcBef>
        <a:spcAft>
          <a:spcPct val="0"/>
        </a:spcAft>
        <a:buClr>
          <a:srgbClr val="0A57A5"/>
        </a:buClr>
        <a:buFont typeface="Times" pitchFamily="2" charset="0"/>
        <a:buChar char="•"/>
        <a:defRPr sz="1600" kern="1200">
          <a:solidFill>
            <a:srgbClr val="1A137B"/>
          </a:solidFill>
          <a:latin typeface="+mn-lt"/>
          <a:ea typeface="+mn-ea"/>
          <a:cs typeface="+mn-cs"/>
        </a:defRPr>
      </a:lvl4pPr>
      <a:lvl5pPr marL="1816100" indent="-190500" algn="l" rtl="0" eaLnBrk="1" fontAlgn="base" hangingPunct="1">
        <a:spcBef>
          <a:spcPct val="20000"/>
        </a:spcBef>
        <a:spcAft>
          <a:spcPct val="0"/>
        </a:spcAft>
        <a:buClr>
          <a:srgbClr val="0A57A5"/>
        </a:buClr>
        <a:buFont typeface="Times" pitchFamily="2" charset="0"/>
        <a:buChar char="•"/>
        <a:defRPr sz="1600" kern="1200">
          <a:solidFill>
            <a:srgbClr val="1A137B"/>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a:extLst>
              <a:ext uri="{FF2B5EF4-FFF2-40B4-BE49-F238E27FC236}">
                <a16:creationId xmlns:a16="http://schemas.microsoft.com/office/drawing/2014/main" id="{EB2A87FA-C2C9-694D-836C-2DC177FDDAED}"/>
              </a:ext>
            </a:extLst>
          </p:cNvPr>
          <p:cNvSpPr>
            <a:spLocks noGrp="1" noChangeArrowheads="1"/>
          </p:cNvSpPr>
          <p:nvPr>
            <p:ph type="ctrTitle"/>
          </p:nvPr>
        </p:nvSpPr>
        <p:spPr>
          <a:xfrm>
            <a:off x="179512" y="2132856"/>
            <a:ext cx="7221538" cy="1202432"/>
          </a:xfrm>
        </p:spPr>
        <p:txBody>
          <a:bodyPr/>
          <a:lstStyle/>
          <a:p>
            <a:r>
              <a:rPr lang="en-US" altLang="en-US" dirty="0"/>
              <a:t>Chapter 12: Aging and Alzheimer’s Disease</a:t>
            </a:r>
          </a:p>
        </p:txBody>
      </p:sp>
      <p:sp>
        <p:nvSpPr>
          <p:cNvPr id="3" name="Rectangle 2">
            <a:extLst>
              <a:ext uri="{FF2B5EF4-FFF2-40B4-BE49-F238E27FC236}">
                <a16:creationId xmlns:a16="http://schemas.microsoft.com/office/drawing/2014/main" id="{2F923194-77D2-49B1-9C52-58C2681E6E09}"/>
              </a:ext>
            </a:extLst>
          </p:cNvPr>
          <p:cNvSpPr txBox="1">
            <a:spLocks noChangeArrowheads="1"/>
          </p:cNvSpPr>
          <p:nvPr/>
        </p:nvSpPr>
        <p:spPr bwMode="auto">
          <a:xfrm>
            <a:off x="158281" y="4005064"/>
            <a:ext cx="3621631" cy="504056"/>
          </a:xfrm>
          <a:prstGeom prst="rect">
            <a:avLst/>
          </a:prstGeom>
          <a:noFill/>
          <a:ln>
            <a:noFill/>
          </a:ln>
          <a:effectLst/>
          <a:extLst>
            <a:ext uri="{909E8E84-426E-40DD-AFC4-6F175D3DCCD1}">
              <a14:hiddenFill xmlns:a14="http://schemas.microsoft.com/office/drawing/2010/main">
                <a:solidFill>
                  <a:srgbClr val="11147D"/>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192088" algn="l" rtl="0" eaLnBrk="1" fontAlgn="base" hangingPunct="1">
              <a:spcBef>
                <a:spcPct val="0"/>
              </a:spcBef>
              <a:spcAft>
                <a:spcPct val="0"/>
              </a:spcAft>
              <a:defRPr sz="3600" kern="1200">
                <a:solidFill>
                  <a:schemeClr val="tx2"/>
                </a:solidFill>
                <a:latin typeface="+mj-lt"/>
                <a:ea typeface="+mj-ea"/>
                <a:cs typeface="+mj-cs"/>
              </a:defRPr>
            </a:lvl1pPr>
            <a:lvl2pPr marL="192088" algn="l" rtl="0" eaLnBrk="1" fontAlgn="base" hangingPunct="1">
              <a:spcBef>
                <a:spcPct val="0"/>
              </a:spcBef>
              <a:spcAft>
                <a:spcPct val="0"/>
              </a:spcAft>
              <a:defRPr sz="3600">
                <a:solidFill>
                  <a:schemeClr val="tx2"/>
                </a:solidFill>
                <a:latin typeface="Verdana" panose="020B0604030504040204" pitchFamily="34" charset="0"/>
              </a:defRPr>
            </a:lvl2pPr>
            <a:lvl3pPr marL="192088" algn="l" rtl="0" eaLnBrk="1" fontAlgn="base" hangingPunct="1">
              <a:spcBef>
                <a:spcPct val="0"/>
              </a:spcBef>
              <a:spcAft>
                <a:spcPct val="0"/>
              </a:spcAft>
              <a:defRPr sz="3600">
                <a:solidFill>
                  <a:schemeClr val="tx2"/>
                </a:solidFill>
                <a:latin typeface="Verdana" panose="020B0604030504040204" pitchFamily="34" charset="0"/>
              </a:defRPr>
            </a:lvl3pPr>
            <a:lvl4pPr marL="192088" algn="l" rtl="0" eaLnBrk="1" fontAlgn="base" hangingPunct="1">
              <a:spcBef>
                <a:spcPct val="0"/>
              </a:spcBef>
              <a:spcAft>
                <a:spcPct val="0"/>
              </a:spcAft>
              <a:defRPr sz="3600">
                <a:solidFill>
                  <a:schemeClr val="tx2"/>
                </a:solidFill>
                <a:latin typeface="Verdana" panose="020B0604030504040204" pitchFamily="34" charset="0"/>
              </a:defRPr>
            </a:lvl4pPr>
            <a:lvl5pPr marL="192088" algn="l" rtl="0" eaLnBrk="1" fontAlgn="base" hangingPunct="1">
              <a:spcBef>
                <a:spcPct val="0"/>
              </a:spcBef>
              <a:spcAft>
                <a:spcPct val="0"/>
              </a:spcAft>
              <a:defRPr sz="3600">
                <a:solidFill>
                  <a:schemeClr val="tx2"/>
                </a:solidFill>
                <a:latin typeface="Verdana" panose="020B0604030504040204" pitchFamily="34" charset="0"/>
              </a:defRPr>
            </a:lvl5pPr>
            <a:lvl6pPr marL="649288" algn="l" rtl="0" eaLnBrk="1" fontAlgn="base" hangingPunct="1">
              <a:spcBef>
                <a:spcPct val="0"/>
              </a:spcBef>
              <a:spcAft>
                <a:spcPct val="0"/>
              </a:spcAft>
              <a:defRPr sz="3600">
                <a:solidFill>
                  <a:schemeClr val="tx2"/>
                </a:solidFill>
                <a:latin typeface="Verdana" panose="020B0604030504040204" pitchFamily="34" charset="0"/>
              </a:defRPr>
            </a:lvl6pPr>
            <a:lvl7pPr marL="1106488" algn="l" rtl="0" eaLnBrk="1" fontAlgn="base" hangingPunct="1">
              <a:spcBef>
                <a:spcPct val="0"/>
              </a:spcBef>
              <a:spcAft>
                <a:spcPct val="0"/>
              </a:spcAft>
              <a:defRPr sz="3600">
                <a:solidFill>
                  <a:schemeClr val="tx2"/>
                </a:solidFill>
                <a:latin typeface="Verdana" panose="020B0604030504040204" pitchFamily="34" charset="0"/>
              </a:defRPr>
            </a:lvl7pPr>
            <a:lvl8pPr marL="1563688" algn="l" rtl="0" eaLnBrk="1" fontAlgn="base" hangingPunct="1">
              <a:spcBef>
                <a:spcPct val="0"/>
              </a:spcBef>
              <a:spcAft>
                <a:spcPct val="0"/>
              </a:spcAft>
              <a:defRPr sz="3600">
                <a:solidFill>
                  <a:schemeClr val="tx2"/>
                </a:solidFill>
                <a:latin typeface="Verdana" panose="020B0604030504040204" pitchFamily="34" charset="0"/>
              </a:defRPr>
            </a:lvl8pPr>
            <a:lvl9pPr marL="2020888" algn="l" rtl="0" eaLnBrk="1" fontAlgn="base" hangingPunct="1">
              <a:spcBef>
                <a:spcPct val="0"/>
              </a:spcBef>
              <a:spcAft>
                <a:spcPct val="0"/>
              </a:spcAft>
              <a:defRPr sz="3600">
                <a:solidFill>
                  <a:schemeClr val="tx2"/>
                </a:solidFill>
                <a:latin typeface="Verdana" panose="020B0604030504040204" pitchFamily="34" charset="0"/>
              </a:defRPr>
            </a:lvl9pPr>
          </a:lstStyle>
          <a:p>
            <a:r>
              <a:rPr lang="en-US" altLang="en-US" sz="2400" dirty="0"/>
              <a:t>Biology Trending, 4e</a:t>
            </a:r>
          </a:p>
        </p:txBody>
      </p:sp>
      <p:sp>
        <p:nvSpPr>
          <p:cNvPr id="4" name="Rectangle 2">
            <a:extLst>
              <a:ext uri="{FF2B5EF4-FFF2-40B4-BE49-F238E27FC236}">
                <a16:creationId xmlns:a16="http://schemas.microsoft.com/office/drawing/2014/main" id="{BCDAD9A6-DB81-423D-A9B3-925F402250E8}"/>
              </a:ext>
            </a:extLst>
          </p:cNvPr>
          <p:cNvSpPr txBox="1">
            <a:spLocks noChangeArrowheads="1"/>
          </p:cNvSpPr>
          <p:nvPr/>
        </p:nvSpPr>
        <p:spPr bwMode="auto">
          <a:xfrm>
            <a:off x="158280" y="4365104"/>
            <a:ext cx="6285928" cy="504056"/>
          </a:xfrm>
          <a:prstGeom prst="rect">
            <a:avLst/>
          </a:prstGeom>
          <a:noFill/>
          <a:ln>
            <a:noFill/>
          </a:ln>
          <a:effectLst/>
          <a:extLst>
            <a:ext uri="{909E8E84-426E-40DD-AFC4-6F175D3DCCD1}">
              <a14:hiddenFill xmlns:a14="http://schemas.microsoft.com/office/drawing/2010/main">
                <a:solidFill>
                  <a:srgbClr val="11147D"/>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192088" algn="l" rtl="0" eaLnBrk="1" fontAlgn="base" hangingPunct="1">
              <a:spcBef>
                <a:spcPct val="0"/>
              </a:spcBef>
              <a:spcAft>
                <a:spcPct val="0"/>
              </a:spcAft>
              <a:defRPr sz="3600" kern="1200">
                <a:solidFill>
                  <a:schemeClr val="tx2"/>
                </a:solidFill>
                <a:latin typeface="+mj-lt"/>
                <a:ea typeface="+mj-ea"/>
                <a:cs typeface="+mj-cs"/>
              </a:defRPr>
            </a:lvl1pPr>
            <a:lvl2pPr marL="192088" algn="l" rtl="0" eaLnBrk="1" fontAlgn="base" hangingPunct="1">
              <a:spcBef>
                <a:spcPct val="0"/>
              </a:spcBef>
              <a:spcAft>
                <a:spcPct val="0"/>
              </a:spcAft>
              <a:defRPr sz="3600">
                <a:solidFill>
                  <a:schemeClr val="tx2"/>
                </a:solidFill>
                <a:latin typeface="Verdana" panose="020B0604030504040204" pitchFamily="34" charset="0"/>
              </a:defRPr>
            </a:lvl2pPr>
            <a:lvl3pPr marL="192088" algn="l" rtl="0" eaLnBrk="1" fontAlgn="base" hangingPunct="1">
              <a:spcBef>
                <a:spcPct val="0"/>
              </a:spcBef>
              <a:spcAft>
                <a:spcPct val="0"/>
              </a:spcAft>
              <a:defRPr sz="3600">
                <a:solidFill>
                  <a:schemeClr val="tx2"/>
                </a:solidFill>
                <a:latin typeface="Verdana" panose="020B0604030504040204" pitchFamily="34" charset="0"/>
              </a:defRPr>
            </a:lvl3pPr>
            <a:lvl4pPr marL="192088" algn="l" rtl="0" eaLnBrk="1" fontAlgn="base" hangingPunct="1">
              <a:spcBef>
                <a:spcPct val="0"/>
              </a:spcBef>
              <a:spcAft>
                <a:spcPct val="0"/>
              </a:spcAft>
              <a:defRPr sz="3600">
                <a:solidFill>
                  <a:schemeClr val="tx2"/>
                </a:solidFill>
                <a:latin typeface="Verdana" panose="020B0604030504040204" pitchFamily="34" charset="0"/>
              </a:defRPr>
            </a:lvl4pPr>
            <a:lvl5pPr marL="192088" algn="l" rtl="0" eaLnBrk="1" fontAlgn="base" hangingPunct="1">
              <a:spcBef>
                <a:spcPct val="0"/>
              </a:spcBef>
              <a:spcAft>
                <a:spcPct val="0"/>
              </a:spcAft>
              <a:defRPr sz="3600">
                <a:solidFill>
                  <a:schemeClr val="tx2"/>
                </a:solidFill>
                <a:latin typeface="Verdana" panose="020B0604030504040204" pitchFamily="34" charset="0"/>
              </a:defRPr>
            </a:lvl5pPr>
            <a:lvl6pPr marL="649288" algn="l" rtl="0" eaLnBrk="1" fontAlgn="base" hangingPunct="1">
              <a:spcBef>
                <a:spcPct val="0"/>
              </a:spcBef>
              <a:spcAft>
                <a:spcPct val="0"/>
              </a:spcAft>
              <a:defRPr sz="3600">
                <a:solidFill>
                  <a:schemeClr val="tx2"/>
                </a:solidFill>
                <a:latin typeface="Verdana" panose="020B0604030504040204" pitchFamily="34" charset="0"/>
              </a:defRPr>
            </a:lvl6pPr>
            <a:lvl7pPr marL="1106488" algn="l" rtl="0" eaLnBrk="1" fontAlgn="base" hangingPunct="1">
              <a:spcBef>
                <a:spcPct val="0"/>
              </a:spcBef>
              <a:spcAft>
                <a:spcPct val="0"/>
              </a:spcAft>
              <a:defRPr sz="3600">
                <a:solidFill>
                  <a:schemeClr val="tx2"/>
                </a:solidFill>
                <a:latin typeface="Verdana" panose="020B0604030504040204" pitchFamily="34" charset="0"/>
              </a:defRPr>
            </a:lvl7pPr>
            <a:lvl8pPr marL="1563688" algn="l" rtl="0" eaLnBrk="1" fontAlgn="base" hangingPunct="1">
              <a:spcBef>
                <a:spcPct val="0"/>
              </a:spcBef>
              <a:spcAft>
                <a:spcPct val="0"/>
              </a:spcAft>
              <a:defRPr sz="3600">
                <a:solidFill>
                  <a:schemeClr val="tx2"/>
                </a:solidFill>
                <a:latin typeface="Verdana" panose="020B0604030504040204" pitchFamily="34" charset="0"/>
              </a:defRPr>
            </a:lvl8pPr>
            <a:lvl9pPr marL="2020888" algn="l" rtl="0" eaLnBrk="1" fontAlgn="base" hangingPunct="1">
              <a:spcBef>
                <a:spcPct val="0"/>
              </a:spcBef>
              <a:spcAft>
                <a:spcPct val="0"/>
              </a:spcAft>
              <a:defRPr sz="3600">
                <a:solidFill>
                  <a:schemeClr val="tx2"/>
                </a:solidFill>
                <a:latin typeface="Verdana" panose="020B0604030504040204" pitchFamily="34" charset="0"/>
              </a:defRPr>
            </a:lvl9pPr>
          </a:lstStyle>
          <a:p>
            <a:r>
              <a:rPr lang="en-US" altLang="en-US" sz="1800" dirty="0"/>
              <a:t>Eli Minkoff and Jennifer Hood-DeGrenier</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graphical user interface&#10;&#10;Description automatically generated">
            <a:extLst>
              <a:ext uri="{FF2B5EF4-FFF2-40B4-BE49-F238E27FC236}">
                <a16:creationId xmlns:a16="http://schemas.microsoft.com/office/drawing/2014/main" id="{8D5A0D5F-DD17-4D72-BFCE-39D0DBCEBCF2}"/>
              </a:ext>
            </a:extLst>
          </p:cNvPr>
          <p:cNvPicPr>
            <a:picLocks noChangeAspect="1"/>
          </p:cNvPicPr>
          <p:nvPr/>
        </p:nvPicPr>
        <p:blipFill rotWithShape="1">
          <a:blip r:embed="rId2"/>
          <a:srcRect b="22530"/>
          <a:stretch/>
        </p:blipFill>
        <p:spPr>
          <a:xfrm>
            <a:off x="395536" y="260647"/>
            <a:ext cx="8496944" cy="4787367"/>
          </a:xfrm>
          <a:prstGeom prst="rect">
            <a:avLst/>
          </a:prstGeom>
        </p:spPr>
      </p:pic>
      <p:sp>
        <p:nvSpPr>
          <p:cNvPr id="6" name="TextBox 5">
            <a:extLst>
              <a:ext uri="{FF2B5EF4-FFF2-40B4-BE49-F238E27FC236}">
                <a16:creationId xmlns:a16="http://schemas.microsoft.com/office/drawing/2014/main" id="{78B77E4B-31C9-4471-9B6A-414541A4CBA1}"/>
              </a:ext>
            </a:extLst>
          </p:cNvPr>
          <p:cNvSpPr txBox="1"/>
          <p:nvPr/>
        </p:nvSpPr>
        <p:spPr>
          <a:xfrm>
            <a:off x="395536" y="5065459"/>
            <a:ext cx="8568952" cy="923330"/>
          </a:xfrm>
          <a:prstGeom prst="rect">
            <a:avLst/>
          </a:prstGeom>
          <a:noFill/>
        </p:spPr>
        <p:txBody>
          <a:bodyPr wrap="square" rtlCol="0">
            <a:spAutoFit/>
          </a:bodyPr>
          <a:lstStyle/>
          <a:p>
            <a:r>
              <a:rPr lang="en-US" sz="1800" b="1" dirty="0">
                <a:effectLst/>
                <a:latin typeface="+mn-lt"/>
                <a:ea typeface="Times" panose="02020603050405020304" pitchFamily="18" charset="0"/>
              </a:rPr>
              <a:t>Figure 12.7</a:t>
            </a:r>
            <a:r>
              <a:rPr lang="en-US" sz="1800" dirty="0">
                <a:effectLst/>
                <a:latin typeface="+mn-lt"/>
                <a:ea typeface="Times" panose="02020603050405020304" pitchFamily="18" charset="0"/>
              </a:rPr>
              <a:t> In the brains of Alzheimer's patients, tau protein accumulates inside neurons and causes neurofibrils to form the tangles shown here in blue. </a:t>
            </a:r>
            <a:endParaRPr lang="en-GB" dirty="0">
              <a:latin typeface="+mn-lt"/>
            </a:endParaRPr>
          </a:p>
        </p:txBody>
      </p:sp>
    </p:spTree>
    <p:extLst>
      <p:ext uri="{BB962C8B-B14F-4D97-AF65-F5344CB8AC3E}">
        <p14:creationId xmlns:p14="http://schemas.microsoft.com/office/powerpoint/2010/main" val="41536547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10;&#10;Description automatically generated with low confidence">
            <a:extLst>
              <a:ext uri="{FF2B5EF4-FFF2-40B4-BE49-F238E27FC236}">
                <a16:creationId xmlns:a16="http://schemas.microsoft.com/office/drawing/2014/main" id="{B2623A82-5C6F-41DC-8099-63DEB498439F}"/>
              </a:ext>
            </a:extLst>
          </p:cNvPr>
          <p:cNvPicPr>
            <a:picLocks noChangeAspect="1"/>
          </p:cNvPicPr>
          <p:nvPr/>
        </p:nvPicPr>
        <p:blipFill rotWithShape="1">
          <a:blip r:embed="rId2"/>
          <a:srcRect b="20252"/>
          <a:stretch/>
        </p:blipFill>
        <p:spPr>
          <a:xfrm>
            <a:off x="159213" y="692696"/>
            <a:ext cx="8825574" cy="3168352"/>
          </a:xfrm>
          <a:prstGeom prst="rect">
            <a:avLst/>
          </a:prstGeom>
        </p:spPr>
      </p:pic>
      <p:sp>
        <p:nvSpPr>
          <p:cNvPr id="6" name="TextBox 5">
            <a:extLst>
              <a:ext uri="{FF2B5EF4-FFF2-40B4-BE49-F238E27FC236}">
                <a16:creationId xmlns:a16="http://schemas.microsoft.com/office/drawing/2014/main" id="{0B148A84-6386-4C72-8047-FC42C0D40660}"/>
              </a:ext>
            </a:extLst>
          </p:cNvPr>
          <p:cNvSpPr txBox="1"/>
          <p:nvPr/>
        </p:nvSpPr>
        <p:spPr>
          <a:xfrm>
            <a:off x="179512" y="4005064"/>
            <a:ext cx="8784976" cy="646331"/>
          </a:xfrm>
          <a:prstGeom prst="rect">
            <a:avLst/>
          </a:prstGeom>
          <a:noFill/>
        </p:spPr>
        <p:txBody>
          <a:bodyPr wrap="square" rtlCol="0">
            <a:spAutoFit/>
          </a:bodyPr>
          <a:lstStyle/>
          <a:p>
            <a:r>
              <a:rPr lang="en-US" sz="1800" b="1" dirty="0">
                <a:effectLst/>
                <a:latin typeface="+mn-lt"/>
                <a:ea typeface="Times" panose="02020603050405020304" pitchFamily="18" charset="0"/>
              </a:rPr>
              <a:t>Figure 12.8</a:t>
            </a:r>
            <a:r>
              <a:rPr lang="en-US" sz="1800" dirty="0">
                <a:effectLst/>
                <a:latin typeface="+mn-lt"/>
                <a:ea typeface="Times" panose="02020603050405020304" pitchFamily="18" charset="0"/>
              </a:rPr>
              <a:t> Sections of brain tissue in an Alzheimer's patient, showing dark-staining amyloid plaques (arrows, a) and dead nerve cell bodies (b). </a:t>
            </a:r>
            <a:endParaRPr lang="en-GB" dirty="0">
              <a:latin typeface="+mn-lt"/>
            </a:endParaRPr>
          </a:p>
        </p:txBody>
      </p:sp>
    </p:spTree>
    <p:extLst>
      <p:ext uri="{BB962C8B-B14F-4D97-AF65-F5344CB8AC3E}">
        <p14:creationId xmlns:p14="http://schemas.microsoft.com/office/powerpoint/2010/main" val="39654703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question and answer on a white background&#10;&#10;Description automatically generated">
            <a:extLst>
              <a:ext uri="{FF2B5EF4-FFF2-40B4-BE49-F238E27FC236}">
                <a16:creationId xmlns:a16="http://schemas.microsoft.com/office/drawing/2014/main" id="{ADB7804C-0E6A-8080-0BAD-4DCA3025A6B3}"/>
              </a:ext>
            </a:extLst>
          </p:cNvPr>
          <p:cNvPicPr>
            <a:picLocks noGrp="1" noChangeAspect="1"/>
          </p:cNvPicPr>
          <p:nvPr>
            <p:ph idx="1"/>
          </p:nvPr>
        </p:nvPicPr>
        <p:blipFill>
          <a:blip r:embed="rId2"/>
          <a:stretch>
            <a:fillRect/>
          </a:stretch>
        </p:blipFill>
        <p:spPr>
          <a:xfrm>
            <a:off x="16657" y="620688"/>
            <a:ext cx="9073008" cy="6048672"/>
          </a:xfrm>
        </p:spPr>
      </p:pic>
      <p:pic>
        <p:nvPicPr>
          <p:cNvPr id="3" name="Picture 2" descr="A question and answer on a white background&#10;&#10;Description automatically generated">
            <a:extLst>
              <a:ext uri="{FF2B5EF4-FFF2-40B4-BE49-F238E27FC236}">
                <a16:creationId xmlns:a16="http://schemas.microsoft.com/office/drawing/2014/main" id="{1FFC604D-5F28-F283-0C31-2E4FB8E10439}"/>
              </a:ext>
            </a:extLst>
          </p:cNvPr>
          <p:cNvPicPr>
            <a:picLocks noChangeAspect="1"/>
          </p:cNvPicPr>
          <p:nvPr/>
        </p:nvPicPr>
        <p:blipFill>
          <a:blip r:embed="rId3"/>
          <a:stretch>
            <a:fillRect/>
          </a:stretch>
        </p:blipFill>
        <p:spPr>
          <a:xfrm>
            <a:off x="0" y="381000"/>
            <a:ext cx="9144000" cy="6096000"/>
          </a:xfrm>
          <a:prstGeom prst="rect">
            <a:avLst/>
          </a:prstGeom>
        </p:spPr>
      </p:pic>
    </p:spTree>
    <p:extLst>
      <p:ext uri="{BB962C8B-B14F-4D97-AF65-F5344CB8AC3E}">
        <p14:creationId xmlns:p14="http://schemas.microsoft.com/office/powerpoint/2010/main" val="9890488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spider&#10;&#10;Description automatically generated with medium confidence">
            <a:extLst>
              <a:ext uri="{FF2B5EF4-FFF2-40B4-BE49-F238E27FC236}">
                <a16:creationId xmlns:a16="http://schemas.microsoft.com/office/drawing/2014/main" id="{1914ED5E-CC54-4EE2-99FA-9775F436243D}"/>
              </a:ext>
            </a:extLst>
          </p:cNvPr>
          <p:cNvPicPr>
            <a:picLocks noChangeAspect="1"/>
          </p:cNvPicPr>
          <p:nvPr/>
        </p:nvPicPr>
        <p:blipFill rotWithShape="1">
          <a:blip r:embed="rId2"/>
          <a:srcRect b="29598"/>
          <a:stretch/>
        </p:blipFill>
        <p:spPr>
          <a:xfrm>
            <a:off x="323528" y="260648"/>
            <a:ext cx="8640960" cy="4964422"/>
          </a:xfrm>
          <a:prstGeom prst="rect">
            <a:avLst/>
          </a:prstGeom>
        </p:spPr>
      </p:pic>
      <p:sp>
        <p:nvSpPr>
          <p:cNvPr id="6" name="TextBox 5">
            <a:extLst>
              <a:ext uri="{FF2B5EF4-FFF2-40B4-BE49-F238E27FC236}">
                <a16:creationId xmlns:a16="http://schemas.microsoft.com/office/drawing/2014/main" id="{6CE01562-B169-4555-AD3B-84F2C635C312}"/>
              </a:ext>
            </a:extLst>
          </p:cNvPr>
          <p:cNvSpPr txBox="1"/>
          <p:nvPr/>
        </p:nvSpPr>
        <p:spPr>
          <a:xfrm>
            <a:off x="1907704" y="5373216"/>
            <a:ext cx="5760640" cy="369332"/>
          </a:xfrm>
          <a:prstGeom prst="rect">
            <a:avLst/>
          </a:prstGeom>
          <a:noFill/>
        </p:spPr>
        <p:txBody>
          <a:bodyPr wrap="square" rtlCol="0">
            <a:spAutoFit/>
          </a:bodyPr>
          <a:lstStyle/>
          <a:p>
            <a:r>
              <a:rPr lang="en-US" sz="1800" b="1" dirty="0">
                <a:effectLst/>
                <a:latin typeface="+mn-lt"/>
                <a:ea typeface="Times" panose="02020603050405020304" pitchFamily="18" charset="0"/>
              </a:rPr>
              <a:t>Figure 12.9</a:t>
            </a:r>
            <a:r>
              <a:rPr lang="en-US" sz="1800" dirty="0">
                <a:effectLst/>
                <a:latin typeface="+mn-lt"/>
                <a:ea typeface="Times" panose="02020603050405020304" pitchFamily="18" charset="0"/>
              </a:rPr>
              <a:t> Appearance of a healthy neuron. </a:t>
            </a:r>
            <a:endParaRPr lang="en-GB" dirty="0">
              <a:latin typeface="+mn-lt"/>
            </a:endParaRPr>
          </a:p>
        </p:txBody>
      </p:sp>
    </p:spTree>
    <p:extLst>
      <p:ext uri="{BB962C8B-B14F-4D97-AF65-F5344CB8AC3E}">
        <p14:creationId xmlns:p14="http://schemas.microsoft.com/office/powerpoint/2010/main" val="42806505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map&#10;&#10;Description automatically generated">
            <a:extLst>
              <a:ext uri="{FF2B5EF4-FFF2-40B4-BE49-F238E27FC236}">
                <a16:creationId xmlns:a16="http://schemas.microsoft.com/office/drawing/2014/main" id="{DBA67998-EEB2-449E-BEAD-D7E0E57A2D53}"/>
              </a:ext>
            </a:extLst>
          </p:cNvPr>
          <p:cNvPicPr>
            <a:picLocks noChangeAspect="1"/>
          </p:cNvPicPr>
          <p:nvPr/>
        </p:nvPicPr>
        <p:blipFill rotWithShape="1">
          <a:blip r:embed="rId2"/>
          <a:srcRect b="32413"/>
          <a:stretch/>
        </p:blipFill>
        <p:spPr>
          <a:xfrm>
            <a:off x="160898" y="188640"/>
            <a:ext cx="8822203" cy="5080209"/>
          </a:xfrm>
          <a:prstGeom prst="rect">
            <a:avLst/>
          </a:prstGeom>
        </p:spPr>
      </p:pic>
      <p:sp>
        <p:nvSpPr>
          <p:cNvPr id="6" name="TextBox 5">
            <a:extLst>
              <a:ext uri="{FF2B5EF4-FFF2-40B4-BE49-F238E27FC236}">
                <a16:creationId xmlns:a16="http://schemas.microsoft.com/office/drawing/2014/main" id="{0BCAA6A6-EF1F-49A2-B6BE-1EA6B5C6BF9E}"/>
              </a:ext>
            </a:extLst>
          </p:cNvPr>
          <p:cNvSpPr txBox="1"/>
          <p:nvPr/>
        </p:nvSpPr>
        <p:spPr>
          <a:xfrm>
            <a:off x="160897" y="5445224"/>
            <a:ext cx="8822203" cy="923330"/>
          </a:xfrm>
          <a:prstGeom prst="rect">
            <a:avLst/>
          </a:prstGeom>
          <a:noFill/>
        </p:spPr>
        <p:txBody>
          <a:bodyPr wrap="square" rtlCol="0">
            <a:spAutoFit/>
          </a:bodyPr>
          <a:lstStyle/>
          <a:p>
            <a:r>
              <a:rPr lang="en-US" sz="1800" b="1" dirty="0">
                <a:effectLst/>
                <a:latin typeface="+mn-lt"/>
                <a:ea typeface="Times" panose="02020603050405020304" pitchFamily="18" charset="0"/>
              </a:rPr>
              <a:t>Figure 12.10</a:t>
            </a:r>
            <a:r>
              <a:rPr lang="en-US" sz="1800" dirty="0">
                <a:effectLst/>
                <a:latin typeface="+mn-lt"/>
                <a:ea typeface="Times" panose="02020603050405020304" pitchFamily="18" charset="0"/>
              </a:rPr>
              <a:t>  Amyloid-β plaques (light brown) and neurofibrillary tangles of tau protein (blue, inside the neurons) in the brain of an Alzheimer's patient. </a:t>
            </a:r>
            <a:endParaRPr lang="en-GB" dirty="0">
              <a:latin typeface="+mn-lt"/>
            </a:endParaRPr>
          </a:p>
        </p:txBody>
      </p:sp>
    </p:spTree>
    <p:extLst>
      <p:ext uri="{BB962C8B-B14F-4D97-AF65-F5344CB8AC3E}">
        <p14:creationId xmlns:p14="http://schemas.microsoft.com/office/powerpoint/2010/main" val="37884393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agram&#10;&#10;Description automatically generated">
            <a:extLst>
              <a:ext uri="{FF2B5EF4-FFF2-40B4-BE49-F238E27FC236}">
                <a16:creationId xmlns:a16="http://schemas.microsoft.com/office/drawing/2014/main" id="{DF82552E-BD83-4FE3-9816-DC910D4FDDAB}"/>
              </a:ext>
            </a:extLst>
          </p:cNvPr>
          <p:cNvPicPr>
            <a:picLocks noChangeAspect="1"/>
          </p:cNvPicPr>
          <p:nvPr/>
        </p:nvPicPr>
        <p:blipFill rotWithShape="1">
          <a:blip r:embed="rId2"/>
          <a:srcRect b="24597"/>
          <a:stretch/>
        </p:blipFill>
        <p:spPr>
          <a:xfrm>
            <a:off x="251520" y="223711"/>
            <a:ext cx="8640960" cy="4839812"/>
          </a:xfrm>
          <a:prstGeom prst="rect">
            <a:avLst/>
          </a:prstGeom>
        </p:spPr>
      </p:pic>
      <p:sp>
        <p:nvSpPr>
          <p:cNvPr id="6" name="TextBox 5">
            <a:extLst>
              <a:ext uri="{FF2B5EF4-FFF2-40B4-BE49-F238E27FC236}">
                <a16:creationId xmlns:a16="http://schemas.microsoft.com/office/drawing/2014/main" id="{5571183E-A9E5-42AB-ACD5-AAD19C262321}"/>
              </a:ext>
            </a:extLst>
          </p:cNvPr>
          <p:cNvSpPr txBox="1"/>
          <p:nvPr/>
        </p:nvSpPr>
        <p:spPr>
          <a:xfrm>
            <a:off x="251520" y="5229200"/>
            <a:ext cx="8640960" cy="646331"/>
          </a:xfrm>
          <a:prstGeom prst="rect">
            <a:avLst/>
          </a:prstGeom>
          <a:noFill/>
        </p:spPr>
        <p:txBody>
          <a:bodyPr wrap="square" rtlCol="0">
            <a:spAutoFit/>
          </a:bodyPr>
          <a:lstStyle/>
          <a:p>
            <a:r>
              <a:rPr lang="en-US" sz="1800" b="1" dirty="0">
                <a:effectLst/>
                <a:latin typeface="+mn-lt"/>
                <a:ea typeface="Times" panose="02020603050405020304" pitchFamily="18" charset="0"/>
              </a:rPr>
              <a:t>Figure 12.11</a:t>
            </a:r>
            <a:r>
              <a:rPr lang="en-US" sz="1800" dirty="0">
                <a:effectLst/>
                <a:latin typeface="+mn-lt"/>
                <a:ea typeface="Times" panose="02020603050405020304" pitchFamily="18" charset="0"/>
              </a:rPr>
              <a:t> Hypothesized pathway for the control of Alzheimer's disease.</a:t>
            </a:r>
            <a:endParaRPr lang="en-GB" dirty="0">
              <a:latin typeface="+mn-lt"/>
            </a:endParaRPr>
          </a:p>
        </p:txBody>
      </p:sp>
    </p:spTree>
    <p:extLst>
      <p:ext uri="{BB962C8B-B14F-4D97-AF65-F5344CB8AC3E}">
        <p14:creationId xmlns:p14="http://schemas.microsoft.com/office/powerpoint/2010/main" val="18161105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agram&#10;&#10;Description automatically generated">
            <a:extLst>
              <a:ext uri="{FF2B5EF4-FFF2-40B4-BE49-F238E27FC236}">
                <a16:creationId xmlns:a16="http://schemas.microsoft.com/office/drawing/2014/main" id="{E6471411-D85F-4F80-BFF4-758E00E95FA4}"/>
              </a:ext>
            </a:extLst>
          </p:cNvPr>
          <p:cNvPicPr>
            <a:picLocks noChangeAspect="1"/>
          </p:cNvPicPr>
          <p:nvPr/>
        </p:nvPicPr>
        <p:blipFill rotWithShape="1">
          <a:blip r:embed="rId2"/>
          <a:srcRect b="11736"/>
          <a:stretch/>
        </p:blipFill>
        <p:spPr>
          <a:xfrm>
            <a:off x="251519" y="188640"/>
            <a:ext cx="5259583" cy="6552728"/>
          </a:xfrm>
          <a:prstGeom prst="rect">
            <a:avLst/>
          </a:prstGeom>
        </p:spPr>
      </p:pic>
      <p:sp>
        <p:nvSpPr>
          <p:cNvPr id="6" name="TextBox 5">
            <a:extLst>
              <a:ext uri="{FF2B5EF4-FFF2-40B4-BE49-F238E27FC236}">
                <a16:creationId xmlns:a16="http://schemas.microsoft.com/office/drawing/2014/main" id="{BB8F9B50-729B-4B53-904B-348A33220582}"/>
              </a:ext>
            </a:extLst>
          </p:cNvPr>
          <p:cNvSpPr txBox="1"/>
          <p:nvPr/>
        </p:nvSpPr>
        <p:spPr>
          <a:xfrm>
            <a:off x="5652120" y="548680"/>
            <a:ext cx="3312368" cy="923330"/>
          </a:xfrm>
          <a:prstGeom prst="rect">
            <a:avLst/>
          </a:prstGeom>
          <a:noFill/>
        </p:spPr>
        <p:txBody>
          <a:bodyPr wrap="square" rtlCol="0">
            <a:spAutoFit/>
          </a:bodyPr>
          <a:lstStyle/>
          <a:p>
            <a:r>
              <a:rPr lang="en-US" sz="1800" b="1" dirty="0">
                <a:effectLst/>
                <a:latin typeface="+mn-lt"/>
                <a:ea typeface="Times" panose="02020603050405020304" pitchFamily="18" charset="0"/>
              </a:rPr>
              <a:t>Figure 12.12 </a:t>
            </a:r>
            <a:r>
              <a:rPr lang="en-US" sz="1800" dirty="0">
                <a:effectLst/>
                <a:latin typeface="+mn-lt"/>
                <a:ea typeface="Times" panose="02020603050405020304" pitchFamily="18" charset="0"/>
              </a:rPr>
              <a:t>The process that leads to the formation of amyloid plaques. </a:t>
            </a:r>
            <a:endParaRPr lang="en-GB" dirty="0">
              <a:latin typeface="+mn-lt"/>
            </a:endParaRPr>
          </a:p>
        </p:txBody>
      </p:sp>
    </p:spTree>
    <p:extLst>
      <p:ext uri="{BB962C8B-B14F-4D97-AF65-F5344CB8AC3E}">
        <p14:creationId xmlns:p14="http://schemas.microsoft.com/office/powerpoint/2010/main" val="33939376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website&#10;&#10;Description automatically generated">
            <a:extLst>
              <a:ext uri="{FF2B5EF4-FFF2-40B4-BE49-F238E27FC236}">
                <a16:creationId xmlns:a16="http://schemas.microsoft.com/office/drawing/2014/main" id="{62E49AE6-B811-4894-96BD-C290A94EF4DD}"/>
              </a:ext>
            </a:extLst>
          </p:cNvPr>
          <p:cNvPicPr>
            <a:picLocks noChangeAspect="1"/>
          </p:cNvPicPr>
          <p:nvPr/>
        </p:nvPicPr>
        <p:blipFill rotWithShape="1">
          <a:blip r:embed="rId2"/>
          <a:srcRect b="10937"/>
          <a:stretch/>
        </p:blipFill>
        <p:spPr>
          <a:xfrm>
            <a:off x="251519" y="188640"/>
            <a:ext cx="8769467" cy="5112568"/>
          </a:xfrm>
          <a:prstGeom prst="rect">
            <a:avLst/>
          </a:prstGeom>
        </p:spPr>
      </p:pic>
      <p:sp>
        <p:nvSpPr>
          <p:cNvPr id="6" name="TextBox 5">
            <a:extLst>
              <a:ext uri="{FF2B5EF4-FFF2-40B4-BE49-F238E27FC236}">
                <a16:creationId xmlns:a16="http://schemas.microsoft.com/office/drawing/2014/main" id="{C4845B6B-3C4E-4DB2-A040-A42F1011B925}"/>
              </a:ext>
            </a:extLst>
          </p:cNvPr>
          <p:cNvSpPr txBox="1"/>
          <p:nvPr/>
        </p:nvSpPr>
        <p:spPr>
          <a:xfrm>
            <a:off x="264000" y="5373216"/>
            <a:ext cx="8769467" cy="923330"/>
          </a:xfrm>
          <a:prstGeom prst="rect">
            <a:avLst/>
          </a:prstGeom>
          <a:noFill/>
        </p:spPr>
        <p:txBody>
          <a:bodyPr wrap="square" rtlCol="0">
            <a:spAutoFit/>
          </a:bodyPr>
          <a:lstStyle/>
          <a:p>
            <a:r>
              <a:rPr lang="en-US" sz="1800" b="1" dirty="0">
                <a:effectLst/>
                <a:latin typeface="+mn-lt"/>
                <a:ea typeface="Times" panose="02020603050405020304" pitchFamily="18" charset="0"/>
              </a:rPr>
              <a:t>Figure 12.13</a:t>
            </a:r>
            <a:r>
              <a:rPr lang="en-US" sz="1800" dirty="0">
                <a:effectLst/>
                <a:latin typeface="+mn-lt"/>
                <a:ea typeface="Times" panose="02020603050405020304" pitchFamily="18" charset="0"/>
              </a:rPr>
              <a:t> Comparison of a healthy neuron and a neuron affected by Alzheimer's disease, showing the disruption of microtubules and formation of neurofibrillary tangles (tau tangles). </a:t>
            </a:r>
            <a:endParaRPr lang="en-GB" dirty="0">
              <a:latin typeface="+mn-lt"/>
            </a:endParaRPr>
          </a:p>
        </p:txBody>
      </p:sp>
    </p:spTree>
    <p:extLst>
      <p:ext uri="{BB962C8B-B14F-4D97-AF65-F5344CB8AC3E}">
        <p14:creationId xmlns:p14="http://schemas.microsoft.com/office/powerpoint/2010/main" val="14232739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10;&#10;Description automatically generated">
            <a:extLst>
              <a:ext uri="{FF2B5EF4-FFF2-40B4-BE49-F238E27FC236}">
                <a16:creationId xmlns:a16="http://schemas.microsoft.com/office/drawing/2014/main" id="{4A9E24C5-CAFA-42E1-9B84-AA9BECE6036E}"/>
              </a:ext>
            </a:extLst>
          </p:cNvPr>
          <p:cNvPicPr>
            <a:picLocks noChangeAspect="1"/>
          </p:cNvPicPr>
          <p:nvPr/>
        </p:nvPicPr>
        <p:blipFill rotWithShape="1">
          <a:blip r:embed="rId2"/>
          <a:srcRect b="15867"/>
          <a:stretch/>
        </p:blipFill>
        <p:spPr>
          <a:xfrm>
            <a:off x="395535" y="332656"/>
            <a:ext cx="8522827" cy="4896544"/>
          </a:xfrm>
          <a:prstGeom prst="rect">
            <a:avLst/>
          </a:prstGeom>
        </p:spPr>
      </p:pic>
      <p:sp>
        <p:nvSpPr>
          <p:cNvPr id="6" name="TextBox 5">
            <a:extLst>
              <a:ext uri="{FF2B5EF4-FFF2-40B4-BE49-F238E27FC236}">
                <a16:creationId xmlns:a16="http://schemas.microsoft.com/office/drawing/2014/main" id="{4BD37431-5D21-4C63-859E-F1C1F9505985}"/>
              </a:ext>
            </a:extLst>
          </p:cNvPr>
          <p:cNvSpPr txBox="1"/>
          <p:nvPr/>
        </p:nvSpPr>
        <p:spPr>
          <a:xfrm>
            <a:off x="264460" y="5301208"/>
            <a:ext cx="8784976" cy="646331"/>
          </a:xfrm>
          <a:prstGeom prst="rect">
            <a:avLst/>
          </a:prstGeom>
          <a:noFill/>
        </p:spPr>
        <p:txBody>
          <a:bodyPr wrap="square" rtlCol="0">
            <a:spAutoFit/>
          </a:bodyPr>
          <a:lstStyle/>
          <a:p>
            <a:r>
              <a:rPr lang="en-US" sz="1800" b="1" dirty="0">
                <a:effectLst/>
                <a:latin typeface="+mn-lt"/>
                <a:ea typeface="Times" panose="02020603050405020304" pitchFamily="18" charset="0"/>
              </a:rPr>
              <a:t>Figure 12.14</a:t>
            </a:r>
            <a:r>
              <a:rPr lang="en-US" sz="1800" dirty="0">
                <a:effectLst/>
                <a:latin typeface="+mn-lt"/>
                <a:ea typeface="Times" panose="02020603050405020304" pitchFamily="18" charset="0"/>
              </a:rPr>
              <a:t> Astrocyte (right) and microglial cell (left), two types of glial cells in the brain. </a:t>
            </a:r>
            <a:endParaRPr lang="en-GB" dirty="0">
              <a:latin typeface="+mn-lt"/>
            </a:endParaRPr>
          </a:p>
        </p:txBody>
      </p:sp>
    </p:spTree>
    <p:extLst>
      <p:ext uri="{BB962C8B-B14F-4D97-AF65-F5344CB8AC3E}">
        <p14:creationId xmlns:p14="http://schemas.microsoft.com/office/powerpoint/2010/main" val="22319319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white background with black text&#10;&#10;Description automatically generated">
            <a:extLst>
              <a:ext uri="{FF2B5EF4-FFF2-40B4-BE49-F238E27FC236}">
                <a16:creationId xmlns:a16="http://schemas.microsoft.com/office/drawing/2014/main" id="{64FC7AB3-2A58-8E51-A543-ABAE8E0E98C3}"/>
              </a:ext>
            </a:extLst>
          </p:cNvPr>
          <p:cNvPicPr>
            <a:picLocks noGrp="1" noChangeAspect="1"/>
          </p:cNvPicPr>
          <p:nvPr>
            <p:ph idx="1"/>
          </p:nvPr>
        </p:nvPicPr>
        <p:blipFill>
          <a:blip r:embed="rId2"/>
          <a:stretch>
            <a:fillRect/>
          </a:stretch>
        </p:blipFill>
        <p:spPr>
          <a:xfrm>
            <a:off x="340693" y="476672"/>
            <a:ext cx="8964995" cy="5976664"/>
          </a:xfrm>
        </p:spPr>
      </p:pic>
    </p:spTree>
    <p:extLst>
      <p:ext uri="{BB962C8B-B14F-4D97-AF65-F5344CB8AC3E}">
        <p14:creationId xmlns:p14="http://schemas.microsoft.com/office/powerpoint/2010/main" val="39773972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9" name="Rectangle 3">
            <a:extLst>
              <a:ext uri="{FF2B5EF4-FFF2-40B4-BE49-F238E27FC236}">
                <a16:creationId xmlns:a16="http://schemas.microsoft.com/office/drawing/2014/main" id="{800DEC46-5FBC-3B42-A81A-07D1C87AE92C}"/>
              </a:ext>
            </a:extLst>
          </p:cNvPr>
          <p:cNvSpPr>
            <a:spLocks noGrp="1" noChangeArrowheads="1"/>
          </p:cNvSpPr>
          <p:nvPr>
            <p:ph type="body" idx="1"/>
          </p:nvPr>
        </p:nvSpPr>
        <p:spPr>
          <a:xfrm>
            <a:off x="406400" y="404664"/>
            <a:ext cx="8205788" cy="5386536"/>
          </a:xfrm>
        </p:spPr>
        <p:txBody>
          <a:bodyPr/>
          <a:lstStyle/>
          <a:p>
            <a:pPr marL="0" indent="0">
              <a:buNone/>
            </a:pPr>
            <a:r>
              <a:rPr lang="en-US" altLang="en-US" b="1" dirty="0"/>
              <a:t>Aging is a natural process</a:t>
            </a:r>
          </a:p>
          <a:p>
            <a:pPr marL="0" indent="0">
              <a:buNone/>
            </a:pPr>
            <a:endParaRPr lang="en-US" altLang="en-US" b="1" dirty="0"/>
          </a:p>
          <a:p>
            <a:pPr marL="0" indent="0">
              <a:buNone/>
            </a:pPr>
            <a:r>
              <a:rPr lang="en-US" altLang="en-US" dirty="0"/>
              <a:t>Aging and its causes</a:t>
            </a:r>
          </a:p>
          <a:p>
            <a:pPr marL="0" indent="0">
              <a:buNone/>
            </a:pPr>
            <a:endParaRPr lang="en-US" altLang="en-US" dirty="0"/>
          </a:p>
          <a:p>
            <a:pPr marL="0" indent="0">
              <a:buNone/>
            </a:pPr>
            <a:r>
              <a:rPr lang="en-US" altLang="en-US" dirty="0"/>
              <a:t>Aging at the cellular and molecular levels</a:t>
            </a:r>
          </a:p>
          <a:p>
            <a:pPr marL="0" indent="0">
              <a:buNone/>
            </a:pPr>
            <a:endParaRPr lang="en-US" altLang="en-US" dirty="0"/>
          </a:p>
          <a:p>
            <a:pPr marL="0" indent="0">
              <a:buNone/>
            </a:pPr>
            <a:r>
              <a:rPr lang="en-US" altLang="en-US" dirty="0"/>
              <a:t>Changes in body function with aging</a:t>
            </a:r>
          </a:p>
          <a:p>
            <a:pPr marL="0" indent="0">
              <a:buNone/>
            </a:pPr>
            <a:endParaRPr lang="en-US" altLang="en-US" dirty="0"/>
          </a:p>
          <a:p>
            <a:pPr marL="0" indent="0">
              <a:buNone/>
            </a:pPr>
            <a:r>
              <a:rPr lang="en-US" altLang="en-US" dirty="0"/>
              <a:t>Aging and the immune system</a:t>
            </a:r>
          </a:p>
          <a:p>
            <a:pPr marL="0" indent="0">
              <a:buNone/>
            </a:pPr>
            <a:endParaRPr lang="en-US" altLang="en-US" dirty="0"/>
          </a:p>
          <a:p>
            <a:pPr marL="0" indent="0">
              <a:buNone/>
            </a:pPr>
            <a:r>
              <a:rPr lang="en-US" altLang="en-US" dirty="0"/>
              <a:t>Aging and cancers</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up of a map&#10;&#10;Description automatically generated with low confidence">
            <a:extLst>
              <a:ext uri="{FF2B5EF4-FFF2-40B4-BE49-F238E27FC236}">
                <a16:creationId xmlns:a16="http://schemas.microsoft.com/office/drawing/2014/main" id="{34D48501-C519-4F64-A45D-66F1BD53FDFE}"/>
              </a:ext>
            </a:extLst>
          </p:cNvPr>
          <p:cNvPicPr>
            <a:picLocks noChangeAspect="1"/>
          </p:cNvPicPr>
          <p:nvPr/>
        </p:nvPicPr>
        <p:blipFill rotWithShape="1">
          <a:blip r:embed="rId2"/>
          <a:srcRect b="15619"/>
          <a:stretch/>
        </p:blipFill>
        <p:spPr>
          <a:xfrm>
            <a:off x="683568" y="260648"/>
            <a:ext cx="7632848" cy="4366405"/>
          </a:xfrm>
          <a:prstGeom prst="rect">
            <a:avLst/>
          </a:prstGeom>
        </p:spPr>
      </p:pic>
      <p:sp>
        <p:nvSpPr>
          <p:cNvPr id="6" name="TextBox 5">
            <a:extLst>
              <a:ext uri="{FF2B5EF4-FFF2-40B4-BE49-F238E27FC236}">
                <a16:creationId xmlns:a16="http://schemas.microsoft.com/office/drawing/2014/main" id="{B156A7AB-19DB-413F-8830-7159CDDA1F4D}"/>
              </a:ext>
            </a:extLst>
          </p:cNvPr>
          <p:cNvSpPr txBox="1"/>
          <p:nvPr/>
        </p:nvSpPr>
        <p:spPr>
          <a:xfrm>
            <a:off x="143508" y="4725144"/>
            <a:ext cx="8856984" cy="1754326"/>
          </a:xfrm>
          <a:prstGeom prst="rect">
            <a:avLst/>
          </a:prstGeom>
          <a:noFill/>
        </p:spPr>
        <p:txBody>
          <a:bodyPr wrap="square" rtlCol="0">
            <a:spAutoFit/>
          </a:bodyPr>
          <a:lstStyle/>
          <a:p>
            <a:r>
              <a:rPr lang="en-US" sz="1800" b="1" dirty="0">
                <a:effectLst/>
                <a:latin typeface="+mn-lt"/>
                <a:ea typeface="Times" panose="02020603050405020304" pitchFamily="18" charset="0"/>
              </a:rPr>
              <a:t>Figure 12.15</a:t>
            </a:r>
            <a:r>
              <a:rPr lang="en-US" sz="1800" dirty="0">
                <a:effectLst/>
                <a:latin typeface="+mn-lt"/>
                <a:ea typeface="Times" panose="02020603050405020304" pitchFamily="18" charset="0"/>
              </a:rPr>
              <a:t> The microglial cell on the left functions as part of the immune system, patrolling the brain tissue and destroying damaged proteins. When Aβ (shown in light brown) accumulates in large amounts, it overwhelms the microglia, leaving the astrocytes, like the one on the right, to clear Aβ from the brain. Some drugs increase astrocyte activity in an attempt to rid the brain of accumulated Aβ. </a:t>
            </a:r>
            <a:endParaRPr lang="en-GB" dirty="0">
              <a:latin typeface="+mn-lt"/>
            </a:endParaRPr>
          </a:p>
        </p:txBody>
      </p:sp>
    </p:spTree>
    <p:extLst>
      <p:ext uri="{BB962C8B-B14F-4D97-AF65-F5344CB8AC3E}">
        <p14:creationId xmlns:p14="http://schemas.microsoft.com/office/powerpoint/2010/main" val="27803048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A851944-B177-4156-B793-A51EF4D6C60E}"/>
              </a:ext>
            </a:extLst>
          </p:cNvPr>
          <p:cNvSpPr>
            <a:spLocks noGrp="1"/>
          </p:cNvSpPr>
          <p:nvPr>
            <p:ph idx="1"/>
          </p:nvPr>
        </p:nvSpPr>
        <p:spPr>
          <a:xfrm>
            <a:off x="406400" y="1052736"/>
            <a:ext cx="8414072" cy="4738464"/>
          </a:xfrm>
        </p:spPr>
        <p:txBody>
          <a:bodyPr/>
          <a:lstStyle/>
          <a:p>
            <a:pPr marL="0" indent="0">
              <a:buNone/>
            </a:pPr>
            <a:r>
              <a:rPr lang="en-GB" b="1" dirty="0"/>
              <a:t>Social consequences of an aging population:</a:t>
            </a:r>
          </a:p>
        </p:txBody>
      </p:sp>
      <p:sp>
        <p:nvSpPr>
          <p:cNvPr id="2" name="TextBox 1">
            <a:extLst>
              <a:ext uri="{FF2B5EF4-FFF2-40B4-BE49-F238E27FC236}">
                <a16:creationId xmlns:a16="http://schemas.microsoft.com/office/drawing/2014/main" id="{96F857FD-CE53-78C8-6C61-05C5755FCF72}"/>
              </a:ext>
            </a:extLst>
          </p:cNvPr>
          <p:cNvSpPr txBox="1"/>
          <p:nvPr/>
        </p:nvSpPr>
        <p:spPr>
          <a:xfrm>
            <a:off x="1043608" y="1772816"/>
            <a:ext cx="7344816" cy="2308324"/>
          </a:xfrm>
          <a:prstGeom prst="rect">
            <a:avLst/>
          </a:prstGeom>
          <a:noFill/>
        </p:spPr>
        <p:txBody>
          <a:bodyPr wrap="square" rtlCol="0">
            <a:spAutoFit/>
          </a:bodyPr>
          <a:lstStyle/>
          <a:p>
            <a:r>
              <a:rPr lang="en-US" dirty="0">
                <a:latin typeface="+mj-lt"/>
              </a:rPr>
              <a:t>Reduced need for social investment </a:t>
            </a:r>
          </a:p>
          <a:p>
            <a:r>
              <a:rPr lang="en-US" dirty="0">
                <a:latin typeface="+mj-lt"/>
              </a:rPr>
              <a:t>     in schools, etc.</a:t>
            </a:r>
          </a:p>
          <a:p>
            <a:endParaRPr lang="en-US" dirty="0">
              <a:latin typeface="+mj-lt"/>
            </a:endParaRPr>
          </a:p>
          <a:p>
            <a:r>
              <a:rPr lang="en-US" dirty="0">
                <a:latin typeface="+mj-lt"/>
              </a:rPr>
              <a:t>Increased need for social investment in:</a:t>
            </a:r>
          </a:p>
          <a:p>
            <a:r>
              <a:rPr lang="en-US" dirty="0">
                <a:latin typeface="+mj-lt"/>
              </a:rPr>
              <a:t>   - eldercare (home, daycare, hospice, etc.)</a:t>
            </a:r>
          </a:p>
          <a:p>
            <a:r>
              <a:rPr lang="en-US" dirty="0">
                <a:latin typeface="+mj-lt"/>
              </a:rPr>
              <a:t>   - nursing &amp; medical care for the elderly</a:t>
            </a:r>
          </a:p>
        </p:txBody>
      </p:sp>
    </p:spTree>
    <p:extLst>
      <p:ext uri="{BB962C8B-B14F-4D97-AF65-F5344CB8AC3E}">
        <p14:creationId xmlns:p14="http://schemas.microsoft.com/office/powerpoint/2010/main" val="11114648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agram&#10;&#10;Description automatically generated">
            <a:extLst>
              <a:ext uri="{FF2B5EF4-FFF2-40B4-BE49-F238E27FC236}">
                <a16:creationId xmlns:a16="http://schemas.microsoft.com/office/drawing/2014/main" id="{59C9DA5E-9BE4-4E5C-861D-C1D7934CF35C}"/>
              </a:ext>
            </a:extLst>
          </p:cNvPr>
          <p:cNvPicPr>
            <a:picLocks noChangeAspect="1"/>
          </p:cNvPicPr>
          <p:nvPr/>
        </p:nvPicPr>
        <p:blipFill rotWithShape="1">
          <a:blip r:embed="rId2"/>
          <a:srcRect b="11620"/>
          <a:stretch/>
        </p:blipFill>
        <p:spPr>
          <a:xfrm>
            <a:off x="227846" y="649663"/>
            <a:ext cx="5926260" cy="5558673"/>
          </a:xfrm>
          <a:prstGeom prst="rect">
            <a:avLst/>
          </a:prstGeom>
        </p:spPr>
      </p:pic>
      <p:sp>
        <p:nvSpPr>
          <p:cNvPr id="6" name="TextBox 5">
            <a:extLst>
              <a:ext uri="{FF2B5EF4-FFF2-40B4-BE49-F238E27FC236}">
                <a16:creationId xmlns:a16="http://schemas.microsoft.com/office/drawing/2014/main" id="{6A5302D8-E5F6-47A7-96E3-0F98F906678C}"/>
              </a:ext>
            </a:extLst>
          </p:cNvPr>
          <p:cNvSpPr txBox="1"/>
          <p:nvPr/>
        </p:nvSpPr>
        <p:spPr>
          <a:xfrm>
            <a:off x="6172687" y="1196752"/>
            <a:ext cx="3096344" cy="4770537"/>
          </a:xfrm>
          <a:prstGeom prst="rect">
            <a:avLst/>
          </a:prstGeom>
          <a:noFill/>
        </p:spPr>
        <p:txBody>
          <a:bodyPr wrap="square" rtlCol="0">
            <a:spAutoFit/>
          </a:bodyPr>
          <a:lstStyle/>
          <a:p>
            <a:r>
              <a:rPr lang="en-US" sz="1600" b="1" dirty="0">
                <a:effectLst/>
                <a:latin typeface="+mn-lt"/>
                <a:ea typeface="Times" panose="02020603050405020304" pitchFamily="18" charset="0"/>
              </a:rPr>
              <a:t>Figure 12.1 </a:t>
            </a:r>
            <a:r>
              <a:rPr lang="en-US" sz="1600" dirty="0">
                <a:effectLst/>
                <a:latin typeface="+mn-lt"/>
                <a:ea typeface="Times" panose="02020603050405020304" pitchFamily="18" charset="0"/>
              </a:rPr>
              <a:t> Life expectancy has improved over the last hundred years in nearly every country of the world, with occasional setbacks during wars and other crises. </a:t>
            </a:r>
          </a:p>
          <a:p>
            <a:r>
              <a:rPr lang="en-US" sz="1600" dirty="0">
                <a:effectLst/>
                <a:latin typeface="+mn-lt"/>
                <a:ea typeface="Times" panose="02020603050405020304" pitchFamily="18" charset="0"/>
              </a:rPr>
              <a:t>A. Data for each country plotted for 1800, 1950, and 2012, showing that life expectancy in 1950 varied from around 24 to 73 years in different countries but increased by 2012 to a variation from 46 to 84 years. </a:t>
            </a:r>
          </a:p>
          <a:p>
            <a:r>
              <a:rPr lang="en-US" sz="1600" dirty="0">
                <a:effectLst/>
                <a:latin typeface="+mn-lt"/>
                <a:ea typeface="Times" panose="02020603050405020304" pitchFamily="18" charset="0"/>
              </a:rPr>
              <a:t>B. Data by country for 1950. C. Data by country for 2019.</a:t>
            </a:r>
            <a:endParaRPr lang="en-GB" sz="2000" dirty="0">
              <a:latin typeface="+mn-lt"/>
            </a:endParaRPr>
          </a:p>
        </p:txBody>
      </p:sp>
    </p:spTree>
    <p:extLst>
      <p:ext uri="{BB962C8B-B14F-4D97-AF65-F5344CB8AC3E}">
        <p14:creationId xmlns:p14="http://schemas.microsoft.com/office/powerpoint/2010/main" val="32024145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pplication&#10;&#10;Description automatically generated with medium confidence">
            <a:extLst>
              <a:ext uri="{FF2B5EF4-FFF2-40B4-BE49-F238E27FC236}">
                <a16:creationId xmlns:a16="http://schemas.microsoft.com/office/drawing/2014/main" id="{6AA3002B-5DA5-4695-ABC0-117EFD08A850}"/>
              </a:ext>
            </a:extLst>
          </p:cNvPr>
          <p:cNvPicPr>
            <a:picLocks noChangeAspect="1"/>
          </p:cNvPicPr>
          <p:nvPr/>
        </p:nvPicPr>
        <p:blipFill rotWithShape="1">
          <a:blip r:embed="rId2"/>
          <a:srcRect b="47065"/>
          <a:stretch/>
        </p:blipFill>
        <p:spPr>
          <a:xfrm>
            <a:off x="198031" y="1052736"/>
            <a:ext cx="8747933" cy="2592288"/>
          </a:xfrm>
          <a:prstGeom prst="rect">
            <a:avLst/>
          </a:prstGeom>
        </p:spPr>
      </p:pic>
      <p:sp>
        <p:nvSpPr>
          <p:cNvPr id="6" name="TextBox 5">
            <a:extLst>
              <a:ext uri="{FF2B5EF4-FFF2-40B4-BE49-F238E27FC236}">
                <a16:creationId xmlns:a16="http://schemas.microsoft.com/office/drawing/2014/main" id="{00B4FA7A-83A6-48D8-AB6B-7E78236DDFAF}"/>
              </a:ext>
            </a:extLst>
          </p:cNvPr>
          <p:cNvSpPr txBox="1"/>
          <p:nvPr/>
        </p:nvSpPr>
        <p:spPr>
          <a:xfrm>
            <a:off x="611560" y="3789040"/>
            <a:ext cx="8199653" cy="646331"/>
          </a:xfrm>
          <a:prstGeom prst="rect">
            <a:avLst/>
          </a:prstGeom>
          <a:noFill/>
        </p:spPr>
        <p:txBody>
          <a:bodyPr wrap="square" rtlCol="0">
            <a:spAutoFit/>
          </a:bodyPr>
          <a:lstStyle/>
          <a:p>
            <a:r>
              <a:rPr lang="en-US" sz="1800" b="1" dirty="0">
                <a:effectLst/>
                <a:latin typeface="+mn-lt"/>
                <a:ea typeface="Times" panose="02020603050405020304" pitchFamily="18" charset="0"/>
              </a:rPr>
              <a:t>Figure 12.2 </a:t>
            </a:r>
            <a:r>
              <a:rPr lang="en-US" sz="1800" dirty="0">
                <a:effectLst/>
                <a:latin typeface="+mn-lt"/>
                <a:ea typeface="Times" panose="02020603050405020304" pitchFamily="18" charset="0"/>
              </a:rPr>
              <a:t> Some reactive oxygen species (ROS). Those that have unpaired electrons (shown in red) also qualify as "free radicals." </a:t>
            </a:r>
            <a:endParaRPr lang="en-GB" dirty="0">
              <a:latin typeface="+mn-lt"/>
            </a:endParaRPr>
          </a:p>
        </p:txBody>
      </p:sp>
    </p:spTree>
    <p:extLst>
      <p:ext uri="{BB962C8B-B14F-4D97-AF65-F5344CB8AC3E}">
        <p14:creationId xmlns:p14="http://schemas.microsoft.com/office/powerpoint/2010/main" val="42301350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and person smiling&#10;&#10;Description automatically generated with medium confidence">
            <a:extLst>
              <a:ext uri="{FF2B5EF4-FFF2-40B4-BE49-F238E27FC236}">
                <a16:creationId xmlns:a16="http://schemas.microsoft.com/office/drawing/2014/main" id="{6ED1C1D4-7481-46BA-89E3-363258985B03}"/>
              </a:ext>
            </a:extLst>
          </p:cNvPr>
          <p:cNvPicPr>
            <a:picLocks noChangeAspect="1"/>
          </p:cNvPicPr>
          <p:nvPr/>
        </p:nvPicPr>
        <p:blipFill rotWithShape="1">
          <a:blip r:embed="rId2"/>
          <a:srcRect b="34693"/>
          <a:stretch/>
        </p:blipFill>
        <p:spPr>
          <a:xfrm>
            <a:off x="2195736" y="188640"/>
            <a:ext cx="4536504" cy="4368538"/>
          </a:xfrm>
          <a:prstGeom prst="rect">
            <a:avLst/>
          </a:prstGeom>
        </p:spPr>
      </p:pic>
      <p:sp>
        <p:nvSpPr>
          <p:cNvPr id="6" name="TextBox 5">
            <a:extLst>
              <a:ext uri="{FF2B5EF4-FFF2-40B4-BE49-F238E27FC236}">
                <a16:creationId xmlns:a16="http://schemas.microsoft.com/office/drawing/2014/main" id="{3C207136-CCF4-46F5-9EC8-8C0180683E85}"/>
              </a:ext>
            </a:extLst>
          </p:cNvPr>
          <p:cNvSpPr txBox="1"/>
          <p:nvPr/>
        </p:nvSpPr>
        <p:spPr>
          <a:xfrm>
            <a:off x="611560" y="4586712"/>
            <a:ext cx="7920880" cy="1754326"/>
          </a:xfrm>
          <a:prstGeom prst="rect">
            <a:avLst/>
          </a:prstGeom>
          <a:noFill/>
        </p:spPr>
        <p:txBody>
          <a:bodyPr wrap="square" rtlCol="0">
            <a:spAutoFit/>
          </a:bodyPr>
          <a:lstStyle/>
          <a:p>
            <a:r>
              <a:rPr lang="en-US" sz="1800" b="1" dirty="0">
                <a:effectLst/>
                <a:latin typeface="+mn-lt"/>
                <a:ea typeface="Times" panose="02020603050405020304" pitchFamily="18" charset="0"/>
              </a:rPr>
              <a:t>Figure 12.3 </a:t>
            </a:r>
            <a:r>
              <a:rPr lang="en-US" sz="1800" dirty="0">
                <a:effectLst/>
                <a:latin typeface="+mn-lt"/>
                <a:ea typeface="Times" panose="02020603050405020304" pitchFamily="18" charset="0"/>
              </a:rPr>
              <a:t> A child with Hutchinson-Gilford progeria syndrome, causing premature aging. Children with progeria usually die in their teens from cardiovascular disease more typical of the elderly.  Sam </a:t>
            </a:r>
            <a:r>
              <a:rPr lang="en-US" sz="1800" dirty="0" err="1">
                <a:effectLst/>
                <a:latin typeface="+mn-lt"/>
                <a:ea typeface="Times" panose="02020603050405020304" pitchFamily="18" charset="0"/>
              </a:rPr>
              <a:t>Berns</a:t>
            </a:r>
            <a:r>
              <a:rPr lang="en-US" sz="1800" dirty="0">
                <a:effectLst/>
                <a:latin typeface="+mn-lt"/>
                <a:ea typeface="Times" panose="02020603050405020304" pitchFamily="18" charset="0"/>
              </a:rPr>
              <a:t>, shown here, lived to the age of 17. His mother, Leslie Gordon, also shown, is a medical researcher at Brown University and medical director of the Progeria Research Foundation. </a:t>
            </a:r>
            <a:endParaRPr lang="en-GB" dirty="0">
              <a:latin typeface="+mn-lt"/>
            </a:endParaRPr>
          </a:p>
        </p:txBody>
      </p:sp>
    </p:spTree>
    <p:extLst>
      <p:ext uri="{BB962C8B-B14F-4D97-AF65-F5344CB8AC3E}">
        <p14:creationId xmlns:p14="http://schemas.microsoft.com/office/powerpoint/2010/main" val="24509895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3A106CC-326F-4A5A-828E-0D0D039AC52F}"/>
              </a:ext>
            </a:extLst>
          </p:cNvPr>
          <p:cNvSpPr>
            <a:spLocks noGrp="1"/>
          </p:cNvSpPr>
          <p:nvPr>
            <p:ph idx="1"/>
          </p:nvPr>
        </p:nvSpPr>
        <p:spPr>
          <a:xfrm>
            <a:off x="395536" y="116632"/>
            <a:ext cx="8205788" cy="6336704"/>
          </a:xfrm>
        </p:spPr>
        <p:txBody>
          <a:bodyPr/>
          <a:lstStyle/>
          <a:p>
            <a:pPr marL="0" indent="0">
              <a:buNone/>
            </a:pPr>
            <a:r>
              <a:rPr lang="en-GB" b="1" dirty="0"/>
              <a:t>Alzheimer’s disease</a:t>
            </a:r>
          </a:p>
          <a:p>
            <a:pPr marL="0" indent="0">
              <a:buNone/>
            </a:pPr>
            <a:endParaRPr lang="en-GB" sz="1800" b="1" dirty="0"/>
          </a:p>
          <a:p>
            <a:pPr marL="0" indent="0">
              <a:buNone/>
            </a:pPr>
            <a:r>
              <a:rPr lang="en-GB" sz="2000" dirty="0"/>
              <a:t>General description and course of the disease</a:t>
            </a:r>
          </a:p>
          <a:p>
            <a:pPr marL="0" indent="0">
              <a:buNone/>
            </a:pPr>
            <a:endParaRPr lang="en-GB" sz="2000" dirty="0"/>
          </a:p>
          <a:p>
            <a:pPr marL="0" indent="0">
              <a:buNone/>
            </a:pPr>
            <a:r>
              <a:rPr lang="en-GB" sz="2000" dirty="0"/>
              <a:t>Changes in the brain</a:t>
            </a:r>
          </a:p>
          <a:p>
            <a:pPr marL="0" indent="0">
              <a:buNone/>
            </a:pPr>
            <a:endParaRPr lang="en-GB" sz="2000" dirty="0"/>
          </a:p>
          <a:p>
            <a:pPr marL="0" indent="0">
              <a:buNone/>
            </a:pPr>
            <a:r>
              <a:rPr lang="en-GB" sz="2000" dirty="0"/>
              <a:t>Neuroimaging and diagnostic tests</a:t>
            </a:r>
          </a:p>
          <a:p>
            <a:pPr marL="0" indent="0">
              <a:buNone/>
            </a:pPr>
            <a:endParaRPr lang="en-GB" sz="2000" dirty="0"/>
          </a:p>
          <a:p>
            <a:pPr marL="0" indent="0">
              <a:buNone/>
            </a:pPr>
            <a:r>
              <a:rPr lang="en-GB" sz="2000" dirty="0"/>
              <a:t>Early onset Alzheimer’s</a:t>
            </a:r>
          </a:p>
          <a:p>
            <a:pPr marL="0" indent="0">
              <a:buNone/>
            </a:pPr>
            <a:endParaRPr lang="en-GB" sz="2000" dirty="0"/>
          </a:p>
          <a:p>
            <a:pPr marL="0" indent="0">
              <a:buNone/>
            </a:pPr>
            <a:r>
              <a:rPr lang="en-GB" sz="2000" dirty="0"/>
              <a:t>Genes and Alzheimer’s</a:t>
            </a:r>
          </a:p>
          <a:p>
            <a:pPr marL="0" indent="0">
              <a:buNone/>
            </a:pPr>
            <a:endParaRPr lang="en-GB" sz="2000" dirty="0"/>
          </a:p>
          <a:p>
            <a:pPr marL="0" indent="0">
              <a:buNone/>
            </a:pPr>
            <a:r>
              <a:rPr lang="en-GB" sz="2000" dirty="0"/>
              <a:t>Causes and risks for the disease</a:t>
            </a:r>
          </a:p>
          <a:p>
            <a:pPr marL="0" indent="0">
              <a:buNone/>
            </a:pPr>
            <a:endParaRPr lang="en-GB" sz="2000" dirty="0"/>
          </a:p>
          <a:p>
            <a:pPr marL="0" indent="0">
              <a:buNone/>
            </a:pPr>
            <a:r>
              <a:rPr lang="en-GB" sz="2000" dirty="0"/>
              <a:t>Drugs to treat Alzheimer’s</a:t>
            </a:r>
          </a:p>
          <a:p>
            <a:pPr marL="0" indent="0">
              <a:buNone/>
            </a:pPr>
            <a:endParaRPr lang="en-GB" sz="2000" dirty="0"/>
          </a:p>
          <a:p>
            <a:pPr marL="0" indent="0">
              <a:buNone/>
            </a:pPr>
            <a:r>
              <a:rPr lang="en-GB" sz="2000" dirty="0"/>
              <a:t>Living with Alzheimer’s disease</a:t>
            </a:r>
          </a:p>
        </p:txBody>
      </p:sp>
    </p:spTree>
    <p:extLst>
      <p:ext uri="{BB962C8B-B14F-4D97-AF65-F5344CB8AC3E}">
        <p14:creationId xmlns:p14="http://schemas.microsoft.com/office/powerpoint/2010/main" val="41998540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agram&#10;&#10;Description automatically generated">
            <a:extLst>
              <a:ext uri="{FF2B5EF4-FFF2-40B4-BE49-F238E27FC236}">
                <a16:creationId xmlns:a16="http://schemas.microsoft.com/office/drawing/2014/main" id="{07B17FCF-A16A-41BE-AC92-2145E2E6ADE9}"/>
              </a:ext>
            </a:extLst>
          </p:cNvPr>
          <p:cNvPicPr>
            <a:picLocks noChangeAspect="1"/>
          </p:cNvPicPr>
          <p:nvPr/>
        </p:nvPicPr>
        <p:blipFill rotWithShape="1">
          <a:blip r:embed="rId2"/>
          <a:srcRect b="30427"/>
          <a:stretch/>
        </p:blipFill>
        <p:spPr>
          <a:xfrm>
            <a:off x="181788" y="260648"/>
            <a:ext cx="8780423" cy="3816424"/>
          </a:xfrm>
          <a:prstGeom prst="rect">
            <a:avLst/>
          </a:prstGeom>
        </p:spPr>
      </p:pic>
      <p:sp>
        <p:nvSpPr>
          <p:cNvPr id="6" name="TextBox 5">
            <a:extLst>
              <a:ext uri="{FF2B5EF4-FFF2-40B4-BE49-F238E27FC236}">
                <a16:creationId xmlns:a16="http://schemas.microsoft.com/office/drawing/2014/main" id="{4DEBDF67-7153-4633-B661-A62941C85D01}"/>
              </a:ext>
            </a:extLst>
          </p:cNvPr>
          <p:cNvSpPr txBox="1"/>
          <p:nvPr/>
        </p:nvSpPr>
        <p:spPr>
          <a:xfrm>
            <a:off x="251520" y="4293096"/>
            <a:ext cx="8640960" cy="923330"/>
          </a:xfrm>
          <a:prstGeom prst="rect">
            <a:avLst/>
          </a:prstGeom>
          <a:noFill/>
        </p:spPr>
        <p:txBody>
          <a:bodyPr wrap="square" rtlCol="0">
            <a:spAutoFit/>
          </a:bodyPr>
          <a:lstStyle/>
          <a:p>
            <a:r>
              <a:rPr lang="en-US" sz="1800" b="1" dirty="0">
                <a:effectLst/>
                <a:latin typeface="+mn-lt"/>
                <a:ea typeface="Times" panose="02020603050405020304" pitchFamily="18" charset="0"/>
              </a:rPr>
              <a:t>Figure 12.4</a:t>
            </a:r>
            <a:r>
              <a:rPr lang="en-US" sz="1800" dirty="0">
                <a:effectLst/>
                <a:latin typeface="+mn-lt"/>
                <a:ea typeface="Times" panose="02020603050405020304" pitchFamily="18" charset="0"/>
              </a:rPr>
              <a:t> Changes in the brains of Alzheimer's patients. Transverse brain sections, showing a largely healthy brain (preclinical), and a brain with late-stage Alzheimer's disease.</a:t>
            </a:r>
            <a:endParaRPr lang="en-GB" dirty="0">
              <a:latin typeface="+mn-lt"/>
            </a:endParaRPr>
          </a:p>
        </p:txBody>
      </p:sp>
    </p:spTree>
    <p:extLst>
      <p:ext uri="{BB962C8B-B14F-4D97-AF65-F5344CB8AC3E}">
        <p14:creationId xmlns:p14="http://schemas.microsoft.com/office/powerpoint/2010/main" val="29735338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website&#10;&#10;Description automatically generated">
            <a:extLst>
              <a:ext uri="{FF2B5EF4-FFF2-40B4-BE49-F238E27FC236}">
                <a16:creationId xmlns:a16="http://schemas.microsoft.com/office/drawing/2014/main" id="{7A643590-4C08-4278-8199-B9156CBE3C57}"/>
              </a:ext>
            </a:extLst>
          </p:cNvPr>
          <p:cNvPicPr>
            <a:picLocks noChangeAspect="1"/>
          </p:cNvPicPr>
          <p:nvPr/>
        </p:nvPicPr>
        <p:blipFill rotWithShape="1">
          <a:blip r:embed="rId2"/>
          <a:srcRect l="24659" b="68900"/>
          <a:stretch/>
        </p:blipFill>
        <p:spPr>
          <a:xfrm>
            <a:off x="683568" y="188639"/>
            <a:ext cx="7920880" cy="4516923"/>
          </a:xfrm>
          <a:prstGeom prst="rect">
            <a:avLst/>
          </a:prstGeom>
        </p:spPr>
      </p:pic>
      <p:sp>
        <p:nvSpPr>
          <p:cNvPr id="6" name="TextBox 5">
            <a:extLst>
              <a:ext uri="{FF2B5EF4-FFF2-40B4-BE49-F238E27FC236}">
                <a16:creationId xmlns:a16="http://schemas.microsoft.com/office/drawing/2014/main" id="{B4CA5519-ACF6-435F-BDCF-81E6853D9627}"/>
              </a:ext>
            </a:extLst>
          </p:cNvPr>
          <p:cNvSpPr txBox="1"/>
          <p:nvPr/>
        </p:nvSpPr>
        <p:spPr>
          <a:xfrm>
            <a:off x="673047" y="4797152"/>
            <a:ext cx="7920880" cy="646331"/>
          </a:xfrm>
          <a:prstGeom prst="rect">
            <a:avLst/>
          </a:prstGeom>
          <a:noFill/>
        </p:spPr>
        <p:txBody>
          <a:bodyPr wrap="square" rtlCol="0">
            <a:spAutoFit/>
          </a:bodyPr>
          <a:lstStyle/>
          <a:p>
            <a:r>
              <a:rPr lang="en-US" sz="1800" b="1" dirty="0">
                <a:effectLst/>
                <a:latin typeface="+mn-lt"/>
                <a:ea typeface="Times" panose="02020603050405020304" pitchFamily="18" charset="0"/>
              </a:rPr>
              <a:t>Figure 12.5</a:t>
            </a:r>
            <a:r>
              <a:rPr lang="en-US" sz="1800" dirty="0">
                <a:effectLst/>
                <a:latin typeface="+mn-lt"/>
                <a:ea typeface="Times" panose="02020603050405020304" pitchFamily="18" charset="0"/>
              </a:rPr>
              <a:t>  Amyloid-β and tau, two characteristic proteins that accumulate in the brains of Alzheimer's patients. </a:t>
            </a:r>
            <a:endParaRPr lang="en-GB" dirty="0">
              <a:latin typeface="+mn-lt"/>
            </a:endParaRPr>
          </a:p>
        </p:txBody>
      </p:sp>
    </p:spTree>
    <p:extLst>
      <p:ext uri="{BB962C8B-B14F-4D97-AF65-F5344CB8AC3E}">
        <p14:creationId xmlns:p14="http://schemas.microsoft.com/office/powerpoint/2010/main" val="11636455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ap&#10;&#10;Description automatically generated">
            <a:extLst>
              <a:ext uri="{FF2B5EF4-FFF2-40B4-BE49-F238E27FC236}">
                <a16:creationId xmlns:a16="http://schemas.microsoft.com/office/drawing/2014/main" id="{530C0C96-7EEF-42C4-AFFA-667FB77E1F0C}"/>
              </a:ext>
            </a:extLst>
          </p:cNvPr>
          <p:cNvPicPr>
            <a:picLocks noChangeAspect="1"/>
          </p:cNvPicPr>
          <p:nvPr/>
        </p:nvPicPr>
        <p:blipFill rotWithShape="1">
          <a:blip r:embed="rId2"/>
          <a:srcRect b="23154"/>
          <a:stretch/>
        </p:blipFill>
        <p:spPr>
          <a:xfrm>
            <a:off x="251520" y="188640"/>
            <a:ext cx="8640960" cy="4941582"/>
          </a:xfrm>
          <a:prstGeom prst="rect">
            <a:avLst/>
          </a:prstGeom>
        </p:spPr>
      </p:pic>
      <p:sp>
        <p:nvSpPr>
          <p:cNvPr id="6" name="TextBox 5">
            <a:extLst>
              <a:ext uri="{FF2B5EF4-FFF2-40B4-BE49-F238E27FC236}">
                <a16:creationId xmlns:a16="http://schemas.microsoft.com/office/drawing/2014/main" id="{DC970C64-69B4-464F-9AE5-D0B41E559C8E}"/>
              </a:ext>
            </a:extLst>
          </p:cNvPr>
          <p:cNvSpPr txBox="1"/>
          <p:nvPr/>
        </p:nvSpPr>
        <p:spPr>
          <a:xfrm>
            <a:off x="251520" y="5138958"/>
            <a:ext cx="8640960" cy="1200329"/>
          </a:xfrm>
          <a:prstGeom prst="rect">
            <a:avLst/>
          </a:prstGeom>
          <a:noFill/>
        </p:spPr>
        <p:txBody>
          <a:bodyPr wrap="square" rtlCol="0">
            <a:spAutoFit/>
          </a:bodyPr>
          <a:lstStyle/>
          <a:p>
            <a:r>
              <a:rPr lang="en-US" sz="1800" b="1" dirty="0">
                <a:effectLst/>
                <a:latin typeface="+mn-lt"/>
                <a:ea typeface="Times" panose="02020603050405020304" pitchFamily="18" charset="0"/>
              </a:rPr>
              <a:t>Figure 12.6 </a:t>
            </a:r>
            <a:r>
              <a:rPr lang="en-US" sz="1800" dirty="0">
                <a:effectLst/>
                <a:latin typeface="+mn-lt"/>
                <a:ea typeface="Times" panose="02020603050405020304" pitchFamily="18" charset="0"/>
              </a:rPr>
              <a:t> If amyloid-β proteins accumulate in the brain outside neurons, they clump together and form dense plaques, as shown here on the right.  Notice that the neuron on the left also has an accumulation of tau protein (blue) that has formed tangled neurofibrils. </a:t>
            </a:r>
            <a:endParaRPr lang="en-GB" dirty="0">
              <a:latin typeface="+mn-lt"/>
            </a:endParaRPr>
          </a:p>
        </p:txBody>
      </p:sp>
    </p:spTree>
    <p:extLst>
      <p:ext uri="{BB962C8B-B14F-4D97-AF65-F5344CB8AC3E}">
        <p14:creationId xmlns:p14="http://schemas.microsoft.com/office/powerpoint/2010/main" val="2229733910"/>
      </p:ext>
    </p:extLst>
  </p:cSld>
  <p:clrMapOvr>
    <a:masterClrMapping/>
  </p:clrMapOvr>
</p:sld>
</file>

<file path=ppt/theme/theme1.xml><?xml version="1.0" encoding="utf-8"?>
<a:theme xmlns:a="http://schemas.openxmlformats.org/drawingml/2006/main" name="Office Theme">
  <a:themeElements>
    <a:clrScheme name="">
      <a:dk1>
        <a:srgbClr val="000000"/>
      </a:dk1>
      <a:lt1>
        <a:srgbClr val="FFFFFF"/>
      </a:lt1>
      <a:dk2>
        <a:srgbClr val="11147D"/>
      </a:dk2>
      <a:lt2>
        <a:srgbClr val="9DBCDB"/>
      </a:lt2>
      <a:accent1>
        <a:srgbClr val="DEF0FC"/>
      </a:accent1>
      <a:accent2>
        <a:srgbClr val="11147D"/>
      </a:accent2>
      <a:accent3>
        <a:srgbClr val="FFFFFF"/>
      </a:accent3>
      <a:accent4>
        <a:srgbClr val="000000"/>
      </a:accent4>
      <a:accent5>
        <a:srgbClr val="ECF6FD"/>
      </a:accent5>
      <a:accent6>
        <a:srgbClr val="0E1171"/>
      </a:accent6>
      <a:hlink>
        <a:srgbClr val="ADDAF7"/>
      </a:hlink>
      <a:folHlink>
        <a:srgbClr val="3E7AB8"/>
      </a:folHlink>
    </a:clrScheme>
    <a:fontScheme name="Office Theme">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altLang="en-US" sz="2400" b="0" i="0" u="none" strike="noStrike" cap="none" normalizeH="0" baseline="0" smtClean="0">
            <a:ln>
              <a:noFill/>
            </a:ln>
            <a:solidFill>
              <a:schemeClr val="tx1"/>
            </a:solidFill>
            <a:effectLst/>
            <a:latin typeface="Times" pitchFamily="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altLang="en-US" sz="2400" b="0" i="0" u="none" strike="noStrike" cap="none" normalizeH="0" baseline="0" smtClean="0">
            <a:ln>
              <a:noFill/>
            </a:ln>
            <a:solidFill>
              <a:schemeClr val="tx1"/>
            </a:solidFill>
            <a:effectLst/>
            <a:latin typeface="Times" pitchFamily="2" charset="0"/>
          </a:defRPr>
        </a:defPPr>
      </a:lstStyle>
    </a:lnDef>
  </a:objectDefaults>
  <a:extraClrSchemeLst>
    <a:extraClrScheme>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 Them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 Them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 Them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 Them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 Them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 Them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 Them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crcpress_master_template.potx  -  Read-Only" id="{BB688410-595E-488D-A28D-038C8EBF4D2D}" vid="{BCD2818A-5D35-4005-ADB7-4432A7CF89CF}"/>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LongProperties xmlns="http://schemas.microsoft.com/office/2006/metadata/long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925440AA9095334DB3D5727F76092292" ma:contentTypeVersion="6" ma:contentTypeDescription="Create a new document." ma:contentTypeScope="" ma:versionID="8883c73fb4010812906d5d15c503c91c">
  <xsd:schema xmlns:xsd="http://www.w3.org/2001/XMLSchema" xmlns:xs="http://www.w3.org/2001/XMLSchema" xmlns:p="http://schemas.microsoft.com/office/2006/metadata/properties" xmlns:ns2="4bb372d3-63f6-4132-b4a9-53f6c6ee75cf" xmlns:ns3="07914852-17c5-4b94-83a2-7a6755eb7fbc" targetNamespace="http://schemas.microsoft.com/office/2006/metadata/properties" ma:root="true" ma:fieldsID="2227ccba1093c330152e0193fbcac0a8" ns2:_="" ns3:_="">
    <xsd:import namespace="4bb372d3-63f6-4132-b4a9-53f6c6ee75cf"/>
    <xsd:import namespace="07914852-17c5-4b94-83a2-7a6755eb7fbc"/>
    <xsd:element name="properties">
      <xsd:complexType>
        <xsd:sequence>
          <xsd:element name="documentManagement">
            <xsd:complexType>
              <xsd:all>
                <xsd:element ref="ns2:Template_x0020_Used_x0020_For"/>
                <xsd:element ref="ns2:Audience"/>
                <xsd:element ref="ns3:MediaServiceMetadata" minOccurs="0"/>
                <xsd:element ref="ns3:MediaServiceFastMetadata" minOccurs="0"/>
                <xsd:element ref="ns3:MediaServiceDateTaken" minOccurs="0"/>
                <xsd:element ref="ns3:MediaServiceAuto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bb372d3-63f6-4132-b4a9-53f6c6ee75cf" elementFormDefault="qualified">
    <xsd:import namespace="http://schemas.microsoft.com/office/2006/documentManagement/types"/>
    <xsd:import namespace="http://schemas.microsoft.com/office/infopath/2007/PartnerControls"/>
    <xsd:element name="Template_x0020_Used_x0020_For" ma:index="8" ma:displayName="Template Used For" ma:description="What is this template required to be used for?" ma:format="Dropdown" ma:internalName="Template_x0020_Used_x0020_For">
      <xsd:simpleType>
        <xsd:restriction base="dms:Choice">
          <xsd:enumeration value="Handover Memo"/>
          <xsd:enumeration value="Site Map"/>
          <xsd:enumeration value="Flashcards"/>
          <xsd:enumeration value="Quizzes"/>
          <xsd:enumeration value="Timelines"/>
          <xsd:enumeration value="Listening Guide"/>
          <xsd:enumeration value="Instructor Manual"/>
          <xsd:enumeration value="PowerPoint Slides"/>
          <xsd:enumeration value="QuestBank"/>
        </xsd:restriction>
      </xsd:simpleType>
    </xsd:element>
    <xsd:element name="Audience" ma:index="9" ma:displayName="Template Type" ma:description="Who is this item aimed at?" ma:format="Dropdown" ma:internalName="Audience">
      <xsd:simpleType>
        <xsd:restriction base="dms:Choice">
          <xsd:enumeration value="Students"/>
          <xsd:enumeration value="Instructors"/>
          <xsd:enumeration value="Admin"/>
        </xsd:restriction>
      </xsd:simpleType>
    </xsd:element>
  </xsd:schema>
  <xsd:schema xmlns:xsd="http://www.w3.org/2001/XMLSchema" xmlns:xs="http://www.w3.org/2001/XMLSchema" xmlns:dms="http://schemas.microsoft.com/office/2006/documentManagement/types" xmlns:pc="http://schemas.microsoft.com/office/infopath/2007/PartnerControls" targetNamespace="07914852-17c5-4b94-83a2-7a6755eb7fbc"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DateTaken" ma:index="12" nillable="true" ma:displayName="MediaServiceDateTaken" ma:description="" ma:hidden="true" ma:internalName="MediaServiceDateTaken" ma:readOnly="true">
      <xsd:simpleType>
        <xsd:restriction base="dms:Text"/>
      </xsd:simpleType>
    </xsd:element>
    <xsd:element name="MediaServiceAutoTags" ma:index="13" nillable="true" ma:displayName="MediaServiceAutoTags" ma:description="" ma:internalName="MediaServiceAutoTag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4D5D51E-17EF-47A0-97EF-299488475813}">
  <ds:schemaRefs>
    <ds:schemaRef ds:uri="http://schemas.microsoft.com/office/2006/metadata/longProperties"/>
  </ds:schemaRefs>
</ds:datastoreItem>
</file>

<file path=customXml/itemProps2.xml><?xml version="1.0" encoding="utf-8"?>
<ds:datastoreItem xmlns:ds="http://schemas.openxmlformats.org/officeDocument/2006/customXml" ds:itemID="{4E15CE75-3717-45CC-A115-FED6EA14B96C}">
  <ds:schemaRefs>
    <ds:schemaRef ds:uri="http://schemas.microsoft.com/sharepoint/v3/contenttype/forms"/>
  </ds:schemaRefs>
</ds:datastoreItem>
</file>

<file path=customXml/itemProps3.xml><?xml version="1.0" encoding="utf-8"?>
<ds:datastoreItem xmlns:ds="http://schemas.openxmlformats.org/officeDocument/2006/customXml" ds:itemID="{6C35CC37-AE4C-4720-B179-AA433E3D008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bb372d3-63f6-4132-b4a9-53f6c6ee75cf"/>
    <ds:schemaRef ds:uri="07914852-17c5-4b94-83a2-7a6755eb7fb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crcpress_master_template</Template>
  <TotalTime>51</TotalTime>
  <Words>652</Words>
  <Application>Microsoft Office PowerPoint</Application>
  <PresentationFormat>On-screen Show (4:3)</PresentationFormat>
  <Paragraphs>56</Paragraphs>
  <Slides>21</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21</vt:i4>
      </vt:variant>
    </vt:vector>
  </HeadingPairs>
  <TitlesOfParts>
    <vt:vector size="26" baseType="lpstr">
      <vt:lpstr>Arial</vt:lpstr>
      <vt:lpstr>Rockwell</vt:lpstr>
      <vt:lpstr>Times</vt:lpstr>
      <vt:lpstr>Verdana</vt:lpstr>
      <vt:lpstr>Office Theme</vt:lpstr>
      <vt:lpstr>Chapter 12: Aging and Alzheimer’s Disease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Informa plc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12: Aging and Alzheimer’s Disease</dc:title>
  <dc:creator>Burton, Leah</dc:creator>
  <cp:lastModifiedBy>Nancy Minkoff</cp:lastModifiedBy>
  <cp:revision>4</cp:revision>
  <dcterms:created xsi:type="dcterms:W3CDTF">2023-01-17T10:53:38Z</dcterms:created>
  <dcterms:modified xsi:type="dcterms:W3CDTF">2024-09-07T18:18:02Z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emplate Used For">
    <vt:lpwstr>PowerPoint Slides</vt:lpwstr>
  </property>
  <property fmtid="{D5CDD505-2E9C-101B-9397-08002B2CF9AE}" pid="3" name="Audience">
    <vt:lpwstr>Instructors</vt:lpwstr>
  </property>
  <property fmtid="{D5CDD505-2E9C-101B-9397-08002B2CF9AE}" pid="4" name="MSIP_Label_2bbab825-a111-45e4-86a1-18cee0005896_Enabled">
    <vt:lpwstr>true</vt:lpwstr>
  </property>
  <property fmtid="{D5CDD505-2E9C-101B-9397-08002B2CF9AE}" pid="5" name="MSIP_Label_2bbab825-a111-45e4-86a1-18cee0005896_SetDate">
    <vt:lpwstr>2023-01-17T11:10:41Z</vt:lpwstr>
  </property>
  <property fmtid="{D5CDD505-2E9C-101B-9397-08002B2CF9AE}" pid="6" name="MSIP_Label_2bbab825-a111-45e4-86a1-18cee0005896_Method">
    <vt:lpwstr>Standard</vt:lpwstr>
  </property>
  <property fmtid="{D5CDD505-2E9C-101B-9397-08002B2CF9AE}" pid="7" name="MSIP_Label_2bbab825-a111-45e4-86a1-18cee0005896_Name">
    <vt:lpwstr>2bbab825-a111-45e4-86a1-18cee0005896</vt:lpwstr>
  </property>
  <property fmtid="{D5CDD505-2E9C-101B-9397-08002B2CF9AE}" pid="8" name="MSIP_Label_2bbab825-a111-45e4-86a1-18cee0005896_SiteId">
    <vt:lpwstr>2567d566-604c-408a-8a60-55d0dc9d9d6b</vt:lpwstr>
  </property>
  <property fmtid="{D5CDD505-2E9C-101B-9397-08002B2CF9AE}" pid="9" name="MSIP_Label_2bbab825-a111-45e4-86a1-18cee0005896_ActionId">
    <vt:lpwstr>b5aec4e9-a7f8-4aa4-b941-5d55cd60de95</vt:lpwstr>
  </property>
  <property fmtid="{D5CDD505-2E9C-101B-9397-08002B2CF9AE}" pid="10" name="MSIP_Label_2bbab825-a111-45e4-86a1-18cee0005896_ContentBits">
    <vt:lpwstr>2</vt:lpwstr>
  </property>
</Properties>
</file>