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29"/>
  </p:notesMasterIdLst>
  <p:sldIdLst>
    <p:sldId id="267" r:id="rId5"/>
    <p:sldId id="266" r:id="rId6"/>
    <p:sldId id="268" r:id="rId7"/>
    <p:sldId id="269" r:id="rId8"/>
    <p:sldId id="289" r:id="rId9"/>
    <p:sldId id="270" r:id="rId10"/>
    <p:sldId id="271" r:id="rId11"/>
    <p:sldId id="272" r:id="rId12"/>
    <p:sldId id="273" r:id="rId13"/>
    <p:sldId id="274" r:id="rId14"/>
    <p:sldId id="287" r:id="rId15"/>
    <p:sldId id="275" r:id="rId16"/>
    <p:sldId id="276" r:id="rId17"/>
    <p:sldId id="277" r:id="rId18"/>
    <p:sldId id="278" r:id="rId19"/>
    <p:sldId id="279" r:id="rId20"/>
    <p:sldId id="280" r:id="rId21"/>
    <p:sldId id="281" r:id="rId22"/>
    <p:sldId id="282" r:id="rId23"/>
    <p:sldId id="283" r:id="rId24"/>
    <p:sldId id="284" r:id="rId25"/>
    <p:sldId id="285" r:id="rId26"/>
    <p:sldId id="288" r:id="rId27"/>
    <p:sldId id="286" r:id="rId28"/>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4" autoAdjust="0"/>
    <p:restoredTop sz="85195" autoAdjust="0"/>
  </p:normalViewPr>
  <p:slideViewPr>
    <p:cSldViewPr>
      <p:cViewPr varScale="1">
        <p:scale>
          <a:sx n="88" d="100"/>
          <a:sy n="88" d="100"/>
        </p:scale>
        <p:origin x="861"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9: Populations </a:t>
            </a:r>
            <a:r>
              <a:rPr lang="en-US" altLang="en-US"/>
              <a:t>and Reproduction</a:t>
            </a:r>
            <a:endParaRPr lang="en-US" altLang="en-US" dirty="0"/>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38B18C5D-85F0-44B1-AD80-FD8FECC6E8DE}"/>
              </a:ext>
            </a:extLst>
          </p:cNvPr>
          <p:cNvPicPr>
            <a:picLocks noChangeAspect="1"/>
          </p:cNvPicPr>
          <p:nvPr/>
        </p:nvPicPr>
        <p:blipFill rotWithShape="1">
          <a:blip r:embed="rId2"/>
          <a:srcRect b="31024"/>
          <a:stretch/>
        </p:blipFill>
        <p:spPr>
          <a:xfrm>
            <a:off x="417632" y="692696"/>
            <a:ext cx="8352928" cy="3779267"/>
          </a:xfrm>
          <a:prstGeom prst="rect">
            <a:avLst/>
          </a:prstGeom>
        </p:spPr>
      </p:pic>
      <p:sp>
        <p:nvSpPr>
          <p:cNvPr id="6" name="TextBox 5">
            <a:extLst>
              <a:ext uri="{FF2B5EF4-FFF2-40B4-BE49-F238E27FC236}">
                <a16:creationId xmlns:a16="http://schemas.microsoft.com/office/drawing/2014/main" id="{808DC4EA-311A-4202-8987-3356F94590D9}"/>
              </a:ext>
            </a:extLst>
          </p:cNvPr>
          <p:cNvSpPr txBox="1"/>
          <p:nvPr/>
        </p:nvSpPr>
        <p:spPr>
          <a:xfrm>
            <a:off x="514725" y="4797152"/>
            <a:ext cx="8280920"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9.7 </a:t>
            </a:r>
            <a:r>
              <a:rPr lang="en-US" sz="1800" dirty="0">
                <a:effectLst/>
                <a:latin typeface="+mn-lt"/>
                <a:ea typeface="Times New Roman" panose="02020603050405020304" pitchFamily="18" charset="0"/>
              </a:rPr>
              <a:t>Human life expectancy at birth in various countries (2016), from United Nations  WHO report (2018) and other sources. </a:t>
            </a:r>
            <a:endParaRPr lang="en-GB" dirty="0">
              <a:latin typeface="+mn-lt"/>
            </a:endParaRPr>
          </a:p>
        </p:txBody>
      </p:sp>
    </p:spTree>
    <p:extLst>
      <p:ext uri="{BB962C8B-B14F-4D97-AF65-F5344CB8AC3E}">
        <p14:creationId xmlns:p14="http://schemas.microsoft.com/office/powerpoint/2010/main" val="3935610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uestion and answer&#10;&#10;Description automatically generated">
            <a:extLst>
              <a:ext uri="{FF2B5EF4-FFF2-40B4-BE49-F238E27FC236}">
                <a16:creationId xmlns:a16="http://schemas.microsoft.com/office/drawing/2014/main" id="{1994A4FA-3307-B5C6-58F6-360C13498BA5}"/>
              </a:ext>
            </a:extLst>
          </p:cNvPr>
          <p:cNvPicPr>
            <a:picLocks noGrp="1" noChangeAspect="1"/>
          </p:cNvPicPr>
          <p:nvPr>
            <p:ph idx="1"/>
          </p:nvPr>
        </p:nvPicPr>
        <p:blipFill>
          <a:blip r:embed="rId2"/>
          <a:stretch>
            <a:fillRect/>
          </a:stretch>
        </p:blipFill>
        <p:spPr>
          <a:xfrm>
            <a:off x="124669" y="188640"/>
            <a:ext cx="9613068" cy="6408712"/>
          </a:xfrm>
        </p:spPr>
      </p:pic>
    </p:spTree>
    <p:extLst>
      <p:ext uri="{BB962C8B-B14F-4D97-AF65-F5344CB8AC3E}">
        <p14:creationId xmlns:p14="http://schemas.microsoft.com/office/powerpoint/2010/main" val="2822860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205B71-5C4F-4A08-9DB7-DF9BACF11BF3}"/>
              </a:ext>
            </a:extLst>
          </p:cNvPr>
          <p:cNvSpPr>
            <a:spLocks noGrp="1"/>
          </p:cNvSpPr>
          <p:nvPr>
            <p:ph idx="1"/>
          </p:nvPr>
        </p:nvSpPr>
        <p:spPr>
          <a:xfrm>
            <a:off x="406400" y="332656"/>
            <a:ext cx="8205788" cy="5458544"/>
          </a:xfrm>
        </p:spPr>
        <p:txBody>
          <a:bodyPr/>
          <a:lstStyle/>
          <a:p>
            <a:pPr marL="0" indent="0">
              <a:buNone/>
            </a:pPr>
            <a:r>
              <a:rPr lang="en-GB" b="1" dirty="0"/>
              <a:t>Human reproductive biology helps us to understand fertility and infertility</a:t>
            </a:r>
          </a:p>
          <a:p>
            <a:pPr marL="0" indent="0">
              <a:buNone/>
            </a:pPr>
            <a:endParaRPr lang="en-GB" b="1" dirty="0"/>
          </a:p>
          <a:p>
            <a:pPr marL="0" indent="0">
              <a:buNone/>
            </a:pPr>
            <a:r>
              <a:rPr lang="en-GB" dirty="0"/>
              <a:t>Reproductive anatomy and physiology</a:t>
            </a:r>
          </a:p>
          <a:p>
            <a:pPr marL="0" indent="0">
              <a:buNone/>
            </a:pPr>
            <a:endParaRPr lang="en-GB" dirty="0"/>
          </a:p>
          <a:p>
            <a:pPr marL="0" indent="0">
              <a:buNone/>
            </a:pPr>
            <a:r>
              <a:rPr lang="en-GB" dirty="0"/>
              <a:t>Impaired fertility</a:t>
            </a:r>
          </a:p>
          <a:p>
            <a:pPr marL="0" indent="0">
              <a:buNone/>
            </a:pPr>
            <a:endParaRPr lang="en-GB" dirty="0"/>
          </a:p>
          <a:p>
            <a:pPr marL="0" indent="0">
              <a:buNone/>
            </a:pPr>
            <a:r>
              <a:rPr lang="en-GB" dirty="0"/>
              <a:t>Assisted reproduction</a:t>
            </a:r>
          </a:p>
        </p:txBody>
      </p:sp>
    </p:spTree>
    <p:extLst>
      <p:ext uri="{BB962C8B-B14F-4D97-AF65-F5344CB8AC3E}">
        <p14:creationId xmlns:p14="http://schemas.microsoft.com/office/powerpoint/2010/main" val="2539008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93D98BD-D01E-4F85-82AB-DB6ED50E321C}"/>
              </a:ext>
            </a:extLst>
          </p:cNvPr>
          <p:cNvPicPr>
            <a:picLocks noChangeAspect="1"/>
          </p:cNvPicPr>
          <p:nvPr/>
        </p:nvPicPr>
        <p:blipFill rotWithShape="1">
          <a:blip r:embed="rId2"/>
          <a:srcRect b="28082"/>
          <a:stretch/>
        </p:blipFill>
        <p:spPr>
          <a:xfrm>
            <a:off x="1583668" y="332656"/>
            <a:ext cx="6048672" cy="4648933"/>
          </a:xfrm>
          <a:prstGeom prst="rect">
            <a:avLst/>
          </a:prstGeom>
        </p:spPr>
      </p:pic>
      <p:sp>
        <p:nvSpPr>
          <p:cNvPr id="6" name="TextBox 5">
            <a:extLst>
              <a:ext uri="{FF2B5EF4-FFF2-40B4-BE49-F238E27FC236}">
                <a16:creationId xmlns:a16="http://schemas.microsoft.com/office/drawing/2014/main" id="{7BE868FF-8DE8-4D92-A6CB-5660455D4864}"/>
              </a:ext>
            </a:extLst>
          </p:cNvPr>
          <p:cNvSpPr txBox="1"/>
          <p:nvPr/>
        </p:nvSpPr>
        <p:spPr>
          <a:xfrm>
            <a:off x="971600" y="5157192"/>
            <a:ext cx="7560840" cy="646331"/>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9.8 </a:t>
            </a:r>
            <a:r>
              <a:rPr lang="en-US" sz="1800" dirty="0">
                <a:effectLst/>
                <a:latin typeface="+mn-lt"/>
                <a:cs typeface="Times New Roman" panose="02020603050405020304" pitchFamily="18" charset="0"/>
              </a:rPr>
              <a:t>(A) An egg surrounded by sperm. (B) Schematic diagram of a human sperm.</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6143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FAC3CFE-CE99-4737-963E-9E3F95CE3A04}"/>
              </a:ext>
            </a:extLst>
          </p:cNvPr>
          <p:cNvPicPr>
            <a:picLocks noChangeAspect="1"/>
          </p:cNvPicPr>
          <p:nvPr/>
        </p:nvPicPr>
        <p:blipFill rotWithShape="1">
          <a:blip r:embed="rId2"/>
          <a:srcRect b="28430"/>
          <a:stretch/>
        </p:blipFill>
        <p:spPr>
          <a:xfrm>
            <a:off x="1115616" y="260648"/>
            <a:ext cx="7017584" cy="5210254"/>
          </a:xfrm>
          <a:prstGeom prst="rect">
            <a:avLst/>
          </a:prstGeom>
        </p:spPr>
      </p:pic>
      <p:sp>
        <p:nvSpPr>
          <p:cNvPr id="6" name="TextBox 5">
            <a:extLst>
              <a:ext uri="{FF2B5EF4-FFF2-40B4-BE49-F238E27FC236}">
                <a16:creationId xmlns:a16="http://schemas.microsoft.com/office/drawing/2014/main" id="{B9EA7A4D-6D2E-4117-AF42-6107C89669A9}"/>
              </a:ext>
            </a:extLst>
          </p:cNvPr>
          <p:cNvSpPr txBox="1"/>
          <p:nvPr/>
        </p:nvSpPr>
        <p:spPr>
          <a:xfrm>
            <a:off x="1691680" y="5661248"/>
            <a:ext cx="6048672" cy="369332"/>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9.9 </a:t>
            </a:r>
            <a:r>
              <a:rPr lang="en-US" sz="1800" dirty="0">
                <a:effectLst/>
                <a:latin typeface="+mn-lt"/>
                <a:cs typeface="Times New Roman" panose="02020603050405020304" pitchFamily="18" charset="0"/>
              </a:rPr>
              <a:t>The human male reproductive system. </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699940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B252E8F-9F8D-4929-8452-48E8ECAC7A0E}"/>
              </a:ext>
            </a:extLst>
          </p:cNvPr>
          <p:cNvPicPr>
            <a:picLocks noChangeAspect="1"/>
          </p:cNvPicPr>
          <p:nvPr/>
        </p:nvPicPr>
        <p:blipFill rotWithShape="1">
          <a:blip r:embed="rId2"/>
          <a:srcRect b="32175"/>
          <a:stretch/>
        </p:blipFill>
        <p:spPr>
          <a:xfrm>
            <a:off x="323528" y="260647"/>
            <a:ext cx="8496944" cy="4855601"/>
          </a:xfrm>
          <a:prstGeom prst="rect">
            <a:avLst/>
          </a:prstGeom>
        </p:spPr>
      </p:pic>
      <p:sp>
        <p:nvSpPr>
          <p:cNvPr id="6" name="TextBox 5">
            <a:extLst>
              <a:ext uri="{FF2B5EF4-FFF2-40B4-BE49-F238E27FC236}">
                <a16:creationId xmlns:a16="http://schemas.microsoft.com/office/drawing/2014/main" id="{717CC94F-3CA2-4866-9B1A-BE42A8DD185C}"/>
              </a:ext>
            </a:extLst>
          </p:cNvPr>
          <p:cNvSpPr txBox="1"/>
          <p:nvPr/>
        </p:nvSpPr>
        <p:spPr>
          <a:xfrm>
            <a:off x="1475656" y="5445224"/>
            <a:ext cx="6480720" cy="369332"/>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9.10 </a:t>
            </a:r>
            <a:r>
              <a:rPr lang="en-US" sz="1800" dirty="0">
                <a:effectLst/>
                <a:latin typeface="+mn-lt"/>
                <a:cs typeface="Times New Roman" panose="02020603050405020304" pitchFamily="18" charset="0"/>
              </a:rPr>
              <a:t>The human female reproductive system.</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11110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stogram&#10;&#10;Description automatically generated with low confidence">
            <a:extLst>
              <a:ext uri="{FF2B5EF4-FFF2-40B4-BE49-F238E27FC236}">
                <a16:creationId xmlns:a16="http://schemas.microsoft.com/office/drawing/2014/main" id="{47C7DF1D-3AD9-4B26-A40A-F1BB743E5EBC}"/>
              </a:ext>
            </a:extLst>
          </p:cNvPr>
          <p:cNvPicPr>
            <a:picLocks noChangeAspect="1"/>
          </p:cNvPicPr>
          <p:nvPr/>
        </p:nvPicPr>
        <p:blipFill rotWithShape="1">
          <a:blip r:embed="rId2"/>
          <a:srcRect b="12201"/>
          <a:stretch/>
        </p:blipFill>
        <p:spPr>
          <a:xfrm>
            <a:off x="883608" y="150454"/>
            <a:ext cx="3672408" cy="6557092"/>
          </a:xfrm>
          <a:prstGeom prst="rect">
            <a:avLst/>
          </a:prstGeom>
        </p:spPr>
      </p:pic>
      <p:sp>
        <p:nvSpPr>
          <p:cNvPr id="6" name="TextBox 5">
            <a:extLst>
              <a:ext uri="{FF2B5EF4-FFF2-40B4-BE49-F238E27FC236}">
                <a16:creationId xmlns:a16="http://schemas.microsoft.com/office/drawing/2014/main" id="{CB5EFF64-F4E8-4B75-9AC7-9752E2946515}"/>
              </a:ext>
            </a:extLst>
          </p:cNvPr>
          <p:cNvSpPr txBox="1"/>
          <p:nvPr/>
        </p:nvSpPr>
        <p:spPr>
          <a:xfrm>
            <a:off x="4716016" y="620688"/>
            <a:ext cx="3888432" cy="646331"/>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9.11 </a:t>
            </a:r>
            <a:r>
              <a:rPr lang="en-US" sz="1800" dirty="0">
                <a:effectLst/>
                <a:latin typeface="+mn-lt"/>
                <a:cs typeface="Times New Roman" panose="02020603050405020304" pitchFamily="18" charset="0"/>
              </a:rPr>
              <a:t>Reproductive cycles in the human female.</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4071432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A2D3451-69C3-4141-B262-BB5B8C71FAB2}"/>
              </a:ext>
            </a:extLst>
          </p:cNvPr>
          <p:cNvPicPr>
            <a:picLocks noChangeAspect="1"/>
          </p:cNvPicPr>
          <p:nvPr/>
        </p:nvPicPr>
        <p:blipFill rotWithShape="1">
          <a:blip r:embed="rId2"/>
          <a:srcRect b="33421"/>
          <a:stretch/>
        </p:blipFill>
        <p:spPr>
          <a:xfrm>
            <a:off x="791580" y="157257"/>
            <a:ext cx="7560840" cy="5401598"/>
          </a:xfrm>
          <a:prstGeom prst="rect">
            <a:avLst/>
          </a:prstGeom>
        </p:spPr>
      </p:pic>
      <p:sp>
        <p:nvSpPr>
          <p:cNvPr id="6" name="TextBox 5">
            <a:extLst>
              <a:ext uri="{FF2B5EF4-FFF2-40B4-BE49-F238E27FC236}">
                <a16:creationId xmlns:a16="http://schemas.microsoft.com/office/drawing/2014/main" id="{B7C2AA56-A90F-45BD-A637-3D867C0C7EB8}"/>
              </a:ext>
            </a:extLst>
          </p:cNvPr>
          <p:cNvSpPr txBox="1"/>
          <p:nvPr/>
        </p:nvSpPr>
        <p:spPr>
          <a:xfrm>
            <a:off x="827584" y="5569538"/>
            <a:ext cx="7488832" cy="646331"/>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9.12 </a:t>
            </a:r>
            <a:r>
              <a:rPr lang="en-US" sz="1800" dirty="0">
                <a:effectLst/>
                <a:latin typeface="+mn-lt"/>
                <a:cs typeface="Times New Roman" panose="02020603050405020304" pitchFamily="18" charset="0"/>
              </a:rPr>
              <a:t>Fertilization in the oviduct and implantation in the uterus.</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572548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3C3BDB3C-469E-4B00-9370-1BB29D7BA3BA}"/>
              </a:ext>
            </a:extLst>
          </p:cNvPr>
          <p:cNvPicPr>
            <a:picLocks noChangeAspect="1"/>
          </p:cNvPicPr>
          <p:nvPr/>
        </p:nvPicPr>
        <p:blipFill rotWithShape="1">
          <a:blip r:embed="rId2"/>
          <a:srcRect b="19683"/>
          <a:stretch/>
        </p:blipFill>
        <p:spPr>
          <a:xfrm>
            <a:off x="323528" y="260647"/>
            <a:ext cx="4968552" cy="6289279"/>
          </a:xfrm>
          <a:prstGeom prst="rect">
            <a:avLst/>
          </a:prstGeom>
        </p:spPr>
      </p:pic>
      <p:sp>
        <p:nvSpPr>
          <p:cNvPr id="7" name="TextBox 6">
            <a:extLst>
              <a:ext uri="{FF2B5EF4-FFF2-40B4-BE49-F238E27FC236}">
                <a16:creationId xmlns:a16="http://schemas.microsoft.com/office/drawing/2014/main" id="{02FB6590-52E5-4C1D-8C67-73695A8349CD}"/>
              </a:ext>
            </a:extLst>
          </p:cNvPr>
          <p:cNvSpPr txBox="1"/>
          <p:nvPr/>
        </p:nvSpPr>
        <p:spPr>
          <a:xfrm>
            <a:off x="5508104" y="4581128"/>
            <a:ext cx="3600400" cy="923330"/>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9.13 </a:t>
            </a:r>
            <a:r>
              <a:rPr lang="en-US" sz="1800" dirty="0">
                <a:effectLst/>
                <a:latin typeface="+mn-lt"/>
                <a:cs typeface="Times New Roman" panose="02020603050405020304" pitchFamily="18" charset="0"/>
              </a:rPr>
              <a:t>Outline of the procedure used for </a:t>
            </a:r>
            <a:r>
              <a:rPr lang="en-US" sz="1800" i="1" dirty="0">
                <a:effectLst/>
                <a:latin typeface="+mn-lt"/>
                <a:cs typeface="Times New Roman" panose="02020603050405020304" pitchFamily="18" charset="0"/>
              </a:rPr>
              <a:t>in vitro</a:t>
            </a:r>
            <a:r>
              <a:rPr lang="en-US" sz="1800" dirty="0">
                <a:effectLst/>
                <a:latin typeface="+mn-lt"/>
                <a:cs typeface="Times New Roman" panose="02020603050405020304" pitchFamily="18" charset="0"/>
              </a:rPr>
              <a:t> fertilization.</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1612096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B76D4-5FC4-427B-B18A-FFBDAC323714}"/>
              </a:ext>
            </a:extLst>
          </p:cNvPr>
          <p:cNvSpPr>
            <a:spLocks noGrp="1"/>
          </p:cNvSpPr>
          <p:nvPr>
            <p:ph idx="1"/>
          </p:nvPr>
        </p:nvSpPr>
        <p:spPr>
          <a:xfrm>
            <a:off x="406400" y="332656"/>
            <a:ext cx="8205788" cy="6192688"/>
          </a:xfrm>
        </p:spPr>
        <p:txBody>
          <a:bodyPr/>
          <a:lstStyle/>
          <a:p>
            <a:pPr marL="0" indent="0">
              <a:buNone/>
            </a:pPr>
            <a:r>
              <a:rPr lang="en-GB" b="1" dirty="0"/>
              <a:t>Can we diminish population growth and its impact?</a:t>
            </a:r>
          </a:p>
          <a:p>
            <a:pPr marL="0" indent="0">
              <a:buNone/>
            </a:pPr>
            <a:endParaRPr lang="en-GB" b="1" dirty="0"/>
          </a:p>
          <a:p>
            <a:pPr marL="0" indent="0">
              <a:buNone/>
            </a:pPr>
            <a:r>
              <a:rPr lang="en-GB" dirty="0"/>
              <a:t>Birth control acting before fertilization</a:t>
            </a:r>
          </a:p>
          <a:p>
            <a:pPr marL="0" indent="0">
              <a:buNone/>
            </a:pPr>
            <a:endParaRPr lang="en-GB" dirty="0"/>
          </a:p>
          <a:p>
            <a:pPr marL="0" indent="0">
              <a:buNone/>
            </a:pPr>
            <a:r>
              <a:rPr lang="en-GB" dirty="0"/>
              <a:t>Birth control acting after fertilization</a:t>
            </a:r>
          </a:p>
          <a:p>
            <a:pPr marL="0" indent="0">
              <a:buNone/>
            </a:pPr>
            <a:endParaRPr lang="en-GB" dirty="0"/>
          </a:p>
          <a:p>
            <a:pPr marL="0" indent="0">
              <a:buNone/>
            </a:pPr>
            <a:r>
              <a:rPr lang="en-GB" dirty="0"/>
              <a:t>Cultural and ethical opposition to birth control</a:t>
            </a:r>
          </a:p>
          <a:p>
            <a:pPr marL="0" indent="0">
              <a:buNone/>
            </a:pPr>
            <a:endParaRPr lang="en-GB" dirty="0"/>
          </a:p>
          <a:p>
            <a:pPr marL="0" indent="0">
              <a:buNone/>
            </a:pPr>
            <a:r>
              <a:rPr lang="en-GB" dirty="0"/>
              <a:t>Population control movements</a:t>
            </a:r>
          </a:p>
          <a:p>
            <a:pPr marL="0" indent="0">
              <a:buNone/>
            </a:pPr>
            <a:endParaRPr lang="en-GB" dirty="0"/>
          </a:p>
          <a:p>
            <a:pPr marL="0" indent="0">
              <a:buNone/>
            </a:pPr>
            <a:r>
              <a:rPr lang="en-GB" dirty="0"/>
              <a:t>The education of women</a:t>
            </a:r>
          </a:p>
          <a:p>
            <a:pPr marL="0" indent="0">
              <a:buNone/>
            </a:pPr>
            <a:endParaRPr lang="en-GB" dirty="0"/>
          </a:p>
          <a:p>
            <a:pPr marL="0" indent="0">
              <a:buNone/>
            </a:pPr>
            <a:r>
              <a:rPr lang="en-GB" dirty="0"/>
              <a:t>Controlling population impact</a:t>
            </a:r>
          </a:p>
        </p:txBody>
      </p:sp>
    </p:spTree>
    <p:extLst>
      <p:ext uri="{BB962C8B-B14F-4D97-AF65-F5344CB8AC3E}">
        <p14:creationId xmlns:p14="http://schemas.microsoft.com/office/powerpoint/2010/main" val="3903205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332656"/>
            <a:ext cx="8205788" cy="5458544"/>
          </a:xfrm>
        </p:spPr>
        <p:txBody>
          <a:bodyPr/>
          <a:lstStyle/>
          <a:p>
            <a:pPr marL="0" indent="0">
              <a:buNone/>
            </a:pPr>
            <a:r>
              <a:rPr lang="en-US" altLang="en-US" b="1" dirty="0"/>
              <a:t>Demography helps to predict future population size</a:t>
            </a:r>
          </a:p>
          <a:p>
            <a:pPr marL="0" indent="0">
              <a:buNone/>
            </a:pPr>
            <a:endParaRPr lang="en-US" altLang="en-US" b="1" dirty="0"/>
          </a:p>
          <a:p>
            <a:pPr marL="0" indent="0">
              <a:buNone/>
            </a:pPr>
            <a:r>
              <a:rPr lang="en-US" altLang="en-US" dirty="0"/>
              <a:t>Population growth</a:t>
            </a:r>
          </a:p>
          <a:p>
            <a:pPr marL="0" indent="0">
              <a:buNone/>
            </a:pPr>
            <a:endParaRPr lang="en-US" altLang="en-US" dirty="0"/>
          </a:p>
          <a:p>
            <a:pPr marL="0" indent="0">
              <a:buNone/>
            </a:pPr>
            <a:r>
              <a:rPr lang="en-US" altLang="en-US" dirty="0"/>
              <a:t>Malthus’ analysis of population growth</a:t>
            </a:r>
          </a:p>
          <a:p>
            <a:pPr marL="0" indent="0">
              <a:buNone/>
            </a:pPr>
            <a:endParaRPr lang="en-US" altLang="en-US" dirty="0"/>
          </a:p>
          <a:p>
            <a:pPr marL="0" indent="0">
              <a:buNone/>
            </a:pPr>
            <a:r>
              <a:rPr lang="en-US" altLang="en-US" dirty="0"/>
              <a:t>Growth within limits</a:t>
            </a:r>
          </a:p>
          <a:p>
            <a:pPr marL="0" indent="0">
              <a:buNone/>
            </a:pPr>
            <a:endParaRPr lang="en-US" altLang="en-US" dirty="0"/>
          </a:p>
          <a:p>
            <a:pPr marL="0" indent="0">
              <a:buNone/>
            </a:pPr>
            <a:r>
              <a:rPr lang="en-US" altLang="en-US" dirty="0"/>
              <a:t>Demographic transition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CA0569C5-F6A7-4067-BD78-88EAFBE38CDC}"/>
              </a:ext>
            </a:extLst>
          </p:cNvPr>
          <p:cNvPicPr>
            <a:picLocks noChangeAspect="1"/>
          </p:cNvPicPr>
          <p:nvPr/>
        </p:nvPicPr>
        <p:blipFill rotWithShape="1">
          <a:blip r:embed="rId2"/>
          <a:srcRect b="13250"/>
          <a:stretch/>
        </p:blipFill>
        <p:spPr>
          <a:xfrm>
            <a:off x="323528" y="188640"/>
            <a:ext cx="5619135" cy="6336704"/>
          </a:xfrm>
          <a:prstGeom prst="rect">
            <a:avLst/>
          </a:prstGeom>
        </p:spPr>
      </p:pic>
      <p:sp>
        <p:nvSpPr>
          <p:cNvPr id="6" name="TextBox 5">
            <a:extLst>
              <a:ext uri="{FF2B5EF4-FFF2-40B4-BE49-F238E27FC236}">
                <a16:creationId xmlns:a16="http://schemas.microsoft.com/office/drawing/2014/main" id="{EE357FD3-B10D-4B87-9200-E1A17B2ABE2B}"/>
              </a:ext>
            </a:extLst>
          </p:cNvPr>
          <p:cNvSpPr txBox="1"/>
          <p:nvPr/>
        </p:nvSpPr>
        <p:spPr>
          <a:xfrm>
            <a:off x="6156176" y="5589240"/>
            <a:ext cx="2808312" cy="646331"/>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9.14 </a:t>
            </a:r>
            <a:r>
              <a:rPr lang="en-US" sz="1800" dirty="0">
                <a:effectLst/>
                <a:latin typeface="+mn-lt"/>
                <a:cs typeface="Times New Roman" panose="02020603050405020304" pitchFamily="18" charset="0"/>
              </a:rPr>
              <a:t>Methods of birth control. </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44004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D15F7CAF-3C40-4B7D-A729-3F00EE299FB1}"/>
              </a:ext>
            </a:extLst>
          </p:cNvPr>
          <p:cNvPicPr>
            <a:picLocks noChangeAspect="1"/>
          </p:cNvPicPr>
          <p:nvPr/>
        </p:nvPicPr>
        <p:blipFill rotWithShape="1">
          <a:blip r:embed="rId2"/>
          <a:srcRect b="16007"/>
          <a:stretch/>
        </p:blipFill>
        <p:spPr>
          <a:xfrm>
            <a:off x="1457654" y="260648"/>
            <a:ext cx="6228692" cy="4563990"/>
          </a:xfrm>
          <a:prstGeom prst="rect">
            <a:avLst/>
          </a:prstGeom>
        </p:spPr>
      </p:pic>
      <p:sp>
        <p:nvSpPr>
          <p:cNvPr id="8" name="TextBox 7">
            <a:extLst>
              <a:ext uri="{FF2B5EF4-FFF2-40B4-BE49-F238E27FC236}">
                <a16:creationId xmlns:a16="http://schemas.microsoft.com/office/drawing/2014/main" id="{4EBCEC1B-0266-42C0-B7E2-F97665B88D58}"/>
              </a:ext>
            </a:extLst>
          </p:cNvPr>
          <p:cNvSpPr txBox="1"/>
          <p:nvPr/>
        </p:nvSpPr>
        <p:spPr>
          <a:xfrm>
            <a:off x="539552" y="4941168"/>
            <a:ext cx="8280920" cy="1477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9.15</a:t>
            </a:r>
            <a:r>
              <a:rPr lang="en-US" sz="1800" dirty="0">
                <a:effectLst/>
                <a:latin typeface="+mn-lt"/>
                <a:ea typeface="Times New Roman" panose="02020603050405020304" pitchFamily="18" charset="0"/>
              </a:rPr>
              <a:t> Relative costs (over five years of use) of various birth control methods under the type of medical insurance plans common in the United States. For many methods, the largest costs are those associated with unwanted pregnancies resulting from the method’s failure.  (Based on data from </a:t>
            </a:r>
            <a:r>
              <a:rPr lang="en-US" sz="1800" dirty="0" err="1">
                <a:effectLst/>
                <a:latin typeface="+mn-lt"/>
                <a:ea typeface="Times New Roman" panose="02020603050405020304" pitchFamily="18" charset="0"/>
              </a:rPr>
              <a:t>Trussel</a:t>
            </a:r>
            <a:r>
              <a:rPr lang="en-US" sz="1800" dirty="0">
                <a:effectLst/>
                <a:latin typeface="+mn-lt"/>
                <a:ea typeface="Times New Roman" panose="02020603050405020304" pitchFamily="18" charset="0"/>
              </a:rPr>
              <a:t> et al.,  2009.) </a:t>
            </a:r>
            <a:endParaRPr lang="en-GB" dirty="0">
              <a:latin typeface="+mn-lt"/>
            </a:endParaRPr>
          </a:p>
        </p:txBody>
      </p:sp>
    </p:spTree>
    <p:extLst>
      <p:ext uri="{BB962C8B-B14F-4D97-AF65-F5344CB8AC3E}">
        <p14:creationId xmlns:p14="http://schemas.microsoft.com/office/powerpoint/2010/main" val="1474220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iding a bicycle&#10;&#10;Description automatically generated with medium confidence">
            <a:extLst>
              <a:ext uri="{FF2B5EF4-FFF2-40B4-BE49-F238E27FC236}">
                <a16:creationId xmlns:a16="http://schemas.microsoft.com/office/drawing/2014/main" id="{F290A440-BA0F-44DC-BC0A-A475CB6E2FD1}"/>
              </a:ext>
            </a:extLst>
          </p:cNvPr>
          <p:cNvPicPr>
            <a:picLocks noChangeAspect="1"/>
          </p:cNvPicPr>
          <p:nvPr/>
        </p:nvPicPr>
        <p:blipFill rotWithShape="1">
          <a:blip r:embed="rId2"/>
          <a:srcRect b="22260"/>
          <a:stretch/>
        </p:blipFill>
        <p:spPr>
          <a:xfrm>
            <a:off x="467543" y="332656"/>
            <a:ext cx="5587921" cy="6264696"/>
          </a:xfrm>
          <a:prstGeom prst="rect">
            <a:avLst/>
          </a:prstGeom>
        </p:spPr>
      </p:pic>
      <p:sp>
        <p:nvSpPr>
          <p:cNvPr id="6" name="TextBox 5">
            <a:extLst>
              <a:ext uri="{FF2B5EF4-FFF2-40B4-BE49-F238E27FC236}">
                <a16:creationId xmlns:a16="http://schemas.microsoft.com/office/drawing/2014/main" id="{434E73A6-8F71-479B-BDAE-33F8699822CC}"/>
              </a:ext>
            </a:extLst>
          </p:cNvPr>
          <p:cNvSpPr txBox="1"/>
          <p:nvPr/>
        </p:nvSpPr>
        <p:spPr>
          <a:xfrm>
            <a:off x="6156176" y="476672"/>
            <a:ext cx="2736304"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9.16 </a:t>
            </a:r>
            <a:r>
              <a:rPr lang="en-US" sz="1800" dirty="0">
                <a:effectLst/>
                <a:latin typeface="+mn-lt"/>
                <a:ea typeface="Times New Roman" panose="02020603050405020304" pitchFamily="18" charset="0"/>
              </a:rPr>
              <a:t>A poster promoting birth control in China. The poster reads, “Birth control benefits the nation and benefits the people”. </a:t>
            </a:r>
            <a:endParaRPr lang="en-GB" dirty="0">
              <a:latin typeface="+mn-lt"/>
            </a:endParaRPr>
          </a:p>
        </p:txBody>
      </p:sp>
    </p:spTree>
    <p:extLst>
      <p:ext uri="{BB962C8B-B14F-4D97-AF65-F5344CB8AC3E}">
        <p14:creationId xmlns:p14="http://schemas.microsoft.com/office/powerpoint/2010/main" val="2516994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794BF-EA9F-3C85-31DA-71D8DF8ACD38}"/>
              </a:ext>
            </a:extLst>
          </p:cNvPr>
          <p:cNvSpPr>
            <a:spLocks noGrp="1"/>
          </p:cNvSpPr>
          <p:nvPr>
            <p:ph type="title"/>
          </p:nvPr>
        </p:nvSpPr>
        <p:spPr/>
        <p:txBody>
          <a:bodyPr/>
          <a:lstStyle/>
          <a:p>
            <a:endParaRPr lang="en-US"/>
          </a:p>
        </p:txBody>
      </p:sp>
      <p:pic>
        <p:nvPicPr>
          <p:cNvPr id="5" name="Content Placeholder 4" descr="A question and answer&#10;&#10;Description automatically generated">
            <a:extLst>
              <a:ext uri="{FF2B5EF4-FFF2-40B4-BE49-F238E27FC236}">
                <a16:creationId xmlns:a16="http://schemas.microsoft.com/office/drawing/2014/main" id="{EDA24DC6-479B-7E93-8B6A-C3BDFE4E19D0}"/>
              </a:ext>
            </a:extLst>
          </p:cNvPr>
          <p:cNvPicPr>
            <a:picLocks noGrp="1" noChangeAspect="1"/>
          </p:cNvPicPr>
          <p:nvPr>
            <p:ph idx="1"/>
          </p:nvPr>
        </p:nvPicPr>
        <p:blipFill>
          <a:blip r:embed="rId2"/>
          <a:stretch>
            <a:fillRect/>
          </a:stretch>
        </p:blipFill>
        <p:spPr>
          <a:xfrm>
            <a:off x="340693" y="692696"/>
            <a:ext cx="8640960" cy="5760640"/>
          </a:xfrm>
        </p:spPr>
      </p:pic>
    </p:spTree>
    <p:extLst>
      <p:ext uri="{BB962C8B-B14F-4D97-AF65-F5344CB8AC3E}">
        <p14:creationId xmlns:p14="http://schemas.microsoft.com/office/powerpoint/2010/main" val="3012319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00E6C18B-467A-4761-A16D-77CF5381E03C}"/>
              </a:ext>
            </a:extLst>
          </p:cNvPr>
          <p:cNvPicPr>
            <a:picLocks noChangeAspect="1"/>
          </p:cNvPicPr>
          <p:nvPr/>
        </p:nvPicPr>
        <p:blipFill rotWithShape="1">
          <a:blip r:embed="rId2"/>
          <a:srcRect b="33340"/>
          <a:stretch/>
        </p:blipFill>
        <p:spPr>
          <a:xfrm>
            <a:off x="175516" y="332656"/>
            <a:ext cx="8792967" cy="4104456"/>
          </a:xfrm>
          <a:prstGeom prst="rect">
            <a:avLst/>
          </a:prstGeom>
        </p:spPr>
      </p:pic>
      <p:sp>
        <p:nvSpPr>
          <p:cNvPr id="6" name="TextBox 5">
            <a:extLst>
              <a:ext uri="{FF2B5EF4-FFF2-40B4-BE49-F238E27FC236}">
                <a16:creationId xmlns:a16="http://schemas.microsoft.com/office/drawing/2014/main" id="{DD4AEF04-6DB9-4FDE-850F-3891BA261355}"/>
              </a:ext>
            </a:extLst>
          </p:cNvPr>
          <p:cNvSpPr txBox="1"/>
          <p:nvPr/>
        </p:nvSpPr>
        <p:spPr>
          <a:xfrm>
            <a:off x="323528" y="4797152"/>
            <a:ext cx="8644955"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9.17</a:t>
            </a:r>
            <a:r>
              <a:rPr lang="en-US" sz="1800" dirty="0">
                <a:effectLst/>
                <a:latin typeface="+mn-lt"/>
                <a:ea typeface="Times New Roman" panose="02020603050405020304" pitchFamily="18" charset="0"/>
              </a:rPr>
              <a:t> The education of women reduces the average number of children per family. Data for the graph are from the World Bank. </a:t>
            </a:r>
            <a:endParaRPr lang="en-GB" dirty="0">
              <a:latin typeface="+mn-lt"/>
            </a:endParaRPr>
          </a:p>
        </p:txBody>
      </p:sp>
    </p:spTree>
    <p:extLst>
      <p:ext uri="{BB962C8B-B14F-4D97-AF65-F5344CB8AC3E}">
        <p14:creationId xmlns:p14="http://schemas.microsoft.com/office/powerpoint/2010/main" val="1053300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ople, screenshot, crowd&#10;&#10;Description automatically generated">
            <a:extLst>
              <a:ext uri="{FF2B5EF4-FFF2-40B4-BE49-F238E27FC236}">
                <a16:creationId xmlns:a16="http://schemas.microsoft.com/office/drawing/2014/main" id="{1F951507-7892-4C24-8273-F954D98F245B}"/>
              </a:ext>
            </a:extLst>
          </p:cNvPr>
          <p:cNvPicPr>
            <a:picLocks noChangeAspect="1"/>
          </p:cNvPicPr>
          <p:nvPr/>
        </p:nvPicPr>
        <p:blipFill rotWithShape="1">
          <a:blip r:embed="rId2"/>
          <a:srcRect b="18500"/>
          <a:stretch/>
        </p:blipFill>
        <p:spPr>
          <a:xfrm>
            <a:off x="179512" y="634379"/>
            <a:ext cx="6336704" cy="5760469"/>
          </a:xfrm>
          <a:prstGeom prst="rect">
            <a:avLst/>
          </a:prstGeom>
        </p:spPr>
      </p:pic>
      <p:sp>
        <p:nvSpPr>
          <p:cNvPr id="6" name="TextBox 5">
            <a:extLst>
              <a:ext uri="{FF2B5EF4-FFF2-40B4-BE49-F238E27FC236}">
                <a16:creationId xmlns:a16="http://schemas.microsoft.com/office/drawing/2014/main" id="{E8E4DEC1-A0AC-4B15-B7B6-BAC97F5FC04F}"/>
              </a:ext>
            </a:extLst>
          </p:cNvPr>
          <p:cNvSpPr txBox="1"/>
          <p:nvPr/>
        </p:nvSpPr>
        <p:spPr>
          <a:xfrm>
            <a:off x="6599407" y="634380"/>
            <a:ext cx="2520280"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9.1</a:t>
            </a:r>
            <a:r>
              <a:rPr lang="en-US" sz="1800" dirty="0">
                <a:effectLst/>
                <a:latin typeface="+mn-lt"/>
                <a:ea typeface="Times New Roman" panose="02020603050405020304" pitchFamily="18" charset="0"/>
              </a:rPr>
              <a:t> Graph showing the growth of the world’s human population. The inset shows a street scene in Istanbul, Turkey. </a:t>
            </a:r>
            <a:endParaRPr lang="en-GB" dirty="0">
              <a:latin typeface="+mn-lt"/>
            </a:endParaRPr>
          </a:p>
        </p:txBody>
      </p:sp>
    </p:spTree>
    <p:extLst>
      <p:ext uri="{BB962C8B-B14F-4D97-AF65-F5344CB8AC3E}">
        <p14:creationId xmlns:p14="http://schemas.microsoft.com/office/powerpoint/2010/main" val="3866723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map&#10;&#10;Description automatically generated">
            <a:extLst>
              <a:ext uri="{FF2B5EF4-FFF2-40B4-BE49-F238E27FC236}">
                <a16:creationId xmlns:a16="http://schemas.microsoft.com/office/drawing/2014/main" id="{D09DD7FF-21D8-4A34-A093-BF695FCB6533}"/>
              </a:ext>
            </a:extLst>
          </p:cNvPr>
          <p:cNvPicPr>
            <a:picLocks noChangeAspect="1"/>
          </p:cNvPicPr>
          <p:nvPr/>
        </p:nvPicPr>
        <p:blipFill rotWithShape="1">
          <a:blip r:embed="rId2"/>
          <a:srcRect b="15857"/>
          <a:stretch/>
        </p:blipFill>
        <p:spPr>
          <a:xfrm>
            <a:off x="323528" y="260648"/>
            <a:ext cx="6378432" cy="6192688"/>
          </a:xfrm>
          <a:prstGeom prst="rect">
            <a:avLst/>
          </a:prstGeom>
        </p:spPr>
      </p:pic>
      <p:sp>
        <p:nvSpPr>
          <p:cNvPr id="6" name="TextBox 5">
            <a:extLst>
              <a:ext uri="{FF2B5EF4-FFF2-40B4-BE49-F238E27FC236}">
                <a16:creationId xmlns:a16="http://schemas.microsoft.com/office/drawing/2014/main" id="{5CAD647E-9127-4383-86F8-14B32CC27AAB}"/>
              </a:ext>
            </a:extLst>
          </p:cNvPr>
          <p:cNvSpPr txBox="1"/>
          <p:nvPr/>
        </p:nvSpPr>
        <p:spPr>
          <a:xfrm>
            <a:off x="6824397" y="2206019"/>
            <a:ext cx="2304256" cy="4247317"/>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9.2</a:t>
            </a:r>
            <a:r>
              <a:rPr lang="en-US" sz="1800" dirty="0">
                <a:effectLst/>
                <a:latin typeface="+mn-lt"/>
                <a:ea typeface="Times New Roman" panose="02020603050405020304" pitchFamily="18" charset="0"/>
              </a:rPr>
              <a:t> (A) Population growth rates (</a:t>
            </a:r>
            <a:r>
              <a:rPr lang="en-US" sz="1800" i="1" dirty="0">
                <a:effectLst/>
                <a:latin typeface="+mn-lt"/>
                <a:ea typeface="Times New Roman" panose="02020603050405020304" pitchFamily="18" charset="0"/>
              </a:rPr>
              <a:t>r</a:t>
            </a:r>
            <a:r>
              <a:rPr lang="en-US" sz="1800" dirty="0">
                <a:effectLst/>
                <a:latin typeface="+mn-lt"/>
                <a:ea typeface="Times New Roman" panose="02020603050405020304" pitchFamily="18" charset="0"/>
              </a:rPr>
              <a:t>) from 2010-2015 (U.N. estimates published 2018); negative growth rates for countries at war are usually temporary.  (B) population densities around the world (from CIA World Fact Book 2018). </a:t>
            </a:r>
            <a:endParaRPr lang="en-GB" dirty="0">
              <a:latin typeface="+mn-lt"/>
            </a:endParaRPr>
          </a:p>
        </p:txBody>
      </p:sp>
    </p:spTree>
    <p:extLst>
      <p:ext uri="{BB962C8B-B14F-4D97-AF65-F5344CB8AC3E}">
        <p14:creationId xmlns:p14="http://schemas.microsoft.com/office/powerpoint/2010/main" val="3602021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BE7BEA-D08D-979F-1C4B-53B9CC9381E9}"/>
              </a:ext>
            </a:extLst>
          </p:cNvPr>
          <p:cNvPicPr>
            <a:picLocks noGrp="1" noChangeAspect="1"/>
          </p:cNvPicPr>
          <p:nvPr>
            <p:ph idx="1"/>
          </p:nvPr>
        </p:nvPicPr>
        <p:blipFill>
          <a:blip r:embed="rId2"/>
          <a:stretch>
            <a:fillRect/>
          </a:stretch>
        </p:blipFill>
        <p:spPr>
          <a:xfrm>
            <a:off x="395536" y="260648"/>
            <a:ext cx="8627364" cy="6143624"/>
          </a:xfrm>
        </p:spPr>
      </p:pic>
    </p:spTree>
    <p:extLst>
      <p:ext uri="{BB962C8B-B14F-4D97-AF65-F5344CB8AC3E}">
        <p14:creationId xmlns:p14="http://schemas.microsoft.com/office/powerpoint/2010/main" val="3531354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C4E1632-4252-4FE7-A632-AC8ADD93EEF8}"/>
              </a:ext>
            </a:extLst>
          </p:cNvPr>
          <p:cNvPicPr>
            <a:picLocks noChangeAspect="1"/>
          </p:cNvPicPr>
          <p:nvPr/>
        </p:nvPicPr>
        <p:blipFill rotWithShape="1">
          <a:blip r:embed="rId2"/>
          <a:srcRect b="44120"/>
          <a:stretch/>
        </p:blipFill>
        <p:spPr>
          <a:xfrm>
            <a:off x="179512" y="260648"/>
            <a:ext cx="6309931" cy="6192688"/>
          </a:xfrm>
          <a:prstGeom prst="rect">
            <a:avLst/>
          </a:prstGeom>
        </p:spPr>
      </p:pic>
      <p:sp>
        <p:nvSpPr>
          <p:cNvPr id="6" name="TextBox 5">
            <a:extLst>
              <a:ext uri="{FF2B5EF4-FFF2-40B4-BE49-F238E27FC236}">
                <a16:creationId xmlns:a16="http://schemas.microsoft.com/office/drawing/2014/main" id="{B0E4C09F-AAC9-44E8-9034-AF06BFEFE0DB}"/>
              </a:ext>
            </a:extLst>
          </p:cNvPr>
          <p:cNvSpPr txBox="1"/>
          <p:nvPr/>
        </p:nvSpPr>
        <p:spPr>
          <a:xfrm>
            <a:off x="6588224" y="548680"/>
            <a:ext cx="2448272" cy="3970318"/>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9.3 </a:t>
            </a:r>
            <a:r>
              <a:rPr lang="en-US" sz="1800" dirty="0">
                <a:effectLst/>
                <a:latin typeface="+mn-lt"/>
                <a:cs typeface="Times New Roman" panose="02020603050405020304" pitchFamily="18" charset="0"/>
              </a:rPr>
              <a:t>Exponential growth compared with logistic growth. The steeper (more vertical) the slope, the more rapid the rate of growth. Graphing exponential growth always gives a characteristic J-shaped curve (blue).</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939143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diagram&#10;&#10;Description automatically generated">
            <a:extLst>
              <a:ext uri="{FF2B5EF4-FFF2-40B4-BE49-F238E27FC236}">
                <a16:creationId xmlns:a16="http://schemas.microsoft.com/office/drawing/2014/main" id="{3FA3D991-8C74-4650-B298-FA1B66007A04}"/>
              </a:ext>
            </a:extLst>
          </p:cNvPr>
          <p:cNvPicPr>
            <a:picLocks noChangeAspect="1"/>
          </p:cNvPicPr>
          <p:nvPr/>
        </p:nvPicPr>
        <p:blipFill rotWithShape="1">
          <a:blip r:embed="rId2"/>
          <a:srcRect b="24286"/>
          <a:stretch/>
        </p:blipFill>
        <p:spPr>
          <a:xfrm>
            <a:off x="1538165" y="116632"/>
            <a:ext cx="6562227" cy="5328592"/>
          </a:xfrm>
          <a:prstGeom prst="rect">
            <a:avLst/>
          </a:prstGeom>
        </p:spPr>
      </p:pic>
      <p:sp>
        <p:nvSpPr>
          <p:cNvPr id="6" name="TextBox 5">
            <a:extLst>
              <a:ext uri="{FF2B5EF4-FFF2-40B4-BE49-F238E27FC236}">
                <a16:creationId xmlns:a16="http://schemas.microsoft.com/office/drawing/2014/main" id="{76A60A6B-9C29-4952-8368-077F0F65BD45}"/>
              </a:ext>
            </a:extLst>
          </p:cNvPr>
          <p:cNvSpPr txBox="1"/>
          <p:nvPr/>
        </p:nvSpPr>
        <p:spPr>
          <a:xfrm>
            <a:off x="2051720" y="5589240"/>
            <a:ext cx="6048672" cy="369332"/>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9.4 </a:t>
            </a:r>
            <a:r>
              <a:rPr lang="en-US" sz="1800" dirty="0">
                <a:effectLst/>
                <a:latin typeface="+mn-lt"/>
                <a:cs typeface="Times New Roman" panose="02020603050405020304" pitchFamily="18" charset="0"/>
              </a:rPr>
              <a:t>A variety of logistic growth curves.</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605291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9760646-2CAA-428F-ACBE-821F1D688896}"/>
              </a:ext>
            </a:extLst>
          </p:cNvPr>
          <p:cNvPicPr>
            <a:picLocks noChangeAspect="1"/>
          </p:cNvPicPr>
          <p:nvPr/>
        </p:nvPicPr>
        <p:blipFill rotWithShape="1">
          <a:blip r:embed="rId2"/>
          <a:srcRect b="32102"/>
          <a:stretch/>
        </p:blipFill>
        <p:spPr>
          <a:xfrm>
            <a:off x="2339752" y="188640"/>
            <a:ext cx="4464496" cy="4630229"/>
          </a:xfrm>
          <a:prstGeom prst="rect">
            <a:avLst/>
          </a:prstGeom>
        </p:spPr>
      </p:pic>
      <p:sp>
        <p:nvSpPr>
          <p:cNvPr id="6" name="TextBox 5">
            <a:extLst>
              <a:ext uri="{FF2B5EF4-FFF2-40B4-BE49-F238E27FC236}">
                <a16:creationId xmlns:a16="http://schemas.microsoft.com/office/drawing/2014/main" id="{58B22B8F-194E-4483-B2B2-B4266C05393D}"/>
              </a:ext>
            </a:extLst>
          </p:cNvPr>
          <p:cNvSpPr txBox="1"/>
          <p:nvPr/>
        </p:nvSpPr>
        <p:spPr>
          <a:xfrm>
            <a:off x="827584" y="4941168"/>
            <a:ext cx="7776864"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9.5</a:t>
            </a:r>
            <a:r>
              <a:rPr lang="en-US" sz="1800" dirty="0">
                <a:effectLst/>
                <a:latin typeface="+mn-lt"/>
                <a:ea typeface="Times New Roman" panose="02020603050405020304" pitchFamily="18" charset="0"/>
                <a:cs typeface="Times New Roman" panose="02020603050405020304" pitchFamily="18" charset="0"/>
              </a:rPr>
              <a:t> Idealized stages of a demographic transition. Some authorities recognize only three stages by combining the middle two.</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439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8BD43C20-498E-40FB-8A0C-E70D78965D8F}"/>
              </a:ext>
            </a:extLst>
          </p:cNvPr>
          <p:cNvPicPr>
            <a:picLocks noChangeAspect="1"/>
          </p:cNvPicPr>
          <p:nvPr/>
        </p:nvPicPr>
        <p:blipFill rotWithShape="1">
          <a:blip r:embed="rId2"/>
          <a:srcRect b="17621"/>
          <a:stretch/>
        </p:blipFill>
        <p:spPr>
          <a:xfrm>
            <a:off x="1475656" y="188640"/>
            <a:ext cx="6042240" cy="4620993"/>
          </a:xfrm>
          <a:prstGeom prst="rect">
            <a:avLst/>
          </a:prstGeom>
        </p:spPr>
      </p:pic>
      <p:sp>
        <p:nvSpPr>
          <p:cNvPr id="6" name="TextBox 5">
            <a:extLst>
              <a:ext uri="{FF2B5EF4-FFF2-40B4-BE49-F238E27FC236}">
                <a16:creationId xmlns:a16="http://schemas.microsoft.com/office/drawing/2014/main" id="{E9D445F9-935D-49DB-8853-51CE318C6A26}"/>
              </a:ext>
            </a:extLst>
          </p:cNvPr>
          <p:cNvSpPr txBox="1"/>
          <p:nvPr/>
        </p:nvSpPr>
        <p:spPr>
          <a:xfrm>
            <a:off x="323528" y="4941168"/>
            <a:ext cx="8496944" cy="1477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9.6</a:t>
            </a:r>
            <a:r>
              <a:rPr lang="en-US" sz="1800" dirty="0">
                <a:effectLst/>
                <a:latin typeface="+mn-lt"/>
                <a:ea typeface="Times New Roman" panose="02020603050405020304" pitchFamily="18" charset="0"/>
              </a:rPr>
              <a:t> Age pyramids for two rapidly growing populations (high </a:t>
            </a:r>
            <a:r>
              <a:rPr lang="en-US" sz="1800" i="1" dirty="0">
                <a:effectLst/>
                <a:latin typeface="+mn-lt"/>
                <a:ea typeface="Times New Roman" panose="02020603050405020304" pitchFamily="18" charset="0"/>
              </a:rPr>
              <a:t>r</a:t>
            </a:r>
            <a:r>
              <a:rPr lang="en-US" sz="1800" dirty="0">
                <a:effectLst/>
                <a:latin typeface="+mn-lt"/>
                <a:ea typeface="Times New Roman" panose="02020603050405020304" pitchFamily="18" charset="0"/>
              </a:rPr>
              <a:t>), two populations with slower growth rates, one rather stable population (zero </a:t>
            </a:r>
            <a:r>
              <a:rPr lang="en-US" sz="1800" i="1" dirty="0">
                <a:effectLst/>
                <a:latin typeface="+mn-lt"/>
                <a:ea typeface="Times New Roman" panose="02020603050405020304" pitchFamily="18" charset="0"/>
              </a:rPr>
              <a:t>r</a:t>
            </a:r>
            <a:r>
              <a:rPr lang="en-US" sz="1800" dirty="0">
                <a:effectLst/>
                <a:latin typeface="+mn-lt"/>
                <a:ea typeface="Times New Roman" panose="02020603050405020304" pitchFamily="18" charset="0"/>
              </a:rPr>
              <a:t>), and a declining population (negative </a:t>
            </a:r>
            <a:r>
              <a:rPr lang="en-US" sz="1800" i="1" dirty="0">
                <a:effectLst/>
                <a:latin typeface="+mn-lt"/>
                <a:ea typeface="Times New Roman" panose="02020603050405020304" pitchFamily="18" charset="0"/>
              </a:rPr>
              <a:t>r</a:t>
            </a:r>
            <a:r>
              <a:rPr lang="en-US" sz="1800" dirty="0">
                <a:effectLst/>
                <a:latin typeface="+mn-lt"/>
                <a:ea typeface="Times New Roman" panose="02020603050405020304" pitchFamily="18" charset="0"/>
              </a:rPr>
              <a:t>), based on United Nations (2016) data. Age groups from 20 to 39 are darker to emphasize that most reproduction occurs in these age groups</a:t>
            </a:r>
            <a:endParaRPr lang="en-GB" dirty="0">
              <a:latin typeface="+mn-lt"/>
            </a:endParaRPr>
          </a:p>
        </p:txBody>
      </p:sp>
    </p:spTree>
    <p:extLst>
      <p:ext uri="{BB962C8B-B14F-4D97-AF65-F5344CB8AC3E}">
        <p14:creationId xmlns:p14="http://schemas.microsoft.com/office/powerpoint/2010/main" val="1898969937"/>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2.xml><?xml version="1.0" encoding="utf-8"?>
<ds:datastoreItem xmlns:ds="http://schemas.openxmlformats.org/officeDocument/2006/customXml" ds:itemID="{B4D5D51E-17EF-47A0-97EF-299488475813}">
  <ds:schemaRefs>
    <ds:schemaRef ds:uri="http://schemas.microsoft.com/office/2006/metadata/longProperties"/>
  </ds:schemaRefs>
</ds:datastoreItem>
</file>

<file path=customXml/itemProps3.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271</TotalTime>
  <Words>504</Words>
  <Application>Microsoft Office PowerPoint</Application>
  <PresentationFormat>On-screen Show (4:3)</PresentationFormat>
  <Paragraphs>50</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Rockwell</vt:lpstr>
      <vt:lpstr>Times</vt:lpstr>
      <vt:lpstr>Verdana</vt:lpstr>
      <vt:lpstr>Office Theme</vt:lpstr>
      <vt:lpstr>Chapter 9: Populations and Reproduction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Populations and reproduction</dc:title>
  <dc:creator>Burton, Leah</dc:creator>
  <cp:lastModifiedBy>Nancy Minkoff</cp:lastModifiedBy>
  <cp:revision>4</cp:revision>
  <dcterms:created xsi:type="dcterms:W3CDTF">2023-01-13T11:41:45Z</dcterms:created>
  <dcterms:modified xsi:type="dcterms:W3CDTF">2024-10-17T14:01:35Z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2023-01-13T12:04:12Z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e58b31c9-4229-4962-8dff-40717329dad6</vt:lpwstr>
  </property>
  <property fmtid="{D5CDD505-2E9C-101B-9397-08002B2CF9AE}" pid="10" name="MSIP_Label_2bbab825-a111-45e4-86a1-18cee0005896_ContentBits">
    <vt:lpwstr>2</vt:lpwstr>
  </property>
</Properties>
</file>