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48"/>
  </p:notesMasterIdLst>
  <p:sldIdLst>
    <p:sldId id="267" r:id="rId5"/>
    <p:sldId id="266" r:id="rId6"/>
    <p:sldId id="268" r:id="rId7"/>
    <p:sldId id="271" r:id="rId8"/>
    <p:sldId id="308" r:id="rId9"/>
    <p:sldId id="270" r:id="rId10"/>
    <p:sldId id="272" r:id="rId11"/>
    <p:sldId id="273" r:id="rId12"/>
    <p:sldId id="275" r:id="rId13"/>
    <p:sldId id="276" r:id="rId14"/>
    <p:sldId id="306" r:id="rId15"/>
    <p:sldId id="274" r:id="rId16"/>
    <p:sldId id="269" r:id="rId17"/>
    <p:sldId id="295" r:id="rId18"/>
    <p:sldId id="303" r:id="rId19"/>
    <p:sldId id="277" r:id="rId20"/>
    <p:sldId id="294" r:id="rId21"/>
    <p:sldId id="296" r:id="rId22"/>
    <p:sldId id="297" r:id="rId23"/>
    <p:sldId id="278" r:id="rId24"/>
    <p:sldId id="292" r:id="rId25"/>
    <p:sldId id="279" r:id="rId26"/>
    <p:sldId id="293" r:id="rId27"/>
    <p:sldId id="280" r:id="rId28"/>
    <p:sldId id="281" r:id="rId29"/>
    <p:sldId id="309" r:id="rId30"/>
    <p:sldId id="307" r:id="rId31"/>
    <p:sldId id="310" r:id="rId32"/>
    <p:sldId id="282" r:id="rId33"/>
    <p:sldId id="283" r:id="rId34"/>
    <p:sldId id="284" r:id="rId35"/>
    <p:sldId id="285" r:id="rId36"/>
    <p:sldId id="286" r:id="rId37"/>
    <p:sldId id="287" r:id="rId38"/>
    <p:sldId id="288" r:id="rId39"/>
    <p:sldId id="299" r:id="rId40"/>
    <p:sldId id="300" r:id="rId41"/>
    <p:sldId id="301" r:id="rId42"/>
    <p:sldId id="302" r:id="rId43"/>
    <p:sldId id="289" r:id="rId44"/>
    <p:sldId id="311" r:id="rId45"/>
    <p:sldId id="290" r:id="rId46"/>
    <p:sldId id="291" r:id="rId47"/>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9" autoAdjust="0"/>
    <p:restoredTop sz="85195" autoAdjust="0"/>
  </p:normalViewPr>
  <p:slideViewPr>
    <p:cSldViewPr>
      <p:cViewPr varScale="1">
        <p:scale>
          <a:sx n="88" d="100"/>
          <a:sy n="88" d="100"/>
        </p:scale>
        <p:origin x="1077"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8: Nutrition, Circulation and Health</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0360442-F24B-43E2-BC45-4C12753C18F5}"/>
              </a:ext>
            </a:extLst>
          </p:cNvPr>
          <p:cNvPicPr>
            <a:picLocks noChangeAspect="1"/>
          </p:cNvPicPr>
          <p:nvPr/>
        </p:nvPicPr>
        <p:blipFill rotWithShape="1">
          <a:blip r:embed="rId2"/>
          <a:srcRect b="15412"/>
          <a:stretch/>
        </p:blipFill>
        <p:spPr>
          <a:xfrm>
            <a:off x="1472184" y="188640"/>
            <a:ext cx="5476080" cy="3577672"/>
          </a:xfrm>
          <a:prstGeom prst="rect">
            <a:avLst/>
          </a:prstGeom>
        </p:spPr>
      </p:pic>
      <p:sp>
        <p:nvSpPr>
          <p:cNvPr id="6" name="TextBox 5">
            <a:extLst>
              <a:ext uri="{FF2B5EF4-FFF2-40B4-BE49-F238E27FC236}">
                <a16:creationId xmlns:a16="http://schemas.microsoft.com/office/drawing/2014/main" id="{0C4544EE-8BA7-49D8-A753-26F44B702A03}"/>
              </a:ext>
            </a:extLst>
          </p:cNvPr>
          <p:cNvSpPr txBox="1"/>
          <p:nvPr/>
        </p:nvSpPr>
        <p:spPr>
          <a:xfrm>
            <a:off x="215008" y="3811012"/>
            <a:ext cx="8928992" cy="3046988"/>
          </a:xfrm>
          <a:prstGeom prst="rect">
            <a:avLst/>
          </a:prstGeom>
          <a:noFill/>
        </p:spPr>
        <p:txBody>
          <a:bodyPr wrap="square" rtlCol="0">
            <a:spAutoFit/>
          </a:bodyPr>
          <a:lstStyle/>
          <a:p>
            <a:r>
              <a:rPr lang="en-US" sz="1600" b="1" dirty="0">
                <a:effectLst/>
                <a:latin typeface="+mn-lt"/>
                <a:ea typeface="Times New Roman" panose="02020603050405020304" pitchFamily="18" charset="0"/>
              </a:rPr>
              <a:t>Figure 8.8</a:t>
            </a:r>
            <a:r>
              <a:rPr lang="en-US" sz="1600" dirty="0">
                <a:effectLst/>
                <a:latin typeface="+mn-lt"/>
                <a:ea typeface="Times New Roman" panose="02020603050405020304" pitchFamily="18" charset="0"/>
              </a:rPr>
              <a:t> Different levels of protein structure:  The </a:t>
            </a:r>
            <a:r>
              <a:rPr lang="en-US" sz="1600" b="1" dirty="0">
                <a:effectLst/>
                <a:latin typeface="+mn-lt"/>
                <a:ea typeface="Times New Roman" panose="02020603050405020304" pitchFamily="18" charset="0"/>
              </a:rPr>
              <a:t>primary structure</a:t>
            </a:r>
            <a:r>
              <a:rPr lang="en-US" sz="1600" dirty="0">
                <a:effectLst/>
                <a:latin typeface="+mn-lt"/>
                <a:ea typeface="Times New Roman" panose="02020603050405020304" pitchFamily="18" charset="0"/>
              </a:rPr>
              <a:t> is the linear sequence of amino acid sequence.  The </a:t>
            </a:r>
            <a:r>
              <a:rPr lang="en-US" sz="1600" b="1" dirty="0">
                <a:effectLst/>
                <a:latin typeface="+mn-lt"/>
                <a:ea typeface="Times New Roman" panose="02020603050405020304" pitchFamily="18" charset="0"/>
              </a:rPr>
              <a:t>secondary structure </a:t>
            </a:r>
            <a:r>
              <a:rPr lang="en-US" sz="1600" dirty="0">
                <a:effectLst/>
                <a:latin typeface="+mn-lt"/>
                <a:ea typeface="Times New Roman" panose="02020603050405020304" pitchFamily="18" charset="0"/>
              </a:rPr>
              <a:t>consists of portions of the amino acid chain twisted into the form of an "alpha helix" or folded back-and-forth into a "beta pleated sheet."  Many different amino acid sequences can form these secondary structure elements. The </a:t>
            </a:r>
            <a:r>
              <a:rPr lang="en-US" sz="1600" b="1" dirty="0">
                <a:effectLst/>
                <a:latin typeface="+mn-lt"/>
                <a:ea typeface="Times New Roman" panose="02020603050405020304" pitchFamily="18" charset="0"/>
              </a:rPr>
              <a:t>tertiary structure</a:t>
            </a:r>
            <a:r>
              <a:rPr lang="en-US" sz="1600" dirty="0">
                <a:effectLst/>
                <a:latin typeface="+mn-lt"/>
                <a:ea typeface="Times New Roman" panose="02020603050405020304" pitchFamily="18" charset="0"/>
              </a:rPr>
              <a:t> is formed when the alpha helices and beta sheets interact to form more complex shapes, dictated in part by electrical attraction between positively charged and negatively charged amino acid side groups, and in part by concealing the water-avoiding ("hydrophobic") portions in the interior while exposing the water-soluble ("hydrophilic") portions on the surface.  The </a:t>
            </a:r>
            <a:r>
              <a:rPr lang="en-US" sz="1600" b="1" dirty="0">
                <a:effectLst/>
                <a:latin typeface="+mn-lt"/>
                <a:ea typeface="Times New Roman" panose="02020603050405020304" pitchFamily="18" charset="0"/>
              </a:rPr>
              <a:t>quaternary structure</a:t>
            </a:r>
            <a:r>
              <a:rPr lang="en-US" sz="1600" dirty="0">
                <a:effectLst/>
                <a:latin typeface="+mn-lt"/>
                <a:ea typeface="Times New Roman" panose="02020603050405020304" pitchFamily="18" charset="0"/>
              </a:rPr>
              <a:t>, not present in every protein, is an assembly of several folded protein chains to make the functional molecule, as shown here for hemoglobin, which consists of four subunits. </a:t>
            </a:r>
            <a:endParaRPr lang="en-GB" sz="2000" dirty="0">
              <a:latin typeface="+mn-lt"/>
            </a:endParaRPr>
          </a:p>
        </p:txBody>
      </p:sp>
    </p:spTree>
    <p:extLst>
      <p:ext uri="{BB962C8B-B14F-4D97-AF65-F5344CB8AC3E}">
        <p14:creationId xmlns:p14="http://schemas.microsoft.com/office/powerpoint/2010/main" val="3951892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5B96-33A3-E7D1-44AE-DA731936BEF2}"/>
              </a:ext>
            </a:extLst>
          </p:cNvPr>
          <p:cNvSpPr>
            <a:spLocks noGrp="1"/>
          </p:cNvSpPr>
          <p:nvPr>
            <p:ph type="title"/>
          </p:nvPr>
        </p:nvSpPr>
        <p:spPr/>
        <p:txBody>
          <a:bodyPr/>
          <a:lstStyle/>
          <a:p>
            <a:endParaRPr lang="en-US"/>
          </a:p>
        </p:txBody>
      </p:sp>
      <p:pic>
        <p:nvPicPr>
          <p:cNvPr id="4" name="Picture 3" descr="A diagram of a corn plant&#10;&#10;Description automatically generated">
            <a:extLst>
              <a:ext uri="{FF2B5EF4-FFF2-40B4-BE49-F238E27FC236}">
                <a16:creationId xmlns:a16="http://schemas.microsoft.com/office/drawing/2014/main" id="{603A6ED5-A3DD-6729-5560-C886152F9B61}"/>
              </a:ext>
            </a:extLst>
          </p:cNvPr>
          <p:cNvPicPr>
            <a:picLocks noChangeAspect="1"/>
          </p:cNvPicPr>
          <p:nvPr/>
        </p:nvPicPr>
        <p:blipFill>
          <a:blip r:embed="rId2"/>
          <a:stretch>
            <a:fillRect/>
          </a:stretch>
        </p:blipFill>
        <p:spPr>
          <a:xfrm>
            <a:off x="0" y="273106"/>
            <a:ext cx="9144000" cy="6311788"/>
          </a:xfrm>
          <a:prstGeom prst="rect">
            <a:avLst/>
          </a:prstGeom>
        </p:spPr>
      </p:pic>
    </p:spTree>
    <p:extLst>
      <p:ext uri="{BB962C8B-B14F-4D97-AF65-F5344CB8AC3E}">
        <p14:creationId xmlns:p14="http://schemas.microsoft.com/office/powerpoint/2010/main" val="3785903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6EABC7C-82E5-481A-9A88-81EA244BF4C2}"/>
              </a:ext>
            </a:extLst>
          </p:cNvPr>
          <p:cNvPicPr>
            <a:picLocks noChangeAspect="1"/>
          </p:cNvPicPr>
          <p:nvPr/>
        </p:nvPicPr>
        <p:blipFill rotWithShape="1">
          <a:blip r:embed="rId2"/>
          <a:srcRect b="38321"/>
          <a:stretch/>
        </p:blipFill>
        <p:spPr>
          <a:xfrm>
            <a:off x="293268" y="692696"/>
            <a:ext cx="8557463" cy="3744416"/>
          </a:xfrm>
          <a:prstGeom prst="rect">
            <a:avLst/>
          </a:prstGeom>
        </p:spPr>
      </p:pic>
      <p:sp>
        <p:nvSpPr>
          <p:cNvPr id="6" name="TextBox 5">
            <a:extLst>
              <a:ext uri="{FF2B5EF4-FFF2-40B4-BE49-F238E27FC236}">
                <a16:creationId xmlns:a16="http://schemas.microsoft.com/office/drawing/2014/main" id="{E53019AA-A8CE-470A-BAA3-C2FFC9C0DF98}"/>
              </a:ext>
            </a:extLst>
          </p:cNvPr>
          <p:cNvSpPr txBox="1"/>
          <p:nvPr/>
        </p:nvSpPr>
        <p:spPr>
          <a:xfrm>
            <a:off x="2051720" y="4653136"/>
            <a:ext cx="553968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8.6</a:t>
            </a:r>
            <a:r>
              <a:rPr lang="en-US" sz="1800" dirty="0">
                <a:effectLst/>
                <a:latin typeface="+mn-lt"/>
                <a:ea typeface="Times New Roman" panose="02020603050405020304" pitchFamily="18" charset="0"/>
              </a:rPr>
              <a:t> Enzymes: biological catalysts. </a:t>
            </a:r>
            <a:endParaRPr lang="en-GB" dirty="0">
              <a:latin typeface="+mn-lt"/>
            </a:endParaRPr>
          </a:p>
        </p:txBody>
      </p:sp>
    </p:spTree>
    <p:extLst>
      <p:ext uri="{BB962C8B-B14F-4D97-AF65-F5344CB8AC3E}">
        <p14:creationId xmlns:p14="http://schemas.microsoft.com/office/powerpoint/2010/main" val="88312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nutrition and metabolism&#10;&#10;Description automatically generated">
            <a:extLst>
              <a:ext uri="{FF2B5EF4-FFF2-40B4-BE49-F238E27FC236}">
                <a16:creationId xmlns:a16="http://schemas.microsoft.com/office/drawing/2014/main" id="{DDE3592E-BE91-4AA7-8510-5371BA31E91B}"/>
              </a:ext>
            </a:extLst>
          </p:cNvPr>
          <p:cNvPicPr>
            <a:picLocks noGrp="1" noChangeAspect="1"/>
          </p:cNvPicPr>
          <p:nvPr>
            <p:ph idx="1"/>
          </p:nvPr>
        </p:nvPicPr>
        <p:blipFill>
          <a:blip r:embed="rId2"/>
          <a:stretch>
            <a:fillRect/>
          </a:stretch>
        </p:blipFill>
        <p:spPr>
          <a:xfrm>
            <a:off x="395536" y="1412776"/>
            <a:ext cx="8527656" cy="3096344"/>
          </a:xfrm>
        </p:spPr>
      </p:pic>
    </p:spTree>
    <p:extLst>
      <p:ext uri="{BB962C8B-B14F-4D97-AF65-F5344CB8AC3E}">
        <p14:creationId xmlns:p14="http://schemas.microsoft.com/office/powerpoint/2010/main" val="2566515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age with text and images&#10;&#10;Description automatically generated">
            <a:extLst>
              <a:ext uri="{FF2B5EF4-FFF2-40B4-BE49-F238E27FC236}">
                <a16:creationId xmlns:a16="http://schemas.microsoft.com/office/drawing/2014/main" id="{A112BA26-E1AD-3E04-5B07-D76AFAA0982C}"/>
              </a:ext>
            </a:extLst>
          </p:cNvPr>
          <p:cNvPicPr>
            <a:picLocks noChangeAspect="1"/>
          </p:cNvPicPr>
          <p:nvPr/>
        </p:nvPicPr>
        <p:blipFill>
          <a:blip r:embed="rId2"/>
          <a:stretch>
            <a:fillRect/>
          </a:stretch>
        </p:blipFill>
        <p:spPr>
          <a:xfrm>
            <a:off x="2008682" y="0"/>
            <a:ext cx="5126636" cy="6858000"/>
          </a:xfrm>
          <a:prstGeom prst="rect">
            <a:avLst/>
          </a:prstGeom>
        </p:spPr>
      </p:pic>
    </p:spTree>
    <p:extLst>
      <p:ext uri="{BB962C8B-B14F-4D97-AF65-F5344CB8AC3E}">
        <p14:creationId xmlns:p14="http://schemas.microsoft.com/office/powerpoint/2010/main" val="154876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nu&#10;&#10;Description automatically generated">
            <a:extLst>
              <a:ext uri="{FF2B5EF4-FFF2-40B4-BE49-F238E27FC236}">
                <a16:creationId xmlns:a16="http://schemas.microsoft.com/office/drawing/2014/main" id="{5E8BBB66-0791-964A-D205-7CA2B07E0E06}"/>
              </a:ext>
            </a:extLst>
          </p:cNvPr>
          <p:cNvPicPr>
            <a:picLocks noChangeAspect="1"/>
          </p:cNvPicPr>
          <p:nvPr/>
        </p:nvPicPr>
        <p:blipFill>
          <a:blip r:embed="rId2"/>
          <a:stretch>
            <a:fillRect/>
          </a:stretch>
        </p:blipFill>
        <p:spPr>
          <a:xfrm>
            <a:off x="1378943" y="357874"/>
            <a:ext cx="6386113" cy="6142252"/>
          </a:xfrm>
          <a:prstGeom prst="rect">
            <a:avLst/>
          </a:prstGeom>
        </p:spPr>
      </p:pic>
    </p:spTree>
    <p:extLst>
      <p:ext uri="{BB962C8B-B14F-4D97-AF65-F5344CB8AC3E}">
        <p14:creationId xmlns:p14="http://schemas.microsoft.com/office/powerpoint/2010/main" val="305546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4E14397-8FA9-4A66-AC3A-EC3D1C4F7486}"/>
              </a:ext>
            </a:extLst>
          </p:cNvPr>
          <p:cNvPicPr>
            <a:picLocks noChangeAspect="1"/>
          </p:cNvPicPr>
          <p:nvPr/>
        </p:nvPicPr>
        <p:blipFill rotWithShape="1">
          <a:blip r:embed="rId2"/>
          <a:srcRect b="55002"/>
          <a:stretch/>
        </p:blipFill>
        <p:spPr>
          <a:xfrm>
            <a:off x="611560" y="548680"/>
            <a:ext cx="8208912" cy="4137720"/>
          </a:xfrm>
          <a:prstGeom prst="rect">
            <a:avLst/>
          </a:prstGeom>
        </p:spPr>
      </p:pic>
      <p:sp>
        <p:nvSpPr>
          <p:cNvPr id="6" name="TextBox 5">
            <a:extLst>
              <a:ext uri="{FF2B5EF4-FFF2-40B4-BE49-F238E27FC236}">
                <a16:creationId xmlns:a16="http://schemas.microsoft.com/office/drawing/2014/main" id="{C1ADCB5D-B572-4893-9BC7-E22B572B89A7}"/>
              </a:ext>
            </a:extLst>
          </p:cNvPr>
          <p:cNvSpPr txBox="1"/>
          <p:nvPr/>
        </p:nvSpPr>
        <p:spPr>
          <a:xfrm>
            <a:off x="2195736" y="5085184"/>
            <a:ext cx="5328592"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8.9 </a:t>
            </a:r>
            <a:r>
              <a:rPr lang="en-US" sz="1800" dirty="0">
                <a:effectLst/>
                <a:latin typeface="+mn-lt"/>
                <a:ea typeface="Times New Roman" panose="02020603050405020304" pitchFamily="18" charset="0"/>
              </a:rPr>
              <a:t>Structure of a cereal grain seed. </a:t>
            </a:r>
            <a:endParaRPr lang="en-GB" dirty="0">
              <a:latin typeface="+mn-lt"/>
            </a:endParaRPr>
          </a:p>
        </p:txBody>
      </p:sp>
    </p:spTree>
    <p:extLst>
      <p:ext uri="{BB962C8B-B14F-4D97-AF65-F5344CB8AC3E}">
        <p14:creationId xmlns:p14="http://schemas.microsoft.com/office/powerpoint/2010/main" val="71363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pyramid&#10;&#10;Description automatically generated">
            <a:extLst>
              <a:ext uri="{FF2B5EF4-FFF2-40B4-BE49-F238E27FC236}">
                <a16:creationId xmlns:a16="http://schemas.microsoft.com/office/drawing/2014/main" id="{1F8A586F-353D-537F-1074-A82F92D2AF79}"/>
              </a:ext>
            </a:extLst>
          </p:cNvPr>
          <p:cNvPicPr>
            <a:picLocks noChangeAspect="1"/>
          </p:cNvPicPr>
          <p:nvPr/>
        </p:nvPicPr>
        <p:blipFill>
          <a:blip r:embed="rId2"/>
          <a:stretch>
            <a:fillRect/>
          </a:stretch>
        </p:blipFill>
        <p:spPr>
          <a:xfrm>
            <a:off x="2238125" y="0"/>
            <a:ext cx="4667749" cy="6858000"/>
          </a:xfrm>
          <a:prstGeom prst="rect">
            <a:avLst/>
          </a:prstGeom>
        </p:spPr>
      </p:pic>
    </p:spTree>
    <p:extLst>
      <p:ext uri="{BB962C8B-B14F-4D97-AF65-F5344CB8AC3E}">
        <p14:creationId xmlns:p14="http://schemas.microsoft.com/office/powerpoint/2010/main" val="2480247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lories list on a white background&#10;&#10;Description automatically generated">
            <a:extLst>
              <a:ext uri="{FF2B5EF4-FFF2-40B4-BE49-F238E27FC236}">
                <a16:creationId xmlns:a16="http://schemas.microsoft.com/office/drawing/2014/main" id="{A80F0F67-1BC2-53F7-0B12-DE17B995FF9A}"/>
              </a:ext>
            </a:extLst>
          </p:cNvPr>
          <p:cNvPicPr>
            <a:picLocks noChangeAspect="1"/>
          </p:cNvPicPr>
          <p:nvPr/>
        </p:nvPicPr>
        <p:blipFill>
          <a:blip r:embed="rId2"/>
          <a:stretch>
            <a:fillRect/>
          </a:stretch>
        </p:blipFill>
        <p:spPr>
          <a:xfrm>
            <a:off x="0" y="1263538"/>
            <a:ext cx="9144000" cy="5045782"/>
          </a:xfrm>
          <a:prstGeom prst="rect">
            <a:avLst/>
          </a:prstGeom>
        </p:spPr>
      </p:pic>
    </p:spTree>
    <p:extLst>
      <p:ext uri="{BB962C8B-B14F-4D97-AF65-F5344CB8AC3E}">
        <p14:creationId xmlns:p14="http://schemas.microsoft.com/office/powerpoint/2010/main" val="1903895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per with text and numbers&#10;&#10;Description automatically generated">
            <a:extLst>
              <a:ext uri="{FF2B5EF4-FFF2-40B4-BE49-F238E27FC236}">
                <a16:creationId xmlns:a16="http://schemas.microsoft.com/office/drawing/2014/main" id="{07F5E2A1-85AF-B386-FB01-CB1E00B049D1}"/>
              </a:ext>
            </a:extLst>
          </p:cNvPr>
          <p:cNvPicPr>
            <a:picLocks noChangeAspect="1"/>
          </p:cNvPicPr>
          <p:nvPr/>
        </p:nvPicPr>
        <p:blipFill>
          <a:blip r:embed="rId2"/>
          <a:stretch>
            <a:fillRect/>
          </a:stretch>
        </p:blipFill>
        <p:spPr>
          <a:xfrm>
            <a:off x="0" y="327991"/>
            <a:ext cx="9144000" cy="6202017"/>
          </a:xfrm>
          <a:prstGeom prst="rect">
            <a:avLst/>
          </a:prstGeom>
        </p:spPr>
      </p:pic>
    </p:spTree>
    <p:extLst>
      <p:ext uri="{BB962C8B-B14F-4D97-AF65-F5344CB8AC3E}">
        <p14:creationId xmlns:p14="http://schemas.microsoft.com/office/powerpoint/2010/main" val="132681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04664"/>
            <a:ext cx="8205788" cy="5386536"/>
          </a:xfrm>
        </p:spPr>
        <p:txBody>
          <a:bodyPr/>
          <a:lstStyle/>
          <a:p>
            <a:pPr marL="0" indent="0">
              <a:buNone/>
            </a:pPr>
            <a:r>
              <a:rPr lang="en-US" altLang="en-US" b="1" dirty="0"/>
              <a:t>The chemistry behind all of biology</a:t>
            </a:r>
          </a:p>
          <a:p>
            <a:pPr marL="0" indent="0">
              <a:buNone/>
            </a:pPr>
            <a:endParaRPr lang="en-US" altLang="en-US" b="1" dirty="0"/>
          </a:p>
          <a:p>
            <a:pPr marL="0" indent="0">
              <a:buNone/>
            </a:pPr>
            <a:r>
              <a:rPr lang="en-US" altLang="en-US" dirty="0"/>
              <a:t>Elements and chemical bonds</a:t>
            </a:r>
          </a:p>
          <a:p>
            <a:pPr marL="0" indent="0">
              <a:buNone/>
            </a:pPr>
            <a:endParaRPr lang="en-US" altLang="en-US" dirty="0"/>
          </a:p>
          <a:p>
            <a:pPr marL="0" indent="0">
              <a:buNone/>
            </a:pPr>
            <a:r>
              <a:rPr lang="en-US" altLang="en-US" dirty="0"/>
              <a:t>Water</a:t>
            </a:r>
          </a:p>
          <a:p>
            <a:pPr marL="0" indent="0">
              <a:buNone/>
            </a:pPr>
            <a:endParaRPr lang="en-US" altLang="en-US" dirty="0"/>
          </a:p>
          <a:p>
            <a:pPr marL="0" indent="0">
              <a:buNone/>
            </a:pPr>
            <a:r>
              <a:rPr lang="en-US" altLang="en-US" dirty="0"/>
              <a:t>Organic compounds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893CF-8443-4167-892A-0A6792412202}"/>
              </a:ext>
            </a:extLst>
          </p:cNvPr>
          <p:cNvSpPr>
            <a:spLocks noGrp="1"/>
          </p:cNvSpPr>
          <p:nvPr>
            <p:ph idx="1"/>
          </p:nvPr>
        </p:nvSpPr>
        <p:spPr>
          <a:xfrm>
            <a:off x="406400" y="404664"/>
            <a:ext cx="8205788" cy="5386536"/>
          </a:xfrm>
        </p:spPr>
        <p:txBody>
          <a:bodyPr/>
          <a:lstStyle/>
          <a:p>
            <a:pPr marL="0" indent="0">
              <a:buNone/>
            </a:pPr>
            <a:r>
              <a:rPr lang="en-GB" b="1" dirty="0"/>
              <a:t>Digestion processes food into chemical substances that the body can absorb</a:t>
            </a:r>
          </a:p>
          <a:p>
            <a:pPr marL="0" indent="0">
              <a:buNone/>
            </a:pPr>
            <a:endParaRPr lang="en-GB" b="1" dirty="0"/>
          </a:p>
          <a:p>
            <a:pPr marL="0" indent="0">
              <a:buNone/>
            </a:pPr>
            <a:r>
              <a:rPr lang="en-GB" dirty="0"/>
              <a:t>Chemical and mechanical processes in digestion</a:t>
            </a:r>
          </a:p>
          <a:p>
            <a:pPr marL="0" indent="0">
              <a:buNone/>
            </a:pPr>
            <a:endParaRPr lang="en-GB" dirty="0"/>
          </a:p>
          <a:p>
            <a:pPr marL="0" indent="0">
              <a:buNone/>
            </a:pPr>
            <a:r>
              <a:rPr lang="en-GB" dirty="0"/>
              <a:t>The digestive system</a:t>
            </a:r>
          </a:p>
          <a:p>
            <a:pPr marL="0" indent="0">
              <a:buNone/>
            </a:pPr>
            <a:endParaRPr lang="en-GB" dirty="0"/>
          </a:p>
          <a:p>
            <a:pPr marL="0" indent="0">
              <a:buNone/>
            </a:pPr>
            <a:r>
              <a:rPr lang="en-GB" dirty="0"/>
              <a:t>Cellular respiration: conversion of macronutrients into cellular energy</a:t>
            </a:r>
          </a:p>
        </p:txBody>
      </p:sp>
    </p:spTree>
    <p:extLst>
      <p:ext uri="{BB962C8B-B14F-4D97-AF65-F5344CB8AC3E}">
        <p14:creationId xmlns:p14="http://schemas.microsoft.com/office/powerpoint/2010/main" val="155560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internal organs of a person&#10;&#10;Description automatically generated">
            <a:extLst>
              <a:ext uri="{FF2B5EF4-FFF2-40B4-BE49-F238E27FC236}">
                <a16:creationId xmlns:a16="http://schemas.microsoft.com/office/drawing/2014/main" id="{DAC24EB6-B457-2B88-AB67-430EAB572A72}"/>
              </a:ext>
            </a:extLst>
          </p:cNvPr>
          <p:cNvPicPr>
            <a:picLocks noGrp="1" noChangeAspect="1"/>
          </p:cNvPicPr>
          <p:nvPr>
            <p:ph idx="4294967295"/>
          </p:nvPr>
        </p:nvPicPr>
        <p:blipFill>
          <a:blip r:embed="rId2"/>
          <a:stretch>
            <a:fillRect/>
          </a:stretch>
        </p:blipFill>
        <p:spPr>
          <a:xfrm>
            <a:off x="1835696" y="44624"/>
            <a:ext cx="4895850" cy="6510337"/>
          </a:xfrm>
        </p:spPr>
      </p:pic>
    </p:spTree>
    <p:extLst>
      <p:ext uri="{BB962C8B-B14F-4D97-AF65-F5344CB8AC3E}">
        <p14:creationId xmlns:p14="http://schemas.microsoft.com/office/powerpoint/2010/main" val="185306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70C26B4-94BD-40FE-9CC8-A5847B25AF02}"/>
              </a:ext>
            </a:extLst>
          </p:cNvPr>
          <p:cNvPicPr>
            <a:picLocks noChangeAspect="1"/>
          </p:cNvPicPr>
          <p:nvPr/>
        </p:nvPicPr>
        <p:blipFill rotWithShape="1">
          <a:blip r:embed="rId2"/>
          <a:srcRect b="16401"/>
          <a:stretch/>
        </p:blipFill>
        <p:spPr>
          <a:xfrm>
            <a:off x="251519" y="260648"/>
            <a:ext cx="6529413" cy="6192688"/>
          </a:xfrm>
          <a:prstGeom prst="rect">
            <a:avLst/>
          </a:prstGeom>
        </p:spPr>
      </p:pic>
      <p:sp>
        <p:nvSpPr>
          <p:cNvPr id="6" name="TextBox 5">
            <a:extLst>
              <a:ext uri="{FF2B5EF4-FFF2-40B4-BE49-F238E27FC236}">
                <a16:creationId xmlns:a16="http://schemas.microsoft.com/office/drawing/2014/main" id="{B8A2B669-2E2F-4F45-9509-D5ECAF197D6C}"/>
              </a:ext>
            </a:extLst>
          </p:cNvPr>
          <p:cNvSpPr txBox="1"/>
          <p:nvPr/>
        </p:nvSpPr>
        <p:spPr>
          <a:xfrm>
            <a:off x="6948264" y="404664"/>
            <a:ext cx="2016224"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8.10</a:t>
            </a:r>
            <a:r>
              <a:rPr lang="en-US" sz="1800" dirty="0">
                <a:effectLst/>
                <a:latin typeface="+mn-lt"/>
                <a:ea typeface="Times New Roman" panose="02020603050405020304" pitchFamily="18" charset="0"/>
              </a:rPr>
              <a:t> The human digestive system. </a:t>
            </a:r>
            <a:endParaRPr lang="en-GB" dirty="0">
              <a:latin typeface="+mn-lt"/>
            </a:endParaRPr>
          </a:p>
        </p:txBody>
      </p:sp>
    </p:spTree>
    <p:extLst>
      <p:ext uri="{BB962C8B-B14F-4D97-AF65-F5344CB8AC3E}">
        <p14:creationId xmlns:p14="http://schemas.microsoft.com/office/powerpoint/2010/main" val="25705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chart&#10;&#10;Description automatically generated">
            <a:extLst>
              <a:ext uri="{FF2B5EF4-FFF2-40B4-BE49-F238E27FC236}">
                <a16:creationId xmlns:a16="http://schemas.microsoft.com/office/drawing/2014/main" id="{2A46F78F-5434-B94E-8078-58A6BDDA9759}"/>
              </a:ext>
            </a:extLst>
          </p:cNvPr>
          <p:cNvPicPr>
            <a:picLocks noChangeAspect="1"/>
          </p:cNvPicPr>
          <p:nvPr/>
        </p:nvPicPr>
        <p:blipFill>
          <a:blip r:embed="rId2"/>
          <a:stretch>
            <a:fillRect/>
          </a:stretch>
        </p:blipFill>
        <p:spPr>
          <a:xfrm>
            <a:off x="100103" y="1196752"/>
            <a:ext cx="9018068" cy="4706044"/>
          </a:xfrm>
          <a:prstGeom prst="rect">
            <a:avLst/>
          </a:prstGeom>
        </p:spPr>
      </p:pic>
    </p:spTree>
    <p:extLst>
      <p:ext uri="{BB962C8B-B14F-4D97-AF65-F5344CB8AC3E}">
        <p14:creationId xmlns:p14="http://schemas.microsoft.com/office/powerpoint/2010/main" val="331754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6E336DD-292F-4A1F-9B5B-C325AC5279AE}"/>
              </a:ext>
            </a:extLst>
          </p:cNvPr>
          <p:cNvPicPr>
            <a:picLocks noChangeAspect="1"/>
          </p:cNvPicPr>
          <p:nvPr/>
        </p:nvPicPr>
        <p:blipFill rotWithShape="1">
          <a:blip r:embed="rId2"/>
          <a:srcRect b="13205"/>
          <a:stretch/>
        </p:blipFill>
        <p:spPr>
          <a:xfrm>
            <a:off x="539552" y="108388"/>
            <a:ext cx="4104456" cy="6641223"/>
          </a:xfrm>
          <a:prstGeom prst="rect">
            <a:avLst/>
          </a:prstGeom>
        </p:spPr>
      </p:pic>
      <p:sp>
        <p:nvSpPr>
          <p:cNvPr id="6" name="TextBox 5">
            <a:extLst>
              <a:ext uri="{FF2B5EF4-FFF2-40B4-BE49-F238E27FC236}">
                <a16:creationId xmlns:a16="http://schemas.microsoft.com/office/drawing/2014/main" id="{2113A3DE-332C-4513-BE3F-BE8F28E4839D}"/>
              </a:ext>
            </a:extLst>
          </p:cNvPr>
          <p:cNvSpPr txBox="1"/>
          <p:nvPr/>
        </p:nvSpPr>
        <p:spPr>
          <a:xfrm>
            <a:off x="5004048" y="551288"/>
            <a:ext cx="3744416" cy="5755422"/>
          </a:xfrm>
          <a:prstGeom prst="rect">
            <a:avLst/>
          </a:prstGeom>
          <a:noFill/>
        </p:spPr>
        <p:txBody>
          <a:bodyPr wrap="square" rtlCol="0">
            <a:spAutoFit/>
          </a:bodyPr>
          <a:lstStyle/>
          <a:p>
            <a:r>
              <a:rPr lang="en-US" sz="1600" b="1" dirty="0">
                <a:effectLst/>
                <a:latin typeface="+mn-lt"/>
                <a:ea typeface="Times New Roman" panose="02020603050405020304" pitchFamily="18" charset="0"/>
              </a:rPr>
              <a:t>Figure 8.11</a:t>
            </a:r>
            <a:r>
              <a:rPr lang="en-US" sz="1600" dirty="0">
                <a:effectLst/>
                <a:latin typeface="+mn-lt"/>
                <a:ea typeface="Times New Roman" panose="02020603050405020304" pitchFamily="18" charset="0"/>
              </a:rPr>
              <a:t> The pH scale. The pH of a solution tells us the concentration of hydrogen ions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in the solution. The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concentration can be expressed as moles of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per liter of solution, as shown to the left of the bar. It is more common, however, to express the concentration as pH, shown to the right of the bar. The pH scale is a reciprocal scale: the lower the pH, the higher the concentration of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(and the more acidic the solution) and the higher the pH, the lower the concentration of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(and the more basic the solution). The pH scale is also a logarithmic scale; that is, each number differs by a factor of ten from the next number. A solution with a pH of 2 thus has 10 times more H</a:t>
            </a:r>
            <a:r>
              <a:rPr lang="en-US" sz="1600" baseline="300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ions than a solution with a pH of 3. </a:t>
            </a:r>
            <a:endParaRPr lang="en-GB" sz="2000" dirty="0">
              <a:latin typeface="+mn-lt"/>
            </a:endParaRPr>
          </a:p>
        </p:txBody>
      </p:sp>
    </p:spTree>
    <p:extLst>
      <p:ext uri="{BB962C8B-B14F-4D97-AF65-F5344CB8AC3E}">
        <p14:creationId xmlns:p14="http://schemas.microsoft.com/office/powerpoint/2010/main" val="72480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562DE13C-8F50-4DD1-838F-6BA16D635A7B}"/>
              </a:ext>
            </a:extLst>
          </p:cNvPr>
          <p:cNvPicPr>
            <a:picLocks noChangeAspect="1"/>
          </p:cNvPicPr>
          <p:nvPr/>
        </p:nvPicPr>
        <p:blipFill rotWithShape="1">
          <a:blip r:embed="rId2"/>
          <a:srcRect b="22138"/>
          <a:stretch/>
        </p:blipFill>
        <p:spPr>
          <a:xfrm>
            <a:off x="323528" y="332656"/>
            <a:ext cx="6321868" cy="5904656"/>
          </a:xfrm>
          <a:prstGeom prst="rect">
            <a:avLst/>
          </a:prstGeom>
        </p:spPr>
      </p:pic>
      <p:sp>
        <p:nvSpPr>
          <p:cNvPr id="6" name="TextBox 5">
            <a:extLst>
              <a:ext uri="{FF2B5EF4-FFF2-40B4-BE49-F238E27FC236}">
                <a16:creationId xmlns:a16="http://schemas.microsoft.com/office/drawing/2014/main" id="{E6DF78EB-6564-4DDB-8E4E-26D73E89172B}"/>
              </a:ext>
            </a:extLst>
          </p:cNvPr>
          <p:cNvSpPr txBox="1"/>
          <p:nvPr/>
        </p:nvSpPr>
        <p:spPr>
          <a:xfrm>
            <a:off x="6732240" y="3717032"/>
            <a:ext cx="2304256"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8.12</a:t>
            </a:r>
            <a:r>
              <a:rPr lang="en-US" sz="1800" dirty="0">
                <a:effectLst/>
                <a:latin typeface="+mn-lt"/>
                <a:ea typeface="Times New Roman" panose="02020603050405020304" pitchFamily="18" charset="0"/>
              </a:rPr>
              <a:t> The action of bile salts in breaking up fats.</a:t>
            </a:r>
            <a:endParaRPr lang="en-GB" dirty="0">
              <a:latin typeface="+mn-lt"/>
            </a:endParaRPr>
          </a:p>
        </p:txBody>
      </p:sp>
    </p:spTree>
    <p:extLst>
      <p:ext uri="{BB962C8B-B14F-4D97-AF65-F5344CB8AC3E}">
        <p14:creationId xmlns:p14="http://schemas.microsoft.com/office/powerpoint/2010/main" val="1655314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040257-CFF1-FA5D-5DAF-6FF2C81C17FC}"/>
              </a:ext>
            </a:extLst>
          </p:cNvPr>
          <p:cNvPicPr>
            <a:picLocks noGrp="1" noChangeAspect="1"/>
          </p:cNvPicPr>
          <p:nvPr>
            <p:ph idx="1"/>
          </p:nvPr>
        </p:nvPicPr>
        <p:blipFill>
          <a:blip r:embed="rId2"/>
          <a:stretch>
            <a:fillRect/>
          </a:stretch>
        </p:blipFill>
        <p:spPr>
          <a:xfrm>
            <a:off x="323528" y="476671"/>
            <a:ext cx="8982161" cy="5988107"/>
          </a:xfrm>
        </p:spPr>
      </p:pic>
    </p:spTree>
    <p:extLst>
      <p:ext uri="{BB962C8B-B14F-4D97-AF65-F5344CB8AC3E}">
        <p14:creationId xmlns:p14="http://schemas.microsoft.com/office/powerpoint/2010/main" val="3551463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chart&#10;&#10;Description automatically generated">
            <a:extLst>
              <a:ext uri="{FF2B5EF4-FFF2-40B4-BE49-F238E27FC236}">
                <a16:creationId xmlns:a16="http://schemas.microsoft.com/office/drawing/2014/main" id="{26A405A8-6F7B-83D2-213B-55746C8A8C3B}"/>
              </a:ext>
            </a:extLst>
          </p:cNvPr>
          <p:cNvPicPr>
            <a:picLocks noChangeAspect="1"/>
          </p:cNvPicPr>
          <p:nvPr/>
        </p:nvPicPr>
        <p:blipFill>
          <a:blip r:embed="rId2"/>
          <a:stretch>
            <a:fillRect/>
          </a:stretch>
        </p:blipFill>
        <p:spPr>
          <a:xfrm>
            <a:off x="156414" y="1174374"/>
            <a:ext cx="8736066" cy="4558882"/>
          </a:xfrm>
          <a:prstGeom prst="rect">
            <a:avLst/>
          </a:prstGeom>
        </p:spPr>
      </p:pic>
    </p:spTree>
    <p:extLst>
      <p:ext uri="{BB962C8B-B14F-4D97-AF65-F5344CB8AC3E}">
        <p14:creationId xmlns:p14="http://schemas.microsoft.com/office/powerpoint/2010/main" val="137384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10;&#10;Description automatically generated">
            <a:extLst>
              <a:ext uri="{FF2B5EF4-FFF2-40B4-BE49-F238E27FC236}">
                <a16:creationId xmlns:a16="http://schemas.microsoft.com/office/drawing/2014/main" id="{5BEEA293-2B89-5A60-7E00-36D6A590930C}"/>
              </a:ext>
            </a:extLst>
          </p:cNvPr>
          <p:cNvPicPr>
            <a:picLocks noGrp="1" noChangeAspect="1"/>
          </p:cNvPicPr>
          <p:nvPr>
            <p:ph idx="1"/>
          </p:nvPr>
        </p:nvPicPr>
        <p:blipFill>
          <a:blip r:embed="rId2"/>
          <a:stretch>
            <a:fillRect/>
          </a:stretch>
        </p:blipFill>
        <p:spPr>
          <a:xfrm>
            <a:off x="107504" y="476671"/>
            <a:ext cx="9198185" cy="6132123"/>
          </a:xfrm>
        </p:spPr>
      </p:pic>
    </p:spTree>
    <p:extLst>
      <p:ext uri="{BB962C8B-B14F-4D97-AF65-F5344CB8AC3E}">
        <p14:creationId xmlns:p14="http://schemas.microsoft.com/office/powerpoint/2010/main" val="1172370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7230DED-9AA1-4771-B025-378E9462A02F}"/>
              </a:ext>
            </a:extLst>
          </p:cNvPr>
          <p:cNvPicPr>
            <a:picLocks noChangeAspect="1"/>
          </p:cNvPicPr>
          <p:nvPr/>
        </p:nvPicPr>
        <p:blipFill rotWithShape="1">
          <a:blip r:embed="rId2"/>
          <a:srcRect b="29310"/>
          <a:stretch/>
        </p:blipFill>
        <p:spPr>
          <a:xfrm>
            <a:off x="1151620" y="260648"/>
            <a:ext cx="6840760" cy="4449609"/>
          </a:xfrm>
          <a:prstGeom prst="rect">
            <a:avLst/>
          </a:prstGeom>
        </p:spPr>
      </p:pic>
      <p:sp>
        <p:nvSpPr>
          <p:cNvPr id="6" name="TextBox 5">
            <a:extLst>
              <a:ext uri="{FF2B5EF4-FFF2-40B4-BE49-F238E27FC236}">
                <a16:creationId xmlns:a16="http://schemas.microsoft.com/office/drawing/2014/main" id="{A80DF3CD-06E6-4066-8ED7-FD45427F137E}"/>
              </a:ext>
            </a:extLst>
          </p:cNvPr>
          <p:cNvSpPr txBox="1"/>
          <p:nvPr/>
        </p:nvSpPr>
        <p:spPr>
          <a:xfrm>
            <a:off x="395536" y="4869160"/>
            <a:ext cx="8568952"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8.13.  </a:t>
            </a:r>
            <a:r>
              <a:rPr lang="en-US" sz="1800" dirty="0">
                <a:effectLst/>
                <a:latin typeface="+mn-lt"/>
                <a:ea typeface="Times New Roman" panose="02020603050405020304" pitchFamily="18" charset="0"/>
              </a:rPr>
              <a:t>ATP as an energy carrier.  Energy from sunlight (in plants) or from food (in animals and other organisms) is used to synthesize ATP, storing chemical energy in its bonds.  The breaking of these bonds to form adenosine diphosphate (ADP) and inorganic phosphate releases energy for use by the cell. </a:t>
            </a:r>
            <a:endParaRPr lang="en-GB" dirty="0">
              <a:latin typeface="+mn-lt"/>
            </a:endParaRPr>
          </a:p>
        </p:txBody>
      </p:sp>
    </p:spTree>
    <p:extLst>
      <p:ext uri="{BB962C8B-B14F-4D97-AF65-F5344CB8AC3E}">
        <p14:creationId xmlns:p14="http://schemas.microsoft.com/office/powerpoint/2010/main" val="362745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3649E7CC-BFBE-491A-8D02-49AC8393C1ED}"/>
              </a:ext>
            </a:extLst>
          </p:cNvPr>
          <p:cNvPicPr>
            <a:picLocks noChangeAspect="1"/>
          </p:cNvPicPr>
          <p:nvPr/>
        </p:nvPicPr>
        <p:blipFill>
          <a:blip r:embed="rId2"/>
          <a:stretch>
            <a:fillRect/>
          </a:stretch>
        </p:blipFill>
        <p:spPr>
          <a:xfrm>
            <a:off x="539552" y="404663"/>
            <a:ext cx="7992888" cy="4083723"/>
          </a:xfrm>
          <a:prstGeom prst="rect">
            <a:avLst/>
          </a:prstGeom>
        </p:spPr>
      </p:pic>
      <p:sp>
        <p:nvSpPr>
          <p:cNvPr id="6" name="TextBox 5">
            <a:extLst>
              <a:ext uri="{FF2B5EF4-FFF2-40B4-BE49-F238E27FC236}">
                <a16:creationId xmlns:a16="http://schemas.microsoft.com/office/drawing/2014/main" id="{4C7E015D-DE34-40B7-B567-88A2ED8431BE}"/>
              </a:ext>
            </a:extLst>
          </p:cNvPr>
          <p:cNvSpPr txBox="1"/>
          <p:nvPr/>
        </p:nvSpPr>
        <p:spPr>
          <a:xfrm>
            <a:off x="395536" y="4797152"/>
            <a:ext cx="8496944"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8.1 </a:t>
            </a:r>
            <a:r>
              <a:rPr lang="en-US" sz="1800" dirty="0">
                <a:effectLst/>
                <a:latin typeface="+mn-lt"/>
                <a:ea typeface="Times New Roman" panose="02020603050405020304" pitchFamily="18" charset="0"/>
              </a:rPr>
              <a:t>Chemical structure of water.  A. Detail view of a water molecule with partially positive (</a:t>
            </a:r>
            <a:r>
              <a:rPr lang="en-US" sz="1800" dirty="0">
                <a:effectLst/>
                <a:latin typeface="+mn-lt"/>
                <a:ea typeface="Times New Roman" panose="02020603050405020304" pitchFamily="18" charset="0"/>
                <a:cs typeface="Times New Roman" panose="02020603050405020304" pitchFamily="18" charset="0"/>
              </a:rPr>
              <a:t>d</a:t>
            </a:r>
            <a:r>
              <a:rPr lang="en-US" sz="1800" baseline="30000" dirty="0">
                <a:effectLst/>
                <a:latin typeface="+mn-lt"/>
                <a:ea typeface="Times New Roman" panose="02020603050405020304" pitchFamily="18" charset="0"/>
              </a:rPr>
              <a:t>+</a:t>
            </a:r>
            <a:r>
              <a:rPr lang="en-US" sz="1800" dirty="0">
                <a:effectLst/>
                <a:latin typeface="+mn-lt"/>
                <a:ea typeface="Times New Roman" panose="02020603050405020304" pitchFamily="18" charset="0"/>
              </a:rPr>
              <a:t>) hydrogen atoms (H) and partially negative (</a:t>
            </a:r>
            <a:r>
              <a:rPr lang="en-US" sz="1800" dirty="0">
                <a:effectLst/>
                <a:latin typeface="+mn-lt"/>
                <a:ea typeface="Times New Roman" panose="02020603050405020304" pitchFamily="18" charset="0"/>
                <a:cs typeface="Times New Roman" panose="02020603050405020304" pitchFamily="18" charset="0"/>
              </a:rPr>
              <a:t>d</a:t>
            </a:r>
            <a:r>
              <a:rPr lang="en-US" sz="1800" baseline="30000" dirty="0">
                <a:effectLst/>
                <a:latin typeface="+mn-lt"/>
                <a:ea typeface="Times New Roman" panose="02020603050405020304" pitchFamily="18" charset="0"/>
              </a:rPr>
              <a:t>-</a:t>
            </a:r>
            <a:r>
              <a:rPr lang="en-US" sz="1800" dirty="0">
                <a:effectLst/>
                <a:latin typeface="+mn-lt"/>
                <a:ea typeface="Times New Roman" panose="02020603050405020304" pitchFamily="18" charset="0"/>
              </a:rPr>
              <a:t>) oxygen atoms (O) connected by polar covalent bonds.  B. Water molecules are held together by hydrogen bonds (dotted lines) between the partially positive and partially negative portions of adjacent molecules. </a:t>
            </a:r>
            <a:endParaRPr lang="en-GB" dirty="0">
              <a:latin typeface="+mn-lt"/>
            </a:endParaRPr>
          </a:p>
        </p:txBody>
      </p:sp>
    </p:spTree>
    <p:extLst>
      <p:ext uri="{BB962C8B-B14F-4D97-AF65-F5344CB8AC3E}">
        <p14:creationId xmlns:p14="http://schemas.microsoft.com/office/powerpoint/2010/main" val="4186566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1CA8241A-481B-4DB7-9A0E-BD91108A0490}"/>
              </a:ext>
            </a:extLst>
          </p:cNvPr>
          <p:cNvPicPr>
            <a:picLocks noChangeAspect="1"/>
          </p:cNvPicPr>
          <p:nvPr/>
        </p:nvPicPr>
        <p:blipFill rotWithShape="1">
          <a:blip r:embed="rId2"/>
          <a:srcRect b="6951"/>
          <a:stretch/>
        </p:blipFill>
        <p:spPr>
          <a:xfrm>
            <a:off x="323528" y="116632"/>
            <a:ext cx="5193437" cy="6381328"/>
          </a:xfrm>
          <a:prstGeom prst="rect">
            <a:avLst/>
          </a:prstGeom>
        </p:spPr>
      </p:pic>
      <p:sp>
        <p:nvSpPr>
          <p:cNvPr id="6" name="TextBox 5">
            <a:extLst>
              <a:ext uri="{FF2B5EF4-FFF2-40B4-BE49-F238E27FC236}">
                <a16:creationId xmlns:a16="http://schemas.microsoft.com/office/drawing/2014/main" id="{3240F85E-D18D-4EC0-BB1B-A48C497099DD}"/>
              </a:ext>
            </a:extLst>
          </p:cNvPr>
          <p:cNvSpPr txBox="1"/>
          <p:nvPr/>
        </p:nvSpPr>
        <p:spPr>
          <a:xfrm>
            <a:off x="5724128" y="332656"/>
            <a:ext cx="3168352"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8.14</a:t>
            </a:r>
            <a:r>
              <a:rPr lang="en-US" sz="1800" dirty="0">
                <a:effectLst/>
                <a:latin typeface="+mn-lt"/>
                <a:ea typeface="Times New Roman" panose="02020603050405020304" pitchFamily="18" charset="0"/>
                <a:cs typeface="Times New Roman" panose="02020603050405020304" pitchFamily="18" charset="0"/>
              </a:rPr>
              <a:t> Membrane transport mechanisms.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854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057A7-56B1-41F0-A981-A65D7F8017E0}"/>
              </a:ext>
            </a:extLst>
          </p:cNvPr>
          <p:cNvPicPr>
            <a:picLocks noChangeAspect="1"/>
          </p:cNvPicPr>
          <p:nvPr/>
        </p:nvPicPr>
        <p:blipFill rotWithShape="1">
          <a:blip r:embed="rId2"/>
          <a:srcRect b="10460"/>
          <a:stretch/>
        </p:blipFill>
        <p:spPr>
          <a:xfrm>
            <a:off x="179512" y="332656"/>
            <a:ext cx="6230112" cy="5870412"/>
          </a:xfrm>
          <a:prstGeom prst="rect">
            <a:avLst/>
          </a:prstGeom>
        </p:spPr>
      </p:pic>
      <p:sp>
        <p:nvSpPr>
          <p:cNvPr id="6" name="TextBox 5">
            <a:extLst>
              <a:ext uri="{FF2B5EF4-FFF2-40B4-BE49-F238E27FC236}">
                <a16:creationId xmlns:a16="http://schemas.microsoft.com/office/drawing/2014/main" id="{281D284E-4D02-44A4-A854-1ABA3A8F6F68}"/>
              </a:ext>
            </a:extLst>
          </p:cNvPr>
          <p:cNvSpPr txBox="1"/>
          <p:nvPr/>
        </p:nvSpPr>
        <p:spPr>
          <a:xfrm>
            <a:off x="6623720" y="4293096"/>
            <a:ext cx="2520280" cy="1754326"/>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8.15</a:t>
            </a:r>
            <a:r>
              <a:rPr lang="en-US" sz="1800" dirty="0">
                <a:effectLst/>
                <a:latin typeface="+mn-lt"/>
                <a:ea typeface="Times New Roman" panose="02020603050405020304" pitchFamily="18" charset="0"/>
                <a:cs typeface="Times New Roman" panose="02020603050405020304" pitchFamily="18" charset="0"/>
              </a:rPr>
              <a:t> How the major products of digestion are broken down in a series of energy-yielding reactions.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63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6B334-EACC-4B9A-9B13-A5A8A97F7552}"/>
              </a:ext>
            </a:extLst>
          </p:cNvPr>
          <p:cNvPicPr>
            <a:picLocks noChangeAspect="1"/>
          </p:cNvPicPr>
          <p:nvPr/>
        </p:nvPicPr>
        <p:blipFill rotWithShape="1">
          <a:blip r:embed="rId2"/>
          <a:srcRect b="18915"/>
          <a:stretch/>
        </p:blipFill>
        <p:spPr>
          <a:xfrm>
            <a:off x="107504" y="296652"/>
            <a:ext cx="6376415" cy="5868652"/>
          </a:xfrm>
          <a:prstGeom prst="rect">
            <a:avLst/>
          </a:prstGeom>
        </p:spPr>
      </p:pic>
      <p:sp>
        <p:nvSpPr>
          <p:cNvPr id="6" name="TextBox 5">
            <a:extLst>
              <a:ext uri="{FF2B5EF4-FFF2-40B4-BE49-F238E27FC236}">
                <a16:creationId xmlns:a16="http://schemas.microsoft.com/office/drawing/2014/main" id="{171E2279-5A23-48BB-B042-B61BAF71A310}"/>
              </a:ext>
            </a:extLst>
          </p:cNvPr>
          <p:cNvSpPr txBox="1"/>
          <p:nvPr/>
        </p:nvSpPr>
        <p:spPr>
          <a:xfrm>
            <a:off x="6660232" y="296652"/>
            <a:ext cx="2229112" cy="2952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8.16</a:t>
            </a:r>
            <a:r>
              <a:rPr lang="en-US" sz="1800" dirty="0">
                <a:effectLst/>
                <a:latin typeface="+mn-lt"/>
                <a:ea typeface="Times New Roman" panose="02020603050405020304" pitchFamily="18" charset="0"/>
              </a:rPr>
              <a:t> Energy producing processes that take place inside the mitochondria. Electrons are shown as e</a:t>
            </a:r>
            <a:r>
              <a:rPr lang="en-US" sz="1800" baseline="30000" dirty="0">
                <a:effectLst/>
                <a:latin typeface="+mn-lt"/>
                <a:ea typeface="Times New Roman" panose="02020603050405020304" pitchFamily="18" charset="0"/>
              </a:rPr>
              <a:t>–</a:t>
            </a:r>
            <a:r>
              <a:rPr lang="en-US" sz="1800" dirty="0">
                <a:effectLst/>
                <a:latin typeface="+mn-lt"/>
                <a:ea typeface="Times New Roman" panose="02020603050405020304" pitchFamily="18" charset="0"/>
              </a:rPr>
              <a:t>, and protons (hydrogen ions) as H</a:t>
            </a:r>
            <a:r>
              <a:rPr lang="en-US" sz="1800" baseline="30000" dirty="0">
                <a:effectLst/>
                <a:latin typeface="+mn-lt"/>
                <a:ea typeface="Times New Roman" panose="02020603050405020304" pitchFamily="18" charset="0"/>
              </a:rPr>
              <a:t>+</a:t>
            </a:r>
            <a:r>
              <a:rPr lang="en-US" sz="1800" dirty="0">
                <a:effectLst/>
                <a:latin typeface="+mn-lt"/>
                <a:ea typeface="Times New Roman" panose="02020603050405020304" pitchFamily="18" charset="0"/>
              </a:rPr>
              <a:t>. </a:t>
            </a:r>
            <a:endParaRPr lang="en-GB" dirty="0">
              <a:latin typeface="+mn-lt"/>
            </a:endParaRPr>
          </a:p>
        </p:txBody>
      </p:sp>
    </p:spTree>
    <p:extLst>
      <p:ext uri="{BB962C8B-B14F-4D97-AF65-F5344CB8AC3E}">
        <p14:creationId xmlns:p14="http://schemas.microsoft.com/office/powerpoint/2010/main" val="1430684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64331-9584-4E39-A4AC-399E43CAE7DD}"/>
              </a:ext>
            </a:extLst>
          </p:cNvPr>
          <p:cNvSpPr>
            <a:spLocks noGrp="1"/>
          </p:cNvSpPr>
          <p:nvPr>
            <p:ph idx="1"/>
          </p:nvPr>
        </p:nvSpPr>
        <p:spPr>
          <a:xfrm>
            <a:off x="406400" y="332656"/>
            <a:ext cx="8205788" cy="5458544"/>
          </a:xfrm>
        </p:spPr>
        <p:txBody>
          <a:bodyPr/>
          <a:lstStyle/>
          <a:p>
            <a:pPr marL="0" indent="0">
              <a:buNone/>
            </a:pPr>
            <a:r>
              <a:rPr lang="en-GB" b="1" dirty="0"/>
              <a:t>Absorbed nutrients circulate throughout the body</a:t>
            </a:r>
          </a:p>
          <a:p>
            <a:pPr marL="0" indent="0">
              <a:buNone/>
            </a:pPr>
            <a:endParaRPr lang="en-GB" b="1" dirty="0"/>
          </a:p>
          <a:p>
            <a:pPr marL="0" indent="0">
              <a:buNone/>
            </a:pPr>
            <a:r>
              <a:rPr lang="en-GB" dirty="0"/>
              <a:t>Circulatory system</a:t>
            </a:r>
          </a:p>
          <a:p>
            <a:pPr marL="0" indent="0">
              <a:buNone/>
            </a:pPr>
            <a:endParaRPr lang="en-GB" dirty="0"/>
          </a:p>
          <a:p>
            <a:pPr marL="0" indent="0">
              <a:buNone/>
            </a:pPr>
            <a:r>
              <a:rPr lang="en-GB" dirty="0"/>
              <a:t>The heart</a:t>
            </a:r>
          </a:p>
          <a:p>
            <a:pPr marL="0" indent="0">
              <a:buNone/>
            </a:pPr>
            <a:endParaRPr lang="en-GB" dirty="0"/>
          </a:p>
          <a:p>
            <a:pPr marL="0" indent="0">
              <a:buNone/>
            </a:pPr>
            <a:r>
              <a:rPr lang="en-GB" dirty="0"/>
              <a:t>Cardiovascular disease</a:t>
            </a:r>
          </a:p>
        </p:txBody>
      </p:sp>
    </p:spTree>
    <p:extLst>
      <p:ext uri="{BB962C8B-B14F-4D97-AF65-F5344CB8AC3E}">
        <p14:creationId xmlns:p14="http://schemas.microsoft.com/office/powerpoint/2010/main" val="3124111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BEA7A08-3291-42A2-93D7-0B04AF6644D8}"/>
              </a:ext>
            </a:extLst>
          </p:cNvPr>
          <p:cNvPicPr>
            <a:picLocks noChangeAspect="1"/>
          </p:cNvPicPr>
          <p:nvPr/>
        </p:nvPicPr>
        <p:blipFill rotWithShape="1">
          <a:blip r:embed="rId2"/>
          <a:srcRect b="16158"/>
          <a:stretch/>
        </p:blipFill>
        <p:spPr>
          <a:xfrm>
            <a:off x="179511" y="260648"/>
            <a:ext cx="5635891" cy="6264696"/>
          </a:xfrm>
          <a:prstGeom prst="rect">
            <a:avLst/>
          </a:prstGeom>
        </p:spPr>
      </p:pic>
      <p:sp>
        <p:nvSpPr>
          <p:cNvPr id="6" name="TextBox 5">
            <a:extLst>
              <a:ext uri="{FF2B5EF4-FFF2-40B4-BE49-F238E27FC236}">
                <a16:creationId xmlns:a16="http://schemas.microsoft.com/office/drawing/2014/main" id="{AA15E03D-0235-4AF7-BC25-323A9D3E9CD2}"/>
              </a:ext>
            </a:extLst>
          </p:cNvPr>
          <p:cNvSpPr txBox="1"/>
          <p:nvPr/>
        </p:nvSpPr>
        <p:spPr>
          <a:xfrm>
            <a:off x="6012160" y="260648"/>
            <a:ext cx="2592288"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8.17</a:t>
            </a:r>
            <a:r>
              <a:rPr lang="en-US" sz="1800" dirty="0">
                <a:effectLst/>
                <a:latin typeface="+mn-lt"/>
                <a:ea typeface="Times New Roman" panose="02020603050405020304" pitchFamily="18" charset="0"/>
                <a:cs typeface="Times New Roman" panose="02020603050405020304" pitchFamily="18" charset="0"/>
              </a:rPr>
              <a:t> The human circulatory system.</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845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3C7AC1C-F316-44C1-8EA6-C1C293630190}"/>
              </a:ext>
            </a:extLst>
          </p:cNvPr>
          <p:cNvPicPr>
            <a:picLocks noChangeAspect="1"/>
          </p:cNvPicPr>
          <p:nvPr/>
        </p:nvPicPr>
        <p:blipFill rotWithShape="1">
          <a:blip r:embed="rId2"/>
          <a:srcRect b="12453"/>
          <a:stretch/>
        </p:blipFill>
        <p:spPr>
          <a:xfrm>
            <a:off x="251520" y="188640"/>
            <a:ext cx="6290152" cy="6336704"/>
          </a:xfrm>
          <a:prstGeom prst="rect">
            <a:avLst/>
          </a:prstGeom>
        </p:spPr>
      </p:pic>
      <p:sp>
        <p:nvSpPr>
          <p:cNvPr id="6" name="TextBox 5">
            <a:extLst>
              <a:ext uri="{FF2B5EF4-FFF2-40B4-BE49-F238E27FC236}">
                <a16:creationId xmlns:a16="http://schemas.microsoft.com/office/drawing/2014/main" id="{0E111E96-F1A3-4FAB-8731-8AE4C2F2154A}"/>
              </a:ext>
            </a:extLst>
          </p:cNvPr>
          <p:cNvSpPr txBox="1"/>
          <p:nvPr/>
        </p:nvSpPr>
        <p:spPr>
          <a:xfrm>
            <a:off x="6804248" y="5085184"/>
            <a:ext cx="2088232"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8.18</a:t>
            </a:r>
            <a:r>
              <a:rPr lang="en-US" sz="1800" dirty="0">
                <a:effectLst/>
                <a:latin typeface="+mn-lt"/>
                <a:ea typeface="Times New Roman" panose="02020603050405020304" pitchFamily="18" charset="0"/>
                <a:cs typeface="Times New Roman" panose="02020603050405020304" pitchFamily="18" charset="0"/>
              </a:rPr>
              <a:t> The human heart.</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01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uman heart&#10;&#10;Description automatically generated">
            <a:extLst>
              <a:ext uri="{FF2B5EF4-FFF2-40B4-BE49-F238E27FC236}">
                <a16:creationId xmlns:a16="http://schemas.microsoft.com/office/drawing/2014/main" id="{B564CD53-F040-D13A-3A03-057110F358D9}"/>
              </a:ext>
            </a:extLst>
          </p:cNvPr>
          <p:cNvPicPr>
            <a:picLocks noChangeAspect="1"/>
          </p:cNvPicPr>
          <p:nvPr/>
        </p:nvPicPr>
        <p:blipFill>
          <a:blip r:embed="rId2"/>
          <a:stretch>
            <a:fillRect/>
          </a:stretch>
        </p:blipFill>
        <p:spPr>
          <a:xfrm>
            <a:off x="827584" y="404663"/>
            <a:ext cx="7848871" cy="5783379"/>
          </a:xfrm>
          <a:prstGeom prst="rect">
            <a:avLst/>
          </a:prstGeom>
        </p:spPr>
      </p:pic>
    </p:spTree>
    <p:extLst>
      <p:ext uri="{BB962C8B-B14F-4D97-AF65-F5344CB8AC3E}">
        <p14:creationId xmlns:p14="http://schemas.microsoft.com/office/powerpoint/2010/main" val="1067882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3ECD-DC20-D84A-B23D-228690B99B71}"/>
              </a:ext>
            </a:extLst>
          </p:cNvPr>
          <p:cNvSpPr>
            <a:spLocks noGrp="1"/>
          </p:cNvSpPr>
          <p:nvPr>
            <p:ph type="title"/>
          </p:nvPr>
        </p:nvSpPr>
        <p:spPr/>
        <p:txBody>
          <a:bodyPr/>
          <a:lstStyle/>
          <a:p>
            <a:endParaRPr lang="en-US"/>
          </a:p>
        </p:txBody>
      </p:sp>
      <p:pic>
        <p:nvPicPr>
          <p:cNvPr id="4" name="Picture 3" descr="A list of blood vessels&#10;&#10;Description automatically generated">
            <a:extLst>
              <a:ext uri="{FF2B5EF4-FFF2-40B4-BE49-F238E27FC236}">
                <a16:creationId xmlns:a16="http://schemas.microsoft.com/office/drawing/2014/main" id="{496D8963-344D-69BB-050A-9CB2BA16CB81}"/>
              </a:ext>
            </a:extLst>
          </p:cNvPr>
          <p:cNvPicPr>
            <a:picLocks noChangeAspect="1"/>
          </p:cNvPicPr>
          <p:nvPr/>
        </p:nvPicPr>
        <p:blipFill>
          <a:blip r:embed="rId2"/>
          <a:stretch>
            <a:fillRect/>
          </a:stretch>
        </p:blipFill>
        <p:spPr>
          <a:xfrm>
            <a:off x="0" y="250847"/>
            <a:ext cx="9144000" cy="6356306"/>
          </a:xfrm>
          <a:prstGeom prst="rect">
            <a:avLst/>
          </a:prstGeom>
        </p:spPr>
      </p:pic>
    </p:spTree>
    <p:extLst>
      <p:ext uri="{BB962C8B-B14F-4D97-AF65-F5344CB8AC3E}">
        <p14:creationId xmlns:p14="http://schemas.microsoft.com/office/powerpoint/2010/main" val="649721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icroscope slide&#10;&#10;Description automatically generated">
            <a:extLst>
              <a:ext uri="{FF2B5EF4-FFF2-40B4-BE49-F238E27FC236}">
                <a16:creationId xmlns:a16="http://schemas.microsoft.com/office/drawing/2014/main" id="{D3B5B324-4B56-15D0-CE61-3DEFE6E03AA5}"/>
              </a:ext>
            </a:extLst>
          </p:cNvPr>
          <p:cNvPicPr>
            <a:picLocks noChangeAspect="1"/>
          </p:cNvPicPr>
          <p:nvPr/>
        </p:nvPicPr>
        <p:blipFill>
          <a:blip r:embed="rId2"/>
          <a:stretch>
            <a:fillRect/>
          </a:stretch>
        </p:blipFill>
        <p:spPr>
          <a:xfrm>
            <a:off x="795337" y="1457325"/>
            <a:ext cx="7553325" cy="3943350"/>
          </a:xfrm>
          <a:prstGeom prst="rect">
            <a:avLst/>
          </a:prstGeom>
        </p:spPr>
      </p:pic>
    </p:spTree>
    <p:extLst>
      <p:ext uri="{BB962C8B-B14F-4D97-AF65-F5344CB8AC3E}">
        <p14:creationId xmlns:p14="http://schemas.microsoft.com/office/powerpoint/2010/main" val="3980460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the structure of the body&#10;&#10;Description automatically generated">
            <a:extLst>
              <a:ext uri="{FF2B5EF4-FFF2-40B4-BE49-F238E27FC236}">
                <a16:creationId xmlns:a16="http://schemas.microsoft.com/office/drawing/2014/main" id="{55863A7D-D115-7CA8-8BB8-F987D9184102}"/>
              </a:ext>
            </a:extLst>
          </p:cNvPr>
          <p:cNvPicPr>
            <a:picLocks noChangeAspect="1"/>
          </p:cNvPicPr>
          <p:nvPr/>
        </p:nvPicPr>
        <p:blipFill>
          <a:blip r:embed="rId2"/>
          <a:stretch>
            <a:fillRect/>
          </a:stretch>
        </p:blipFill>
        <p:spPr>
          <a:xfrm>
            <a:off x="827584" y="-2547664"/>
            <a:ext cx="6840760" cy="8852747"/>
          </a:xfrm>
          <a:prstGeom prst="rect">
            <a:avLst/>
          </a:prstGeom>
        </p:spPr>
      </p:pic>
    </p:spTree>
    <p:extLst>
      <p:ext uri="{BB962C8B-B14F-4D97-AF65-F5344CB8AC3E}">
        <p14:creationId xmlns:p14="http://schemas.microsoft.com/office/powerpoint/2010/main" val="384274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E5668F6-D9F1-41DB-BE47-5FDAEF523226}"/>
              </a:ext>
            </a:extLst>
          </p:cNvPr>
          <p:cNvPicPr>
            <a:picLocks noChangeAspect="1"/>
          </p:cNvPicPr>
          <p:nvPr/>
        </p:nvPicPr>
        <p:blipFill rotWithShape="1">
          <a:blip r:embed="rId2"/>
          <a:srcRect b="44472"/>
          <a:stretch/>
        </p:blipFill>
        <p:spPr>
          <a:xfrm>
            <a:off x="82726" y="972578"/>
            <a:ext cx="8978548" cy="3184651"/>
          </a:xfrm>
          <a:prstGeom prst="rect">
            <a:avLst/>
          </a:prstGeom>
        </p:spPr>
      </p:pic>
      <p:sp>
        <p:nvSpPr>
          <p:cNvPr id="6" name="TextBox 5">
            <a:extLst>
              <a:ext uri="{FF2B5EF4-FFF2-40B4-BE49-F238E27FC236}">
                <a16:creationId xmlns:a16="http://schemas.microsoft.com/office/drawing/2014/main" id="{F86B40A5-C0C4-49F5-9220-6B108E2DD26A}"/>
              </a:ext>
            </a:extLst>
          </p:cNvPr>
          <p:cNvSpPr txBox="1"/>
          <p:nvPr/>
        </p:nvSpPr>
        <p:spPr>
          <a:xfrm>
            <a:off x="1403648" y="4293096"/>
            <a:ext cx="6336704"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8.3</a:t>
            </a:r>
            <a:r>
              <a:rPr lang="en-US" sz="1800" dirty="0">
                <a:effectLst/>
                <a:latin typeface="+mn-lt"/>
                <a:ea typeface="Times New Roman" panose="02020603050405020304" pitchFamily="18" charset="0"/>
              </a:rPr>
              <a:t> Polar molecules and nonpolar molecules. </a:t>
            </a:r>
            <a:endParaRPr lang="en-GB" dirty="0">
              <a:latin typeface="+mn-lt"/>
            </a:endParaRPr>
          </a:p>
        </p:txBody>
      </p:sp>
    </p:spTree>
    <p:extLst>
      <p:ext uri="{BB962C8B-B14F-4D97-AF65-F5344CB8AC3E}">
        <p14:creationId xmlns:p14="http://schemas.microsoft.com/office/powerpoint/2010/main" val="86967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96E210CB-D46E-4BC2-A672-54E6B2A5A5D7}"/>
              </a:ext>
            </a:extLst>
          </p:cNvPr>
          <p:cNvPicPr>
            <a:picLocks noChangeAspect="1"/>
          </p:cNvPicPr>
          <p:nvPr/>
        </p:nvPicPr>
        <p:blipFill rotWithShape="1">
          <a:blip r:embed="rId2"/>
          <a:srcRect b="35200"/>
          <a:stretch/>
        </p:blipFill>
        <p:spPr>
          <a:xfrm>
            <a:off x="1547664" y="332656"/>
            <a:ext cx="6643037" cy="4024228"/>
          </a:xfrm>
          <a:prstGeom prst="rect">
            <a:avLst/>
          </a:prstGeom>
        </p:spPr>
      </p:pic>
      <p:sp>
        <p:nvSpPr>
          <p:cNvPr id="6" name="TextBox 5">
            <a:extLst>
              <a:ext uri="{FF2B5EF4-FFF2-40B4-BE49-F238E27FC236}">
                <a16:creationId xmlns:a16="http://schemas.microsoft.com/office/drawing/2014/main" id="{D5216C4E-DFA7-4658-B30A-B2BD8030A5B7}"/>
              </a:ext>
            </a:extLst>
          </p:cNvPr>
          <p:cNvSpPr txBox="1"/>
          <p:nvPr/>
        </p:nvSpPr>
        <p:spPr>
          <a:xfrm>
            <a:off x="539552" y="4653136"/>
            <a:ext cx="8352928" cy="1754326"/>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8.19</a:t>
            </a:r>
            <a:r>
              <a:rPr lang="en-US" sz="1800" dirty="0">
                <a:effectLst/>
                <a:latin typeface="+mn-lt"/>
                <a:ea typeface="Times New Roman" panose="02020603050405020304" pitchFamily="18" charset="0"/>
                <a:cs typeface="Times New Roman" panose="02020603050405020304" pitchFamily="18" charset="0"/>
              </a:rPr>
              <a:t> Atherosclerotic plaque reducing the effective diameter of an artery. Although the outer diameter of the vessel has not changed, the inner diameter (lumen) through which the blood flows has become smaller by the formation of lipid deposits on the inside of the vessel, making the blood pressure higher. These deposits may also become calcified, further increasing blood pressure.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400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A26CEB-F4B4-4D3D-BBE4-735B92677669}"/>
              </a:ext>
            </a:extLst>
          </p:cNvPr>
          <p:cNvPicPr>
            <a:picLocks noGrp="1" noChangeAspect="1"/>
          </p:cNvPicPr>
          <p:nvPr>
            <p:ph idx="1"/>
          </p:nvPr>
        </p:nvPicPr>
        <p:blipFill>
          <a:blip r:embed="rId2"/>
          <a:stretch>
            <a:fillRect/>
          </a:stretch>
        </p:blipFill>
        <p:spPr>
          <a:xfrm>
            <a:off x="-108520" y="260648"/>
            <a:ext cx="9738246" cy="6492164"/>
          </a:xfrm>
        </p:spPr>
      </p:pic>
    </p:spTree>
    <p:extLst>
      <p:ext uri="{BB962C8B-B14F-4D97-AF65-F5344CB8AC3E}">
        <p14:creationId xmlns:p14="http://schemas.microsoft.com/office/powerpoint/2010/main" val="2605366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0226D0-9B9F-4B50-B6EA-4E23E5AEB29E}"/>
              </a:ext>
            </a:extLst>
          </p:cNvPr>
          <p:cNvSpPr>
            <a:spLocks noGrp="1"/>
          </p:cNvSpPr>
          <p:nvPr>
            <p:ph idx="1"/>
          </p:nvPr>
        </p:nvSpPr>
        <p:spPr>
          <a:xfrm>
            <a:off x="395536" y="188640"/>
            <a:ext cx="8205788" cy="6120680"/>
          </a:xfrm>
        </p:spPr>
        <p:txBody>
          <a:bodyPr/>
          <a:lstStyle/>
          <a:p>
            <a:pPr marL="0" indent="0">
              <a:buNone/>
            </a:pPr>
            <a:r>
              <a:rPr lang="en-GB" b="1" dirty="0"/>
              <a:t>Malnutrition and dietary fads contribute to poor health</a:t>
            </a:r>
          </a:p>
          <a:p>
            <a:pPr marL="0" indent="0">
              <a:buNone/>
            </a:pPr>
            <a:endParaRPr lang="en-GB" b="1" dirty="0"/>
          </a:p>
          <a:p>
            <a:pPr marL="0" indent="0">
              <a:buNone/>
            </a:pPr>
            <a:r>
              <a:rPr lang="en-GB" dirty="0"/>
              <a:t>Fad diets versus healthy eating</a:t>
            </a:r>
          </a:p>
          <a:p>
            <a:pPr marL="0" indent="0">
              <a:buNone/>
            </a:pPr>
            <a:endParaRPr lang="en-GB" dirty="0"/>
          </a:p>
          <a:p>
            <a:pPr marL="0" indent="0">
              <a:buNone/>
            </a:pPr>
            <a:r>
              <a:rPr lang="en-GB" dirty="0"/>
              <a:t>Eating disorders</a:t>
            </a:r>
          </a:p>
          <a:p>
            <a:pPr marL="0" indent="0">
              <a:buNone/>
            </a:pPr>
            <a:endParaRPr lang="en-GB" dirty="0"/>
          </a:p>
          <a:p>
            <a:pPr marL="0" indent="0">
              <a:buNone/>
            </a:pPr>
            <a:r>
              <a:rPr lang="en-GB" dirty="0"/>
              <a:t>Starvation</a:t>
            </a:r>
          </a:p>
          <a:p>
            <a:pPr marL="0" indent="0">
              <a:buNone/>
            </a:pPr>
            <a:endParaRPr lang="en-GB" dirty="0"/>
          </a:p>
          <a:p>
            <a:pPr marL="0" indent="0">
              <a:buNone/>
            </a:pPr>
            <a:r>
              <a:rPr lang="en-GB" dirty="0"/>
              <a:t>Ecological factors contributing to poor diets</a:t>
            </a:r>
          </a:p>
          <a:p>
            <a:pPr marL="0" indent="0">
              <a:buNone/>
            </a:pPr>
            <a:endParaRPr lang="en-GB" dirty="0"/>
          </a:p>
          <a:p>
            <a:pPr marL="0" indent="0">
              <a:buNone/>
            </a:pPr>
            <a:r>
              <a:rPr lang="en-GB" dirty="0"/>
              <a:t>Effects of poverty and war on health</a:t>
            </a:r>
          </a:p>
          <a:p>
            <a:pPr marL="0" indent="0">
              <a:buNone/>
            </a:pPr>
            <a:endParaRPr lang="en-GB" dirty="0"/>
          </a:p>
          <a:p>
            <a:pPr marL="0" indent="0">
              <a:buNone/>
            </a:pPr>
            <a:r>
              <a:rPr lang="en-GB" dirty="0"/>
              <a:t>Micronutrient malnutrition</a:t>
            </a:r>
          </a:p>
        </p:txBody>
      </p:sp>
    </p:spTree>
    <p:extLst>
      <p:ext uri="{BB962C8B-B14F-4D97-AF65-F5344CB8AC3E}">
        <p14:creationId xmlns:p14="http://schemas.microsoft.com/office/powerpoint/2010/main" val="3798013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102049E-ACFE-4FF5-B53E-56A0DD716BB5}"/>
              </a:ext>
            </a:extLst>
          </p:cNvPr>
          <p:cNvPicPr>
            <a:picLocks noChangeAspect="1"/>
          </p:cNvPicPr>
          <p:nvPr/>
        </p:nvPicPr>
        <p:blipFill rotWithShape="1">
          <a:blip r:embed="rId2"/>
          <a:srcRect l="4468" b="15493"/>
          <a:stretch/>
        </p:blipFill>
        <p:spPr>
          <a:xfrm>
            <a:off x="177430" y="332656"/>
            <a:ext cx="6631808" cy="6192688"/>
          </a:xfrm>
          <a:prstGeom prst="rect">
            <a:avLst/>
          </a:prstGeom>
        </p:spPr>
      </p:pic>
      <p:sp>
        <p:nvSpPr>
          <p:cNvPr id="7" name="TextBox 6">
            <a:extLst>
              <a:ext uri="{FF2B5EF4-FFF2-40B4-BE49-F238E27FC236}">
                <a16:creationId xmlns:a16="http://schemas.microsoft.com/office/drawing/2014/main" id="{2685683D-B032-4A23-8B75-562C32E01479}"/>
              </a:ext>
            </a:extLst>
          </p:cNvPr>
          <p:cNvSpPr txBox="1"/>
          <p:nvPr/>
        </p:nvSpPr>
        <p:spPr>
          <a:xfrm>
            <a:off x="6948264" y="332656"/>
            <a:ext cx="2018306" cy="2031325"/>
          </a:xfrm>
          <a:prstGeom prst="rect">
            <a:avLst/>
          </a:prstGeom>
          <a:noFill/>
        </p:spPr>
        <p:txBody>
          <a:bodyPr wrap="square" rtlCol="0">
            <a:spAutoFit/>
          </a:bodyPr>
          <a:lstStyle/>
          <a:p>
            <a:r>
              <a:rPr lang="en-GB" sz="1800" b="1" dirty="0">
                <a:latin typeface="+mn-lt"/>
              </a:rPr>
              <a:t>Figure 8.20 </a:t>
            </a:r>
            <a:r>
              <a:rPr lang="en-GB" sz="1800" dirty="0">
                <a:latin typeface="+mn-lt"/>
              </a:rPr>
              <a:t>One of the earliest signs of anorexia is misperception of one’s own body.</a:t>
            </a:r>
            <a:endParaRPr lang="en-GB" sz="1800" b="1" dirty="0">
              <a:latin typeface="+mn-lt"/>
            </a:endParaRPr>
          </a:p>
        </p:txBody>
      </p:sp>
    </p:spTree>
    <p:extLst>
      <p:ext uri="{BB962C8B-B14F-4D97-AF65-F5344CB8AC3E}">
        <p14:creationId xmlns:p14="http://schemas.microsoft.com/office/powerpoint/2010/main" val="200791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2E14F-2FDF-CD33-B5E2-5FBC573309FB}"/>
              </a:ext>
            </a:extLst>
          </p:cNvPr>
          <p:cNvSpPr>
            <a:spLocks noGrp="1"/>
          </p:cNvSpPr>
          <p:nvPr>
            <p:ph idx="1"/>
          </p:nvPr>
        </p:nvSpPr>
        <p:spPr/>
        <p:txBody>
          <a:bodyPr/>
          <a:lstStyle/>
          <a:p>
            <a:endParaRPr lang="en-US" dirty="0"/>
          </a:p>
        </p:txBody>
      </p:sp>
      <p:pic>
        <p:nvPicPr>
          <p:cNvPr id="6" name="Content Placeholder 4" descr="A close-up of a nutrition and metabolism&#10;&#10;Description automatically generated">
            <a:extLst>
              <a:ext uri="{FF2B5EF4-FFF2-40B4-BE49-F238E27FC236}">
                <a16:creationId xmlns:a16="http://schemas.microsoft.com/office/drawing/2014/main" id="{02D3E3E7-FC0B-0466-69E7-6702FA9A75A6}"/>
              </a:ext>
            </a:extLst>
          </p:cNvPr>
          <p:cNvPicPr>
            <a:picLocks noChangeAspect="1"/>
          </p:cNvPicPr>
          <p:nvPr/>
        </p:nvPicPr>
        <p:blipFill>
          <a:blip r:embed="rId2"/>
          <a:stretch>
            <a:fillRect/>
          </a:stretch>
        </p:blipFill>
        <p:spPr bwMode="auto">
          <a:xfrm>
            <a:off x="395536" y="1412776"/>
            <a:ext cx="852765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91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E21036C9-7354-4CD9-9B2B-5C0B275E919E}"/>
              </a:ext>
            </a:extLst>
          </p:cNvPr>
          <p:cNvPicPr>
            <a:picLocks noChangeAspect="1"/>
          </p:cNvPicPr>
          <p:nvPr/>
        </p:nvPicPr>
        <p:blipFill rotWithShape="1">
          <a:blip r:embed="rId2"/>
          <a:srcRect t="-1" b="15404"/>
          <a:stretch/>
        </p:blipFill>
        <p:spPr>
          <a:xfrm>
            <a:off x="251520" y="260648"/>
            <a:ext cx="5989981" cy="6192688"/>
          </a:xfrm>
          <a:prstGeom prst="rect">
            <a:avLst/>
          </a:prstGeom>
        </p:spPr>
      </p:pic>
      <p:sp>
        <p:nvSpPr>
          <p:cNvPr id="6" name="TextBox 5">
            <a:extLst>
              <a:ext uri="{FF2B5EF4-FFF2-40B4-BE49-F238E27FC236}">
                <a16:creationId xmlns:a16="http://schemas.microsoft.com/office/drawing/2014/main" id="{B1FF565D-53A5-4E88-9734-92D0FED14025}"/>
              </a:ext>
            </a:extLst>
          </p:cNvPr>
          <p:cNvSpPr txBox="1"/>
          <p:nvPr/>
        </p:nvSpPr>
        <p:spPr>
          <a:xfrm>
            <a:off x="6300192" y="5445224"/>
            <a:ext cx="2664296"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8.2</a:t>
            </a:r>
            <a:r>
              <a:rPr lang="en-US" sz="1800" dirty="0">
                <a:effectLst/>
                <a:latin typeface="+mn-lt"/>
                <a:ea typeface="Times New Roman" panose="02020603050405020304" pitchFamily="18" charset="0"/>
              </a:rPr>
              <a:t> Chemical structure of selected carbohydrates. </a:t>
            </a:r>
            <a:endParaRPr lang="en-GB" dirty="0">
              <a:latin typeface="+mn-lt"/>
            </a:endParaRPr>
          </a:p>
        </p:txBody>
      </p:sp>
    </p:spTree>
    <p:extLst>
      <p:ext uri="{BB962C8B-B14F-4D97-AF65-F5344CB8AC3E}">
        <p14:creationId xmlns:p14="http://schemas.microsoft.com/office/powerpoint/2010/main" val="146152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7E3DEDD8-0F75-488C-92AB-FF9A99818398}"/>
              </a:ext>
            </a:extLst>
          </p:cNvPr>
          <p:cNvPicPr>
            <a:picLocks noChangeAspect="1"/>
          </p:cNvPicPr>
          <p:nvPr/>
        </p:nvPicPr>
        <p:blipFill rotWithShape="1">
          <a:blip r:embed="rId2"/>
          <a:srcRect b="16186"/>
          <a:stretch/>
        </p:blipFill>
        <p:spPr>
          <a:xfrm>
            <a:off x="251520" y="476672"/>
            <a:ext cx="5879592" cy="5354544"/>
          </a:xfrm>
          <a:prstGeom prst="rect">
            <a:avLst/>
          </a:prstGeom>
        </p:spPr>
      </p:pic>
      <p:sp>
        <p:nvSpPr>
          <p:cNvPr id="6" name="TextBox 5">
            <a:extLst>
              <a:ext uri="{FF2B5EF4-FFF2-40B4-BE49-F238E27FC236}">
                <a16:creationId xmlns:a16="http://schemas.microsoft.com/office/drawing/2014/main" id="{9B61754B-D010-4BD1-BFB1-B25AA0E62ED1}"/>
              </a:ext>
            </a:extLst>
          </p:cNvPr>
          <p:cNvSpPr txBox="1"/>
          <p:nvPr/>
        </p:nvSpPr>
        <p:spPr>
          <a:xfrm>
            <a:off x="6372200" y="1168785"/>
            <a:ext cx="2664296" cy="397031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8.4</a:t>
            </a:r>
            <a:r>
              <a:rPr lang="en-US" sz="1800" dirty="0">
                <a:effectLst/>
                <a:latin typeface="+mn-lt"/>
                <a:ea typeface="Times New Roman" panose="02020603050405020304" pitchFamily="18" charset="0"/>
              </a:rPr>
              <a:t> Chemical structure of three types of lipids. Notice that the general lack of -OH groups (or other polar groups in which electric charges can partly separate) makes most parts of these molecules nonpolar and tending to separate away from water. </a:t>
            </a:r>
            <a:endParaRPr lang="en-GB" dirty="0">
              <a:latin typeface="+mn-lt"/>
            </a:endParaRPr>
          </a:p>
        </p:txBody>
      </p:sp>
    </p:spTree>
    <p:extLst>
      <p:ext uri="{BB962C8B-B14F-4D97-AF65-F5344CB8AC3E}">
        <p14:creationId xmlns:p14="http://schemas.microsoft.com/office/powerpoint/2010/main" val="1533814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A1542B3-CCBB-4D10-9B80-7D03285F180C}"/>
              </a:ext>
            </a:extLst>
          </p:cNvPr>
          <p:cNvPicPr>
            <a:picLocks noChangeAspect="1"/>
          </p:cNvPicPr>
          <p:nvPr/>
        </p:nvPicPr>
        <p:blipFill rotWithShape="1">
          <a:blip r:embed="rId2"/>
          <a:srcRect b="12201"/>
          <a:stretch/>
        </p:blipFill>
        <p:spPr>
          <a:xfrm>
            <a:off x="323528" y="260648"/>
            <a:ext cx="5907161" cy="6021288"/>
          </a:xfrm>
          <a:prstGeom prst="rect">
            <a:avLst/>
          </a:prstGeom>
        </p:spPr>
      </p:pic>
      <p:sp>
        <p:nvSpPr>
          <p:cNvPr id="6" name="TextBox 5">
            <a:extLst>
              <a:ext uri="{FF2B5EF4-FFF2-40B4-BE49-F238E27FC236}">
                <a16:creationId xmlns:a16="http://schemas.microsoft.com/office/drawing/2014/main" id="{41025A23-BC15-41D7-B9C5-C600C3FA80B0}"/>
              </a:ext>
            </a:extLst>
          </p:cNvPr>
          <p:cNvSpPr txBox="1"/>
          <p:nvPr/>
        </p:nvSpPr>
        <p:spPr>
          <a:xfrm>
            <a:off x="6258627" y="260648"/>
            <a:ext cx="2592288" cy="2585323"/>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8.5</a:t>
            </a:r>
            <a:r>
              <a:rPr lang="en-US" sz="1800" dirty="0">
                <a:effectLst/>
                <a:latin typeface="+mn-lt"/>
                <a:ea typeface="Times New Roman" panose="02020603050405020304" pitchFamily="18" charset="0"/>
              </a:rPr>
              <a:t> The structure of phospholipids and cell membranes. The cell membrane shown is an animal cell membrane, and therefore contains cholesterol. </a:t>
            </a:r>
            <a:endParaRPr lang="en-GB" dirty="0">
              <a:latin typeface="+mn-lt"/>
            </a:endParaRPr>
          </a:p>
        </p:txBody>
      </p:sp>
    </p:spTree>
    <p:extLst>
      <p:ext uri="{BB962C8B-B14F-4D97-AF65-F5344CB8AC3E}">
        <p14:creationId xmlns:p14="http://schemas.microsoft.com/office/powerpoint/2010/main" val="115725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6C0F92F3-F0BD-43E8-B0CA-723DB5FA54F9}"/>
              </a:ext>
            </a:extLst>
          </p:cNvPr>
          <p:cNvPicPr>
            <a:picLocks noChangeAspect="1"/>
          </p:cNvPicPr>
          <p:nvPr/>
        </p:nvPicPr>
        <p:blipFill rotWithShape="1">
          <a:blip r:embed="rId2"/>
          <a:srcRect b="26901"/>
          <a:stretch/>
        </p:blipFill>
        <p:spPr>
          <a:xfrm>
            <a:off x="1797179" y="332656"/>
            <a:ext cx="5549642" cy="5013176"/>
          </a:xfrm>
          <a:prstGeom prst="rect">
            <a:avLst/>
          </a:prstGeom>
        </p:spPr>
      </p:pic>
      <p:sp>
        <p:nvSpPr>
          <p:cNvPr id="6" name="TextBox 5">
            <a:extLst>
              <a:ext uri="{FF2B5EF4-FFF2-40B4-BE49-F238E27FC236}">
                <a16:creationId xmlns:a16="http://schemas.microsoft.com/office/drawing/2014/main" id="{1A4F364A-3EAD-4A45-81C1-F7FE86FDA5B5}"/>
              </a:ext>
            </a:extLst>
          </p:cNvPr>
          <p:cNvSpPr txBox="1"/>
          <p:nvPr/>
        </p:nvSpPr>
        <p:spPr>
          <a:xfrm>
            <a:off x="1439652" y="5473259"/>
            <a:ext cx="6264696"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8.7</a:t>
            </a:r>
            <a:r>
              <a:rPr lang="en-US" sz="1800" dirty="0">
                <a:effectLst/>
                <a:latin typeface="+mn-lt"/>
                <a:ea typeface="Times New Roman" panose="02020603050405020304" pitchFamily="18" charset="0"/>
              </a:rPr>
              <a:t> Chemical structure of part of a protein. </a:t>
            </a:r>
            <a:endParaRPr lang="en-GB" dirty="0">
              <a:latin typeface="+mn-lt"/>
            </a:endParaRPr>
          </a:p>
        </p:txBody>
      </p:sp>
    </p:spTree>
    <p:extLst>
      <p:ext uri="{BB962C8B-B14F-4D97-AF65-F5344CB8AC3E}">
        <p14:creationId xmlns:p14="http://schemas.microsoft.com/office/powerpoint/2010/main" val="1363590437"/>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3.xml><?xml version="1.0" encoding="utf-8"?>
<ds:datastoreItem xmlns:ds="http://schemas.openxmlformats.org/officeDocument/2006/customXml" ds:itemID="{B4D5D51E-17EF-47A0-97EF-29948847581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229</TotalTime>
  <Words>847</Words>
  <Application>Microsoft Office PowerPoint</Application>
  <PresentationFormat>On-screen Show (4:3)</PresentationFormat>
  <Paragraphs>58</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Rockwell</vt:lpstr>
      <vt:lpstr>Times</vt:lpstr>
      <vt:lpstr>Verdana</vt:lpstr>
      <vt:lpstr>Office Theme</vt:lpstr>
      <vt:lpstr>Chapter 8: Nutrition, Circulation and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Nutrition, Circulation and Health</dc:title>
  <dc:creator>Burton, Leah</dc:creator>
  <cp:lastModifiedBy>Nancy Minkoff</cp:lastModifiedBy>
  <cp:revision>16</cp:revision>
  <dcterms:created xsi:type="dcterms:W3CDTF">2023-01-13T09:38:55Z</dcterms:created>
  <dcterms:modified xsi:type="dcterms:W3CDTF">2024-09-07T13:35:31Z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2023-01-13T11:41:11Z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39845e30-f036-42a8-a3f8-2dae4caee154</vt:lpwstr>
  </property>
  <property fmtid="{D5CDD505-2E9C-101B-9397-08002B2CF9AE}" pid="10" name="MSIP_Label_2bbab825-a111-45e4-86a1-18cee0005896_ContentBits">
    <vt:lpwstr>2</vt:lpwstr>
  </property>
</Properties>
</file>