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4"/>
  </p:sldMasterIdLst>
  <p:notesMasterIdLst>
    <p:notesMasterId r:id="rId49"/>
  </p:notesMasterIdLst>
  <p:sldIdLst>
    <p:sldId id="267" r:id="rId5"/>
    <p:sldId id="266" r:id="rId6"/>
    <p:sldId id="268" r:id="rId7"/>
    <p:sldId id="269" r:id="rId8"/>
    <p:sldId id="270" r:id="rId9"/>
    <p:sldId id="271" r:id="rId10"/>
    <p:sldId id="303" r:id="rId11"/>
    <p:sldId id="307" r:id="rId12"/>
    <p:sldId id="272" r:id="rId13"/>
    <p:sldId id="273" r:id="rId14"/>
    <p:sldId id="274" r:id="rId15"/>
    <p:sldId id="275" r:id="rId16"/>
    <p:sldId id="276" r:id="rId17"/>
    <p:sldId id="277" r:id="rId18"/>
    <p:sldId id="308" r:id="rId19"/>
    <p:sldId id="278" r:id="rId20"/>
    <p:sldId id="279" r:id="rId21"/>
    <p:sldId id="280" r:id="rId22"/>
    <p:sldId id="281" r:id="rId23"/>
    <p:sldId id="282" r:id="rId24"/>
    <p:sldId id="283" r:id="rId25"/>
    <p:sldId id="284" r:id="rId26"/>
    <p:sldId id="285" r:id="rId27"/>
    <p:sldId id="286" r:id="rId28"/>
    <p:sldId id="289" r:id="rId29"/>
    <p:sldId id="287" r:id="rId30"/>
    <p:sldId id="288" r:id="rId31"/>
    <p:sldId id="290" r:id="rId32"/>
    <p:sldId id="291" r:id="rId33"/>
    <p:sldId id="305" r:id="rId34"/>
    <p:sldId id="306" r:id="rId35"/>
    <p:sldId id="293" r:id="rId36"/>
    <p:sldId id="292" r:id="rId37"/>
    <p:sldId id="309" r:id="rId38"/>
    <p:sldId id="294" r:id="rId39"/>
    <p:sldId id="295" r:id="rId40"/>
    <p:sldId id="310" r:id="rId41"/>
    <p:sldId id="301" r:id="rId42"/>
    <p:sldId id="302" r:id="rId43"/>
    <p:sldId id="296" r:id="rId44"/>
    <p:sldId id="297" r:id="rId45"/>
    <p:sldId id="298" r:id="rId46"/>
    <p:sldId id="299" r:id="rId47"/>
    <p:sldId id="300" r:id="rId48"/>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pitchFamily="2"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n-ea"/>
        <a:cs typeface="+mn-cs"/>
      </a:defRPr>
    </a:lvl5pPr>
    <a:lvl6pPr marL="2286000" algn="l" defTabSz="914400" rtl="0" eaLnBrk="1" latinLnBrk="0" hangingPunct="1">
      <a:defRPr sz="2400" kern="1200">
        <a:solidFill>
          <a:schemeClr val="tx1"/>
        </a:solidFill>
        <a:latin typeface="Times" pitchFamily="2" charset="0"/>
        <a:ea typeface="+mn-ea"/>
        <a:cs typeface="+mn-cs"/>
      </a:defRPr>
    </a:lvl6pPr>
    <a:lvl7pPr marL="2743200" algn="l" defTabSz="914400" rtl="0" eaLnBrk="1" latinLnBrk="0" hangingPunct="1">
      <a:defRPr sz="2400" kern="1200">
        <a:solidFill>
          <a:schemeClr val="tx1"/>
        </a:solidFill>
        <a:latin typeface="Times" pitchFamily="2" charset="0"/>
        <a:ea typeface="+mn-ea"/>
        <a:cs typeface="+mn-cs"/>
      </a:defRPr>
    </a:lvl7pPr>
    <a:lvl8pPr marL="3200400" algn="l" defTabSz="914400" rtl="0" eaLnBrk="1" latinLnBrk="0" hangingPunct="1">
      <a:defRPr sz="2400" kern="1200">
        <a:solidFill>
          <a:schemeClr val="tx1"/>
        </a:solidFill>
        <a:latin typeface="Times" pitchFamily="2" charset="0"/>
        <a:ea typeface="+mn-ea"/>
        <a:cs typeface="+mn-cs"/>
      </a:defRPr>
    </a:lvl8pPr>
    <a:lvl9pPr marL="3657600" algn="l" defTabSz="914400" rtl="0" eaLnBrk="1" latinLnBrk="0" hangingPunct="1">
      <a:defRPr sz="2400" kern="1200">
        <a:solidFill>
          <a:schemeClr val="tx1"/>
        </a:solidFill>
        <a:latin typeface="Times" pitchFamily="2"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85195" autoAdjust="0"/>
  </p:normalViewPr>
  <p:slideViewPr>
    <p:cSldViewPr>
      <p:cViewPr varScale="1">
        <p:scale>
          <a:sx n="88" d="100"/>
          <a:sy n="88" d="100"/>
        </p:scale>
        <p:origin x="879"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DB2EA3F-F159-E248-9012-54E283B753E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ltLang="en-US"/>
          </a:p>
        </p:txBody>
      </p:sp>
      <p:sp>
        <p:nvSpPr>
          <p:cNvPr id="11267" name="Rectangle 3">
            <a:extLst>
              <a:ext uri="{FF2B5EF4-FFF2-40B4-BE49-F238E27FC236}">
                <a16:creationId xmlns:a16="http://schemas.microsoft.com/office/drawing/2014/main" id="{7F7BF3D6-3577-144A-BA75-CCCC998CA63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ltLang="en-US"/>
          </a:p>
        </p:txBody>
      </p:sp>
      <p:sp>
        <p:nvSpPr>
          <p:cNvPr id="11268" name="Rectangle 4">
            <a:extLst>
              <a:ext uri="{FF2B5EF4-FFF2-40B4-BE49-F238E27FC236}">
                <a16:creationId xmlns:a16="http://schemas.microsoft.com/office/drawing/2014/main" id="{DE1087E9-B16F-0F43-B1D0-1C83C4B7778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a:extLst>
              <a:ext uri="{FF2B5EF4-FFF2-40B4-BE49-F238E27FC236}">
                <a16:creationId xmlns:a16="http://schemas.microsoft.com/office/drawing/2014/main" id="{2520AC15-B242-F947-80C1-9EFF4AA7C7A7}"/>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270" name="Rectangle 6">
            <a:extLst>
              <a:ext uri="{FF2B5EF4-FFF2-40B4-BE49-F238E27FC236}">
                <a16:creationId xmlns:a16="http://schemas.microsoft.com/office/drawing/2014/main" id="{C192CC28-A605-094E-8A4E-80F08856B1E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ltLang="en-US"/>
          </a:p>
        </p:txBody>
      </p:sp>
      <p:sp>
        <p:nvSpPr>
          <p:cNvPr id="11271" name="Rectangle 7">
            <a:extLst>
              <a:ext uri="{FF2B5EF4-FFF2-40B4-BE49-F238E27FC236}">
                <a16:creationId xmlns:a16="http://schemas.microsoft.com/office/drawing/2014/main" id="{BC46BD83-B271-7C40-BF3E-296DE2EDD73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E998EB8-CF7C-C940-84EA-D0151FCF608C}"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2" charset="0"/>
        <a:ea typeface="+mn-ea"/>
        <a:cs typeface="+mn-cs"/>
      </a:defRPr>
    </a:lvl1pPr>
    <a:lvl2pPr marL="457200" algn="l" rtl="0" fontAlgn="base">
      <a:spcBef>
        <a:spcPct val="30000"/>
      </a:spcBef>
      <a:spcAft>
        <a:spcPct val="0"/>
      </a:spcAft>
      <a:defRPr sz="1200" kern="1200">
        <a:solidFill>
          <a:schemeClr val="tx1"/>
        </a:solidFill>
        <a:latin typeface="Times" pitchFamily="2" charset="0"/>
        <a:ea typeface="+mn-ea"/>
        <a:cs typeface="+mn-cs"/>
      </a:defRPr>
    </a:lvl2pPr>
    <a:lvl3pPr marL="914400" algn="l" rtl="0" fontAlgn="base">
      <a:spcBef>
        <a:spcPct val="30000"/>
      </a:spcBef>
      <a:spcAft>
        <a:spcPct val="0"/>
      </a:spcAft>
      <a:defRPr sz="1200" kern="1200">
        <a:solidFill>
          <a:schemeClr val="tx1"/>
        </a:solidFill>
        <a:latin typeface="Times" pitchFamily="2" charset="0"/>
        <a:ea typeface="+mn-ea"/>
        <a:cs typeface="+mn-cs"/>
      </a:defRPr>
    </a:lvl3pPr>
    <a:lvl4pPr marL="1371600" algn="l" rtl="0" fontAlgn="base">
      <a:spcBef>
        <a:spcPct val="30000"/>
      </a:spcBef>
      <a:spcAft>
        <a:spcPct val="0"/>
      </a:spcAft>
      <a:defRPr sz="1200" kern="1200">
        <a:solidFill>
          <a:schemeClr val="tx1"/>
        </a:solidFill>
        <a:latin typeface="Times" pitchFamily="2" charset="0"/>
        <a:ea typeface="+mn-ea"/>
        <a:cs typeface="+mn-cs"/>
      </a:defRPr>
    </a:lvl4pPr>
    <a:lvl5pPr marL="1828800" algn="l" rtl="0" fontAlgn="base">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B897AF-7682-CA48-BA36-9078F14BEA5A}"/>
              </a:ext>
            </a:extLst>
          </p:cNvPr>
          <p:cNvSpPr>
            <a:spLocks noGrp="1" noChangeArrowheads="1"/>
          </p:cNvSpPr>
          <p:nvPr>
            <p:ph type="sldNum" sz="quarter" idx="5"/>
          </p:nvPr>
        </p:nvSpPr>
        <p:spPr>
          <a:ln/>
        </p:spPr>
        <p:txBody>
          <a:bodyPr/>
          <a:lstStyle/>
          <a:p>
            <a:fld id="{824BAE77-510F-164D-9341-A1C13EA57141}" type="slidenum">
              <a:rPr lang="en-GB" altLang="en-US"/>
              <a:pPr/>
              <a:t>1</a:t>
            </a:fld>
            <a:endParaRPr lang="en-GB" altLang="en-US"/>
          </a:p>
        </p:txBody>
      </p:sp>
      <p:sp>
        <p:nvSpPr>
          <p:cNvPr id="80898" name="Rectangle 2">
            <a:extLst>
              <a:ext uri="{FF2B5EF4-FFF2-40B4-BE49-F238E27FC236}">
                <a16:creationId xmlns:a16="http://schemas.microsoft.com/office/drawing/2014/main" id="{3FA0715D-AE68-374D-8A2B-9C7F13F59EF9}"/>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37267F08-BF80-CE46-86A2-B65A3DF78468}"/>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t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3ECB8F55-A37E-1C4B-ABEE-5584147A5CCC}"/>
              </a:ext>
            </a:extLst>
          </p:cNvPr>
          <p:cNvSpPr>
            <a:spLocks noGrp="1" noChangeArrowheads="1"/>
          </p:cNvSpPr>
          <p:nvPr>
            <p:ph type="ctrTitle"/>
          </p:nvPr>
        </p:nvSpPr>
        <p:spPr>
          <a:xfrm>
            <a:off x="228600" y="2514600"/>
            <a:ext cx="7467600" cy="1295400"/>
          </a:xfrm>
        </p:spPr>
        <p:txBody>
          <a:bodyPr anchor="t"/>
          <a:lstStyle>
            <a:lvl1pPr>
              <a:defRPr/>
            </a:lvl1pPr>
          </a:lstStyle>
          <a:p>
            <a:pPr lvl="0"/>
            <a:r>
              <a:rPr lang="en-US" altLang="en-US" noProof="0"/>
              <a:t>Click to edit Master title style</a:t>
            </a:r>
            <a:endParaRPr lang="en-GB" altLang="en-US" noProof="0"/>
          </a:p>
        </p:txBody>
      </p:sp>
      <p:pic>
        <p:nvPicPr>
          <p:cNvPr id="49162" name="Picture 10" descr="Inf_End_spot">
            <a:extLst>
              <a:ext uri="{FF2B5EF4-FFF2-40B4-BE49-F238E27FC236}">
                <a16:creationId xmlns:a16="http://schemas.microsoft.com/office/drawing/2014/main" id="{4C805E55-8A73-BF42-AA0F-B44B32679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89613"/>
            <a:ext cx="2819400" cy="242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129B101-B9DE-440B-BF4E-3557F09ABE8D}"/>
              </a:ext>
            </a:extLst>
          </p:cNvPr>
          <p:cNvPicPr>
            <a:picLocks noChangeAspect="1"/>
          </p:cNvPicPr>
          <p:nvPr userDrawn="1"/>
        </p:nvPicPr>
        <p:blipFill>
          <a:blip r:embed="rId4"/>
          <a:stretch>
            <a:fillRect/>
          </a:stretch>
        </p:blipFill>
        <p:spPr>
          <a:xfrm>
            <a:off x="533400" y="836712"/>
            <a:ext cx="3352800" cy="102210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9D10-D97A-2346-930B-4CFA1B0EE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A83388-7979-254C-8541-197B8E51B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34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6A268-1E84-8145-BB2C-4BAE0155F67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B72D3-C378-D847-B0FF-557D7BC75E1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698567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726A-7A00-B34A-81DF-93C38A1CD8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DA094-D7FC-0847-9BFD-DB47932BE511}"/>
              </a:ext>
            </a:extLst>
          </p:cNvPr>
          <p:cNvSpPr>
            <a:spLocks noGrp="1"/>
          </p:cNvSpPr>
          <p:nvPr>
            <p:ph sz="half" idx="1"/>
          </p:nvPr>
        </p:nvSpPr>
        <p:spPr>
          <a:xfrm>
            <a:off x="406400" y="1557338"/>
            <a:ext cx="4025900"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3E077-2276-B348-9F37-9D31C2E0E7CF}"/>
              </a:ext>
            </a:extLst>
          </p:cNvPr>
          <p:cNvSpPr>
            <a:spLocks noGrp="1"/>
          </p:cNvSpPr>
          <p:nvPr>
            <p:ph sz="half" idx="2"/>
          </p:nvPr>
        </p:nvSpPr>
        <p:spPr>
          <a:xfrm>
            <a:off x="4584700" y="1557338"/>
            <a:ext cx="4027488"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26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DF527-2DC6-6C47-A728-AD938E22864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A52083-1EBF-864D-9BE0-DD205701D01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2A856-78A2-DD47-9ABF-C485EE5DFCF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62DA2-45AC-0C4C-B754-047245F5C72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3AB76-8F88-6346-BDF9-A84583D9E3A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42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077E-5F58-BD4A-9D94-DBBA1ADB152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7724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2571-3BFD-3D4C-A27D-EC63B86E9A9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179659-7050-9E4E-92A1-42C772A9B38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F86DF2-1E66-0647-A870-D398A9B7ECC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6170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82DA4-401C-4A40-9FA3-FBC571426E7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FA2AE7-7B87-BF45-A2A7-F59305C78BE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0F8761F-17BE-4A49-89BA-0C14E9191CE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6793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27FB3D08-E750-1B45-8BB4-9CA749996272}"/>
              </a:ext>
            </a:extLst>
          </p:cNvPr>
          <p:cNvSpPr>
            <a:spLocks noGrp="1" noChangeArrowheads="1"/>
          </p:cNvSpPr>
          <p:nvPr>
            <p:ph type="title"/>
          </p:nvPr>
        </p:nvSpPr>
        <p:spPr bwMode="auto">
          <a:xfrm>
            <a:off x="152400" y="304800"/>
            <a:ext cx="8610600" cy="1066800"/>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8132" name="Rectangle 4">
            <a:extLst>
              <a:ext uri="{FF2B5EF4-FFF2-40B4-BE49-F238E27FC236}">
                <a16:creationId xmlns:a16="http://schemas.microsoft.com/office/drawing/2014/main" id="{7E31376B-6C37-404B-A61D-BBB14965E230}"/>
              </a:ext>
            </a:extLst>
          </p:cNvPr>
          <p:cNvSpPr>
            <a:spLocks noGrp="1" noChangeArrowheads="1"/>
          </p:cNvSpPr>
          <p:nvPr>
            <p:ph type="body" idx="1"/>
          </p:nvPr>
        </p:nvSpPr>
        <p:spPr bwMode="auto">
          <a:xfrm>
            <a:off x="406400" y="1557338"/>
            <a:ext cx="8205788"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3" name="MSIPCMContentMarking" descr="{&quot;HashCode&quot;:-1348403003,&quot;Placement&quot;:&quot;Footer&quot;,&quot;Top&quot;:521.10614,&quot;Left&quot;:0.0,&quot;SlideWidth&quot;:720,&quot;SlideHeight&quot;:540}">
            <a:extLst>
              <a:ext uri="{FF2B5EF4-FFF2-40B4-BE49-F238E27FC236}">
                <a16:creationId xmlns:a16="http://schemas.microsoft.com/office/drawing/2014/main" id="{EAC2CABD-558B-44C4-979E-7489B2A27564}"/>
              </a:ext>
            </a:extLst>
          </p:cNvPr>
          <p:cNvSpPr txBox="1"/>
          <p:nvPr userDrawn="1"/>
        </p:nvSpPr>
        <p:spPr>
          <a:xfrm>
            <a:off x="0" y="6618048"/>
            <a:ext cx="2130404" cy="239952"/>
          </a:xfrm>
          <a:prstGeom prst="rect">
            <a:avLst/>
          </a:prstGeom>
          <a:noFill/>
        </p:spPr>
        <p:txBody>
          <a:bodyPr vert="horz" wrap="square" lIns="0" tIns="0" rIns="0" bIns="0" rtlCol="0" anchor="ctr" anchorCtr="1">
            <a:spAutoFit/>
          </a:bodyPr>
          <a:lstStyle/>
          <a:p>
            <a:pPr algn="l">
              <a:spcBef>
                <a:spcPct val="0"/>
              </a:spcBef>
              <a:spcAft>
                <a:spcPct val="0"/>
              </a:spcAft>
            </a:pPr>
            <a:r>
              <a:rPr lang="en-GB" sz="900">
                <a:solidFill>
                  <a:srgbClr val="0078D7"/>
                </a:solidFill>
                <a:latin typeface="Rockwell" panose="02060603020205020403" pitchFamily="18" charset="0"/>
              </a:rPr>
              <a:t>Information Classification: General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8" r:id="rId7"/>
    <p:sldLayoutId id="2147483659" r:id="rId8"/>
  </p:sldLayoutIdLst>
  <p:txStyles>
    <p:title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p:titleStyle>
    <p:bodyStyle>
      <a:lvl1pPr marL="292100" indent="-292100" algn="l" rtl="0" eaLnBrk="1" fontAlgn="base" hangingPunct="1">
        <a:spcBef>
          <a:spcPct val="20000"/>
        </a:spcBef>
        <a:spcAft>
          <a:spcPct val="0"/>
        </a:spcAft>
        <a:buClr>
          <a:srgbClr val="0A57A5"/>
        </a:buClr>
        <a:buChar char="•"/>
        <a:defRPr sz="2400" kern="1200">
          <a:solidFill>
            <a:schemeClr val="tx2"/>
          </a:solidFill>
          <a:latin typeface="+mn-lt"/>
          <a:ea typeface="+mn-ea"/>
          <a:cs typeface="+mn-cs"/>
        </a:defRPr>
      </a:lvl1pPr>
      <a:lvl2pPr marL="673100" indent="-190500" algn="l" rtl="0" eaLnBrk="1" fontAlgn="base" hangingPunct="1">
        <a:spcBef>
          <a:spcPct val="20000"/>
        </a:spcBef>
        <a:spcAft>
          <a:spcPct val="0"/>
        </a:spcAft>
        <a:buClr>
          <a:srgbClr val="0A57A5"/>
        </a:buClr>
        <a:buFont typeface="Times" pitchFamily="2" charset="0"/>
        <a:buChar char="•"/>
        <a:defRPr sz="2000" kern="1200">
          <a:solidFill>
            <a:srgbClr val="1A137B"/>
          </a:solidFill>
          <a:latin typeface="+mn-lt"/>
          <a:ea typeface="+mn-ea"/>
          <a:cs typeface="+mn-cs"/>
        </a:defRPr>
      </a:lvl2pPr>
      <a:lvl3pPr marL="1054100" indent="-190500" algn="l" rtl="0" eaLnBrk="1" fontAlgn="base" hangingPunct="1">
        <a:spcBef>
          <a:spcPct val="20000"/>
        </a:spcBef>
        <a:spcAft>
          <a:spcPct val="0"/>
        </a:spcAft>
        <a:buClr>
          <a:srgbClr val="0A57A5"/>
        </a:buClr>
        <a:buFont typeface="Times" pitchFamily="2" charset="0"/>
        <a:buChar char="•"/>
        <a:defRPr kern="1200">
          <a:solidFill>
            <a:srgbClr val="1A137B"/>
          </a:solidFill>
          <a:latin typeface="+mn-lt"/>
          <a:ea typeface="+mn-ea"/>
          <a:cs typeface="+mn-cs"/>
        </a:defRPr>
      </a:lvl3pPr>
      <a:lvl4pPr marL="1435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4pPr>
      <a:lvl5pPr marL="1816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B2A87FA-C2C9-694D-836C-2DC177FDDAED}"/>
              </a:ext>
            </a:extLst>
          </p:cNvPr>
          <p:cNvSpPr>
            <a:spLocks noGrp="1" noChangeArrowheads="1"/>
          </p:cNvSpPr>
          <p:nvPr>
            <p:ph type="ctrTitle"/>
          </p:nvPr>
        </p:nvSpPr>
        <p:spPr>
          <a:xfrm>
            <a:off x="179512" y="2132856"/>
            <a:ext cx="7221538" cy="1202432"/>
          </a:xfrm>
        </p:spPr>
        <p:txBody>
          <a:bodyPr/>
          <a:lstStyle/>
          <a:p>
            <a:r>
              <a:rPr lang="en-US" altLang="en-US" dirty="0"/>
              <a:t>Chapter 6: Classifying Nature’s Diversity</a:t>
            </a:r>
          </a:p>
        </p:txBody>
      </p:sp>
      <p:sp>
        <p:nvSpPr>
          <p:cNvPr id="3" name="Rectangle 2">
            <a:extLst>
              <a:ext uri="{FF2B5EF4-FFF2-40B4-BE49-F238E27FC236}">
                <a16:creationId xmlns:a16="http://schemas.microsoft.com/office/drawing/2014/main" id="{2F923194-77D2-49B1-9C52-58C2681E6E09}"/>
              </a:ext>
            </a:extLst>
          </p:cNvPr>
          <p:cNvSpPr txBox="1">
            <a:spLocks noChangeArrowheads="1"/>
          </p:cNvSpPr>
          <p:nvPr/>
        </p:nvSpPr>
        <p:spPr bwMode="auto">
          <a:xfrm>
            <a:off x="158281" y="4005064"/>
            <a:ext cx="3621631"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2400" dirty="0"/>
              <a:t>Biology Trending, 4e</a:t>
            </a:r>
          </a:p>
        </p:txBody>
      </p:sp>
      <p:sp>
        <p:nvSpPr>
          <p:cNvPr id="4" name="Rectangle 2">
            <a:extLst>
              <a:ext uri="{FF2B5EF4-FFF2-40B4-BE49-F238E27FC236}">
                <a16:creationId xmlns:a16="http://schemas.microsoft.com/office/drawing/2014/main" id="{BCDAD9A6-DB81-423D-A9B3-925F402250E8}"/>
              </a:ext>
            </a:extLst>
          </p:cNvPr>
          <p:cNvSpPr txBox="1">
            <a:spLocks noChangeArrowheads="1"/>
          </p:cNvSpPr>
          <p:nvPr/>
        </p:nvSpPr>
        <p:spPr bwMode="auto">
          <a:xfrm>
            <a:off x="158280" y="4365104"/>
            <a:ext cx="6285928"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1800" dirty="0"/>
              <a:t>Eli Minkoff and Jennifer Hood-DeGrenier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890CCDD2-3AB5-4C81-8ED3-E9032AEA2A71}"/>
              </a:ext>
            </a:extLst>
          </p:cNvPr>
          <p:cNvPicPr>
            <a:picLocks noChangeAspect="1"/>
          </p:cNvPicPr>
          <p:nvPr/>
        </p:nvPicPr>
        <p:blipFill rotWithShape="1">
          <a:blip r:embed="rId2"/>
          <a:srcRect b="26871"/>
          <a:stretch/>
        </p:blipFill>
        <p:spPr>
          <a:xfrm>
            <a:off x="827584" y="332656"/>
            <a:ext cx="7704856" cy="4424667"/>
          </a:xfrm>
          <a:prstGeom prst="rect">
            <a:avLst/>
          </a:prstGeom>
        </p:spPr>
      </p:pic>
      <p:sp>
        <p:nvSpPr>
          <p:cNvPr id="6" name="TextBox 5">
            <a:extLst>
              <a:ext uri="{FF2B5EF4-FFF2-40B4-BE49-F238E27FC236}">
                <a16:creationId xmlns:a16="http://schemas.microsoft.com/office/drawing/2014/main" id="{18071B6F-6869-453D-94F6-9DCCB0362738}"/>
              </a:ext>
            </a:extLst>
          </p:cNvPr>
          <p:cNvSpPr txBox="1"/>
          <p:nvPr/>
        </p:nvSpPr>
        <p:spPr>
          <a:xfrm>
            <a:off x="323528" y="4941168"/>
            <a:ext cx="8424936" cy="1200329"/>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6.2</a:t>
            </a:r>
            <a:r>
              <a:rPr lang="en-US" sz="1800" dirty="0">
                <a:effectLst/>
                <a:latin typeface="+mn-lt"/>
                <a:ea typeface="Times New Roman" panose="02020603050405020304" pitchFamily="18" charset="0"/>
              </a:rPr>
              <a:t> Bacteria </a:t>
            </a:r>
            <a:r>
              <a:rPr lang="en-US" sz="1800" dirty="0">
                <a:solidFill>
                  <a:srgbClr val="000000"/>
                </a:solidFill>
                <a:effectLst/>
                <a:latin typeface="+mn-lt"/>
                <a:ea typeface="Times New Roman" panose="02020603050405020304" pitchFamily="18" charset="0"/>
              </a:rPr>
              <a:t>can sometimes form aggregates where different cells have specialized features and functions. (A) Formation of a biofilm containing multiple bacterial species in distinct functional layers. (B) Scanning electron microscope image of a mature biofilm.</a:t>
            </a:r>
            <a:endParaRPr lang="en-GB" dirty="0">
              <a:latin typeface="+mn-lt"/>
            </a:endParaRPr>
          </a:p>
        </p:txBody>
      </p:sp>
    </p:spTree>
    <p:extLst>
      <p:ext uri="{BB962C8B-B14F-4D97-AF65-F5344CB8AC3E}">
        <p14:creationId xmlns:p14="http://schemas.microsoft.com/office/powerpoint/2010/main" val="4278797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low confidence">
            <a:extLst>
              <a:ext uri="{FF2B5EF4-FFF2-40B4-BE49-F238E27FC236}">
                <a16:creationId xmlns:a16="http://schemas.microsoft.com/office/drawing/2014/main" id="{FE1EC43D-BD3B-4EC3-BF26-886185EBCDEA}"/>
              </a:ext>
            </a:extLst>
          </p:cNvPr>
          <p:cNvPicPr>
            <a:picLocks noChangeAspect="1"/>
          </p:cNvPicPr>
          <p:nvPr/>
        </p:nvPicPr>
        <p:blipFill rotWithShape="1">
          <a:blip r:embed="rId2"/>
          <a:srcRect b="19551"/>
          <a:stretch/>
        </p:blipFill>
        <p:spPr>
          <a:xfrm>
            <a:off x="251520" y="116632"/>
            <a:ext cx="3384376" cy="6494868"/>
          </a:xfrm>
          <a:prstGeom prst="rect">
            <a:avLst/>
          </a:prstGeom>
        </p:spPr>
      </p:pic>
      <p:sp>
        <p:nvSpPr>
          <p:cNvPr id="6" name="TextBox 5">
            <a:extLst>
              <a:ext uri="{FF2B5EF4-FFF2-40B4-BE49-F238E27FC236}">
                <a16:creationId xmlns:a16="http://schemas.microsoft.com/office/drawing/2014/main" id="{3503ABD1-1170-4C7F-8F05-5EA468C0D027}"/>
              </a:ext>
            </a:extLst>
          </p:cNvPr>
          <p:cNvSpPr txBox="1"/>
          <p:nvPr/>
        </p:nvSpPr>
        <p:spPr>
          <a:xfrm>
            <a:off x="3851920" y="120847"/>
            <a:ext cx="4896544" cy="2031325"/>
          </a:xfrm>
          <a:prstGeom prst="rect">
            <a:avLst/>
          </a:prstGeom>
          <a:noFill/>
        </p:spPr>
        <p:txBody>
          <a:bodyPr wrap="square" rtlCol="0">
            <a:spAutoFit/>
          </a:bodyPr>
          <a:lstStyle/>
          <a:p>
            <a:r>
              <a:rPr lang="en-GB" sz="1800" b="1" dirty="0">
                <a:latin typeface="+mn-lt"/>
              </a:rPr>
              <a:t>Figure 6.3 </a:t>
            </a:r>
            <a:r>
              <a:rPr lang="en-GB" sz="1800" dirty="0">
                <a:latin typeface="+mn-lt"/>
              </a:rPr>
              <a:t>A family tree showing the arrangement of organisms into three domains, based on Ciccarelli et al. (2006), </a:t>
            </a:r>
            <a:r>
              <a:rPr lang="en-GB" sz="1800" dirty="0" err="1">
                <a:latin typeface="+mn-lt"/>
              </a:rPr>
              <a:t>Yarza</a:t>
            </a:r>
            <a:r>
              <a:rPr lang="en-GB" sz="1800" dirty="0">
                <a:latin typeface="+mn-lt"/>
              </a:rPr>
              <a:t> et al. (2008), and Parks et al. (2018), with names of bacterial phyla after Oren and Garrity (2021) wherever possible. </a:t>
            </a:r>
          </a:p>
        </p:txBody>
      </p:sp>
    </p:spTree>
    <p:extLst>
      <p:ext uri="{BB962C8B-B14F-4D97-AF65-F5344CB8AC3E}">
        <p14:creationId xmlns:p14="http://schemas.microsoft.com/office/powerpoint/2010/main" val="2823083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8F522A9-CD8A-435F-A524-42B1BFD47039}"/>
              </a:ext>
            </a:extLst>
          </p:cNvPr>
          <p:cNvPicPr>
            <a:picLocks noChangeAspect="1"/>
          </p:cNvPicPr>
          <p:nvPr/>
        </p:nvPicPr>
        <p:blipFill rotWithShape="1">
          <a:blip r:embed="rId2"/>
          <a:srcRect b="25430"/>
          <a:stretch/>
        </p:blipFill>
        <p:spPr>
          <a:xfrm>
            <a:off x="395536" y="260647"/>
            <a:ext cx="8424936" cy="4674439"/>
          </a:xfrm>
          <a:prstGeom prst="rect">
            <a:avLst/>
          </a:prstGeom>
        </p:spPr>
      </p:pic>
      <p:sp>
        <p:nvSpPr>
          <p:cNvPr id="6" name="TextBox 5">
            <a:extLst>
              <a:ext uri="{FF2B5EF4-FFF2-40B4-BE49-F238E27FC236}">
                <a16:creationId xmlns:a16="http://schemas.microsoft.com/office/drawing/2014/main" id="{5376B9BD-6725-4ABB-AD0F-48EC04099062}"/>
              </a:ext>
            </a:extLst>
          </p:cNvPr>
          <p:cNvSpPr txBox="1"/>
          <p:nvPr/>
        </p:nvSpPr>
        <p:spPr>
          <a:xfrm>
            <a:off x="683568" y="5157192"/>
            <a:ext cx="7848872" cy="646331"/>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6.4</a:t>
            </a:r>
            <a:r>
              <a:rPr lang="en-US" sz="1800" dirty="0">
                <a:effectLst/>
                <a:latin typeface="+mn-lt"/>
                <a:ea typeface="Times New Roman" panose="02020603050405020304" pitchFamily="18" charset="0"/>
              </a:rPr>
              <a:t> Bacterial diversity: (A) in shape; (B) in structure of cell walls.</a:t>
            </a:r>
            <a:endParaRPr lang="en-GB" dirty="0">
              <a:latin typeface="+mn-lt"/>
            </a:endParaRPr>
          </a:p>
        </p:txBody>
      </p:sp>
    </p:spTree>
    <p:extLst>
      <p:ext uri="{BB962C8B-B14F-4D97-AF65-F5344CB8AC3E}">
        <p14:creationId xmlns:p14="http://schemas.microsoft.com/office/powerpoint/2010/main" val="686886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0AD093-6292-4B2A-ADE0-0E636EC0645F}"/>
              </a:ext>
            </a:extLst>
          </p:cNvPr>
          <p:cNvSpPr>
            <a:spLocks noGrp="1"/>
          </p:cNvSpPr>
          <p:nvPr>
            <p:ph idx="1"/>
          </p:nvPr>
        </p:nvSpPr>
        <p:spPr>
          <a:xfrm>
            <a:off x="406400" y="332656"/>
            <a:ext cx="8205788" cy="5458544"/>
          </a:xfrm>
        </p:spPr>
        <p:txBody>
          <a:bodyPr/>
          <a:lstStyle/>
          <a:p>
            <a:pPr marL="0" indent="0">
              <a:buNone/>
            </a:pPr>
            <a:r>
              <a:rPr lang="en-GB" b="1" dirty="0"/>
              <a:t>Evolution and classification of the domain </a:t>
            </a:r>
            <a:r>
              <a:rPr lang="en-GB" b="1" dirty="0" err="1"/>
              <a:t>eukarya</a:t>
            </a:r>
            <a:r>
              <a:rPr lang="en-GB" b="1" dirty="0"/>
              <a:t> </a:t>
            </a:r>
          </a:p>
          <a:p>
            <a:pPr marL="0" indent="0">
              <a:buNone/>
            </a:pPr>
            <a:endParaRPr lang="en-GB" b="1" dirty="0"/>
          </a:p>
          <a:p>
            <a:pPr marL="0" indent="0">
              <a:spcBef>
                <a:spcPts val="0"/>
              </a:spcBef>
              <a:spcAft>
                <a:spcPts val="0"/>
              </a:spcAft>
              <a:buNone/>
            </a:pPr>
            <a:r>
              <a:rPr lang="en-US" dirty="0">
                <a:effectLst/>
                <a:ea typeface="Calibri" panose="020F0502020204030204" pitchFamily="34" charset="0"/>
                <a:cs typeface="Times New Roman" panose="02020603050405020304" pitchFamily="18" charset="0"/>
              </a:rPr>
              <a:t>Endosymbiosis and the evolution of eukaryotes</a:t>
            </a:r>
          </a:p>
          <a:p>
            <a:pPr marL="0" indent="0">
              <a:spcBef>
                <a:spcPts val="0"/>
              </a:spcBef>
              <a:spcAft>
                <a:spcPts val="0"/>
              </a:spcAft>
              <a:buNone/>
            </a:pPr>
            <a:endParaRPr lang="en-GB" dirty="0">
              <a:ea typeface="Calibri" panose="020F0502020204030204" pitchFamily="34" charset="0"/>
              <a:cs typeface="Times New Roman" panose="02020603050405020304" pitchFamily="18" charset="0"/>
            </a:endParaRPr>
          </a:p>
          <a:p>
            <a:pPr marL="0" indent="0">
              <a:spcBef>
                <a:spcPts val="0"/>
              </a:spcBef>
              <a:spcAft>
                <a:spcPts val="0"/>
              </a:spcAft>
              <a:buNone/>
            </a:pPr>
            <a:r>
              <a:rPr lang="en-US" dirty="0">
                <a:effectLst/>
                <a:ea typeface="Calibri" panose="020F0502020204030204" pitchFamily="34" charset="0"/>
                <a:cs typeface="Times New Roman" panose="02020603050405020304" pitchFamily="18" charset="0"/>
              </a:rPr>
              <a:t>Classification of eukaryotic organisms is now based on nucleic acid sequences </a:t>
            </a:r>
            <a:endParaRPr lang="en-GB" dirty="0">
              <a:effectLst/>
              <a:ea typeface="Calibri" panose="020F0502020204030204" pitchFamily="34" charset="0"/>
              <a:cs typeface="Times New Roman" panose="02020603050405020304" pitchFamily="18" charset="0"/>
            </a:endParaRPr>
          </a:p>
          <a:p>
            <a:pPr marL="0" indent="0">
              <a:spcBef>
                <a:spcPts val="0"/>
              </a:spcBef>
              <a:spcAft>
                <a:spcPts val="0"/>
              </a:spcAft>
              <a:buNone/>
            </a:pPr>
            <a:endParaRPr lang="en-US" dirty="0">
              <a:effectLst/>
              <a:ea typeface="Calibri" panose="020F0502020204030204" pitchFamily="34" charset="0"/>
              <a:cs typeface="Times New Roman" panose="02020603050405020304" pitchFamily="18" charset="0"/>
            </a:endParaRPr>
          </a:p>
          <a:p>
            <a:pPr marL="0" indent="0">
              <a:spcBef>
                <a:spcPts val="0"/>
              </a:spcBef>
              <a:spcAft>
                <a:spcPts val="0"/>
              </a:spcAft>
              <a:buNone/>
            </a:pPr>
            <a:r>
              <a:rPr lang="en-US" dirty="0">
                <a:effectLst/>
                <a:ea typeface="Calibri" panose="020F0502020204030204" pitchFamily="34" charset="0"/>
                <a:cs typeface="Times New Roman" panose="02020603050405020304" pitchFamily="18" charset="0"/>
              </a:rPr>
              <a:t>The Animal Kingdom</a:t>
            </a:r>
            <a:endParaRPr lang="en-GB"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8129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777A6ED4-721F-49F0-87EC-48582DC2D0E6}"/>
              </a:ext>
            </a:extLst>
          </p:cNvPr>
          <p:cNvPicPr>
            <a:picLocks noChangeAspect="1"/>
          </p:cNvPicPr>
          <p:nvPr/>
        </p:nvPicPr>
        <p:blipFill rotWithShape="1">
          <a:blip r:embed="rId2"/>
          <a:srcRect b="17224"/>
          <a:stretch/>
        </p:blipFill>
        <p:spPr>
          <a:xfrm>
            <a:off x="323528" y="260648"/>
            <a:ext cx="5494434" cy="6120680"/>
          </a:xfrm>
          <a:prstGeom prst="rect">
            <a:avLst/>
          </a:prstGeom>
        </p:spPr>
      </p:pic>
      <p:sp>
        <p:nvSpPr>
          <p:cNvPr id="6" name="TextBox 5">
            <a:extLst>
              <a:ext uri="{FF2B5EF4-FFF2-40B4-BE49-F238E27FC236}">
                <a16:creationId xmlns:a16="http://schemas.microsoft.com/office/drawing/2014/main" id="{2C48D019-8150-4D19-B876-EF382674E208}"/>
              </a:ext>
            </a:extLst>
          </p:cNvPr>
          <p:cNvSpPr txBox="1"/>
          <p:nvPr/>
        </p:nvSpPr>
        <p:spPr>
          <a:xfrm>
            <a:off x="6084168" y="476672"/>
            <a:ext cx="2808312" cy="1754326"/>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6.5</a:t>
            </a:r>
            <a:r>
              <a:rPr lang="en-US" sz="1800" dirty="0">
                <a:effectLst/>
                <a:latin typeface="+mn-lt"/>
                <a:ea typeface="Times New Roman" panose="02020603050405020304" pitchFamily="18" charset="0"/>
              </a:rPr>
              <a:t> The origin of eukaryotic cells according to the widely accepted theory of endosymbiosis.</a:t>
            </a:r>
            <a:endParaRPr lang="en-GB" b="1" dirty="0">
              <a:latin typeface="+mn-lt"/>
            </a:endParaRPr>
          </a:p>
        </p:txBody>
      </p:sp>
    </p:spTree>
    <p:extLst>
      <p:ext uri="{BB962C8B-B14F-4D97-AF65-F5344CB8AC3E}">
        <p14:creationId xmlns:p14="http://schemas.microsoft.com/office/powerpoint/2010/main" val="3277832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question and answer to question&#10;&#10;Description automatically generated">
            <a:extLst>
              <a:ext uri="{FF2B5EF4-FFF2-40B4-BE49-F238E27FC236}">
                <a16:creationId xmlns:a16="http://schemas.microsoft.com/office/drawing/2014/main" id="{1A87D1AD-8290-2D74-B72C-285C1AFF97F5}"/>
              </a:ext>
            </a:extLst>
          </p:cNvPr>
          <p:cNvPicPr>
            <a:picLocks noGrp="1" noChangeAspect="1"/>
          </p:cNvPicPr>
          <p:nvPr>
            <p:ph idx="1"/>
          </p:nvPr>
        </p:nvPicPr>
        <p:blipFill>
          <a:blip r:embed="rId2"/>
          <a:stretch>
            <a:fillRect/>
          </a:stretch>
        </p:blipFill>
        <p:spPr>
          <a:xfrm>
            <a:off x="827584" y="499170"/>
            <a:ext cx="7938045" cy="5292030"/>
          </a:xfrm>
        </p:spPr>
      </p:pic>
    </p:spTree>
    <p:extLst>
      <p:ext uri="{BB962C8B-B14F-4D97-AF65-F5344CB8AC3E}">
        <p14:creationId xmlns:p14="http://schemas.microsoft.com/office/powerpoint/2010/main" val="2935625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92820A45-1D2A-49FA-8844-F7C36B9E00F7}"/>
              </a:ext>
            </a:extLst>
          </p:cNvPr>
          <p:cNvPicPr>
            <a:picLocks noChangeAspect="1"/>
          </p:cNvPicPr>
          <p:nvPr/>
        </p:nvPicPr>
        <p:blipFill rotWithShape="1">
          <a:blip r:embed="rId2"/>
          <a:srcRect b="19162"/>
          <a:stretch/>
        </p:blipFill>
        <p:spPr>
          <a:xfrm>
            <a:off x="827584" y="188640"/>
            <a:ext cx="7851346" cy="5770485"/>
          </a:xfrm>
          <a:prstGeom prst="rect">
            <a:avLst/>
          </a:prstGeom>
        </p:spPr>
      </p:pic>
      <p:sp>
        <p:nvSpPr>
          <p:cNvPr id="6" name="TextBox 5">
            <a:extLst>
              <a:ext uri="{FF2B5EF4-FFF2-40B4-BE49-F238E27FC236}">
                <a16:creationId xmlns:a16="http://schemas.microsoft.com/office/drawing/2014/main" id="{D2768995-A28F-4485-9809-3D7C2414369C}"/>
              </a:ext>
            </a:extLst>
          </p:cNvPr>
          <p:cNvSpPr txBox="1"/>
          <p:nvPr/>
        </p:nvSpPr>
        <p:spPr>
          <a:xfrm>
            <a:off x="899592" y="6093296"/>
            <a:ext cx="7272808" cy="369332"/>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6.6 </a:t>
            </a:r>
            <a:r>
              <a:rPr lang="en-US" sz="1800" dirty="0">
                <a:effectLst/>
                <a:latin typeface="+mn-lt"/>
                <a:ea typeface="Times New Roman" panose="02020603050405020304" pitchFamily="18" charset="0"/>
              </a:rPr>
              <a:t>A family tree of Eukarya, as currently conceived.</a:t>
            </a:r>
            <a:endParaRPr lang="en-GB" dirty="0">
              <a:latin typeface="+mn-lt"/>
            </a:endParaRPr>
          </a:p>
        </p:txBody>
      </p:sp>
    </p:spTree>
    <p:extLst>
      <p:ext uri="{BB962C8B-B14F-4D97-AF65-F5344CB8AC3E}">
        <p14:creationId xmlns:p14="http://schemas.microsoft.com/office/powerpoint/2010/main" val="1771500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CFD5CCDE-2B64-48D9-B3E0-651200EF6390}"/>
              </a:ext>
            </a:extLst>
          </p:cNvPr>
          <p:cNvPicPr>
            <a:picLocks noChangeAspect="1"/>
          </p:cNvPicPr>
          <p:nvPr/>
        </p:nvPicPr>
        <p:blipFill rotWithShape="1">
          <a:blip r:embed="rId2"/>
          <a:srcRect b="12346"/>
          <a:stretch/>
        </p:blipFill>
        <p:spPr>
          <a:xfrm>
            <a:off x="1444752" y="464820"/>
            <a:ext cx="6254496" cy="5196428"/>
          </a:xfrm>
          <a:prstGeom prst="rect">
            <a:avLst/>
          </a:prstGeom>
        </p:spPr>
      </p:pic>
      <p:sp>
        <p:nvSpPr>
          <p:cNvPr id="6" name="TextBox 5">
            <a:extLst>
              <a:ext uri="{FF2B5EF4-FFF2-40B4-BE49-F238E27FC236}">
                <a16:creationId xmlns:a16="http://schemas.microsoft.com/office/drawing/2014/main" id="{76AD4E7B-1903-49A4-9695-6BD40B0AD44D}"/>
              </a:ext>
            </a:extLst>
          </p:cNvPr>
          <p:cNvSpPr txBox="1"/>
          <p:nvPr/>
        </p:nvSpPr>
        <p:spPr>
          <a:xfrm>
            <a:off x="1547664" y="5805264"/>
            <a:ext cx="6254496" cy="369332"/>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6.7</a:t>
            </a:r>
            <a:r>
              <a:rPr lang="en-US" sz="1800" dirty="0">
                <a:effectLst/>
                <a:latin typeface="+mn-lt"/>
                <a:ea typeface="Times New Roman" panose="02020603050405020304" pitchFamily="18" charset="0"/>
                <a:cs typeface="Times New Roman" panose="02020603050405020304" pitchFamily="18" charset="0"/>
              </a:rPr>
              <a:t> Representative single-celled eukaryotes.  </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4135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A1D5FC7-220E-4B09-882F-7FC7FB7E5EF1}"/>
              </a:ext>
            </a:extLst>
          </p:cNvPr>
          <p:cNvPicPr>
            <a:picLocks noChangeAspect="1"/>
          </p:cNvPicPr>
          <p:nvPr/>
        </p:nvPicPr>
        <p:blipFill rotWithShape="1">
          <a:blip r:embed="rId2"/>
          <a:srcRect b="35432"/>
          <a:stretch/>
        </p:blipFill>
        <p:spPr>
          <a:xfrm>
            <a:off x="683568" y="332656"/>
            <a:ext cx="7977125" cy="4896544"/>
          </a:xfrm>
          <a:prstGeom prst="rect">
            <a:avLst/>
          </a:prstGeom>
        </p:spPr>
      </p:pic>
      <p:sp>
        <p:nvSpPr>
          <p:cNvPr id="6" name="TextBox 5">
            <a:extLst>
              <a:ext uri="{FF2B5EF4-FFF2-40B4-BE49-F238E27FC236}">
                <a16:creationId xmlns:a16="http://schemas.microsoft.com/office/drawing/2014/main" id="{D7842E00-CCFA-4C8F-9243-60C7FDBF2CC2}"/>
              </a:ext>
            </a:extLst>
          </p:cNvPr>
          <p:cNvSpPr txBox="1"/>
          <p:nvPr/>
        </p:nvSpPr>
        <p:spPr>
          <a:xfrm>
            <a:off x="1547664" y="5445224"/>
            <a:ext cx="6480720" cy="369332"/>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6.8</a:t>
            </a:r>
            <a:r>
              <a:rPr lang="en-US" sz="1800" dirty="0">
                <a:effectLst/>
                <a:latin typeface="+mn-lt"/>
                <a:ea typeface="Times New Roman" panose="02020603050405020304" pitchFamily="18" charset="0"/>
                <a:cs typeface="Times New Roman" panose="02020603050405020304" pitchFamily="18" charset="0"/>
              </a:rPr>
              <a:t> Life cycle of the slime mold </a:t>
            </a:r>
            <a:r>
              <a:rPr lang="en-US" sz="1800" i="1" dirty="0" err="1">
                <a:effectLst/>
                <a:latin typeface="+mn-lt"/>
                <a:ea typeface="Times New Roman" panose="02020603050405020304" pitchFamily="18" charset="0"/>
                <a:cs typeface="Times New Roman" panose="02020603050405020304" pitchFamily="18" charset="0"/>
              </a:rPr>
              <a:t>Dictyostelium</a:t>
            </a:r>
            <a:r>
              <a:rPr lang="en-US" sz="1800" dirty="0">
                <a:effectLst/>
                <a:latin typeface="+mn-lt"/>
                <a:ea typeface="Times New Roman" panose="02020603050405020304" pitchFamily="18" charset="0"/>
                <a:cs typeface="Times New Roman" panose="02020603050405020304" pitchFamily="18" charset="0"/>
              </a:rPr>
              <a:t>.</a:t>
            </a:r>
            <a:endParaRPr lang="en-GB" dirty="0">
              <a:latin typeface="+mn-lt"/>
            </a:endParaRPr>
          </a:p>
        </p:txBody>
      </p:sp>
    </p:spTree>
    <p:extLst>
      <p:ext uri="{BB962C8B-B14F-4D97-AF65-F5344CB8AC3E}">
        <p14:creationId xmlns:p14="http://schemas.microsoft.com/office/powerpoint/2010/main" val="3762920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fungus&#10;&#10;Description automatically generated">
            <a:extLst>
              <a:ext uri="{FF2B5EF4-FFF2-40B4-BE49-F238E27FC236}">
                <a16:creationId xmlns:a16="http://schemas.microsoft.com/office/drawing/2014/main" id="{42CCE2A5-A8E3-4F38-BFE8-3569681ADBB0}"/>
              </a:ext>
            </a:extLst>
          </p:cNvPr>
          <p:cNvPicPr>
            <a:picLocks noChangeAspect="1"/>
          </p:cNvPicPr>
          <p:nvPr/>
        </p:nvPicPr>
        <p:blipFill rotWithShape="1">
          <a:blip r:embed="rId2"/>
          <a:srcRect b="22700"/>
          <a:stretch/>
        </p:blipFill>
        <p:spPr>
          <a:xfrm>
            <a:off x="1475656" y="116632"/>
            <a:ext cx="6107502" cy="5301208"/>
          </a:xfrm>
          <a:prstGeom prst="rect">
            <a:avLst/>
          </a:prstGeom>
        </p:spPr>
      </p:pic>
      <p:sp>
        <p:nvSpPr>
          <p:cNvPr id="6" name="TextBox 5">
            <a:extLst>
              <a:ext uri="{FF2B5EF4-FFF2-40B4-BE49-F238E27FC236}">
                <a16:creationId xmlns:a16="http://schemas.microsoft.com/office/drawing/2014/main" id="{5C966D0E-7CA9-44A2-B354-B9E79D9D3A06}"/>
              </a:ext>
            </a:extLst>
          </p:cNvPr>
          <p:cNvSpPr txBox="1"/>
          <p:nvPr/>
        </p:nvSpPr>
        <p:spPr>
          <a:xfrm>
            <a:off x="1397059" y="5589240"/>
            <a:ext cx="6264696" cy="369332"/>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6.9</a:t>
            </a:r>
            <a:r>
              <a:rPr lang="en-US" sz="1800" dirty="0">
                <a:effectLst/>
                <a:latin typeface="+mn-lt"/>
                <a:ea typeface="Times New Roman" panose="02020603050405020304" pitchFamily="18" charset="0"/>
                <a:cs typeface="Times New Roman" panose="02020603050405020304" pitchFamily="18" charset="0"/>
              </a:rPr>
              <a:t>  </a:t>
            </a:r>
            <a:r>
              <a:rPr lang="en-US" sz="1800" dirty="0">
                <a:effectLst/>
                <a:latin typeface="+mn-lt"/>
                <a:ea typeface="Times New Roman" panose="02020603050405020304" pitchFamily="18" charset="0"/>
              </a:rPr>
              <a:t>Some types of fungi (kingdom </a:t>
            </a:r>
            <a:r>
              <a:rPr lang="en-US" sz="1800" dirty="0" err="1">
                <a:effectLst/>
                <a:latin typeface="+mn-lt"/>
                <a:ea typeface="Times New Roman" panose="02020603050405020304" pitchFamily="18" charset="0"/>
              </a:rPr>
              <a:t>Mycota</a:t>
            </a:r>
            <a:r>
              <a:rPr lang="en-US" sz="1800" dirty="0">
                <a:effectLst/>
                <a:latin typeface="+mn-lt"/>
                <a:ea typeface="Times New Roman" panose="02020603050405020304" pitchFamily="18" charset="0"/>
              </a:rPr>
              <a:t>).</a:t>
            </a:r>
            <a:endParaRPr lang="en-GB" dirty="0">
              <a:latin typeface="+mn-lt"/>
            </a:endParaRPr>
          </a:p>
        </p:txBody>
      </p:sp>
    </p:spTree>
    <p:extLst>
      <p:ext uri="{BB962C8B-B14F-4D97-AF65-F5344CB8AC3E}">
        <p14:creationId xmlns:p14="http://schemas.microsoft.com/office/powerpoint/2010/main" val="1305963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800DEC46-5FBC-3B42-A81A-07D1C87AE92C}"/>
              </a:ext>
            </a:extLst>
          </p:cNvPr>
          <p:cNvSpPr>
            <a:spLocks noGrp="1" noChangeArrowheads="1"/>
          </p:cNvSpPr>
          <p:nvPr>
            <p:ph type="body" idx="1"/>
          </p:nvPr>
        </p:nvSpPr>
        <p:spPr>
          <a:xfrm>
            <a:off x="406400" y="476672"/>
            <a:ext cx="8205788" cy="5314528"/>
          </a:xfrm>
        </p:spPr>
        <p:txBody>
          <a:bodyPr/>
          <a:lstStyle/>
          <a:p>
            <a:pPr marL="0" indent="0">
              <a:buNone/>
            </a:pPr>
            <a:r>
              <a:rPr lang="en-US" altLang="en-US" b="1" dirty="0"/>
              <a:t>Why classification is important</a:t>
            </a:r>
          </a:p>
          <a:p>
            <a:pPr marL="0" indent="0">
              <a:buNone/>
            </a:pPr>
            <a:endParaRPr lang="en-US" altLang="en-US" b="1" dirty="0"/>
          </a:p>
          <a:p>
            <a:pPr marL="0" indent="0">
              <a:buNone/>
            </a:pPr>
            <a:r>
              <a:rPr lang="en-US" altLang="en-US" dirty="0"/>
              <a:t>“All those names”</a:t>
            </a:r>
          </a:p>
          <a:p>
            <a:pPr marL="0" indent="0">
              <a:buNone/>
            </a:pPr>
            <a:endParaRPr lang="en-US" altLang="en-US" dirty="0"/>
          </a:p>
          <a:p>
            <a:pPr marL="0" indent="0">
              <a:buNone/>
            </a:pPr>
            <a:r>
              <a:rPr lang="en-US" altLang="en-US" dirty="0"/>
              <a:t>Taxonomic theory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ebsite&#10;&#10;Description automatically generated">
            <a:extLst>
              <a:ext uri="{FF2B5EF4-FFF2-40B4-BE49-F238E27FC236}">
                <a16:creationId xmlns:a16="http://schemas.microsoft.com/office/drawing/2014/main" id="{998DBE58-6205-41B8-8EAF-40427D65CFB2}"/>
              </a:ext>
            </a:extLst>
          </p:cNvPr>
          <p:cNvPicPr>
            <a:picLocks noChangeAspect="1"/>
          </p:cNvPicPr>
          <p:nvPr/>
        </p:nvPicPr>
        <p:blipFill rotWithShape="1">
          <a:blip r:embed="rId2"/>
          <a:srcRect b="19551"/>
          <a:stretch/>
        </p:blipFill>
        <p:spPr>
          <a:xfrm>
            <a:off x="2007141" y="116632"/>
            <a:ext cx="5129718" cy="5517232"/>
          </a:xfrm>
          <a:prstGeom prst="rect">
            <a:avLst/>
          </a:prstGeom>
        </p:spPr>
      </p:pic>
      <p:sp>
        <p:nvSpPr>
          <p:cNvPr id="6" name="TextBox 5">
            <a:extLst>
              <a:ext uri="{FF2B5EF4-FFF2-40B4-BE49-F238E27FC236}">
                <a16:creationId xmlns:a16="http://schemas.microsoft.com/office/drawing/2014/main" id="{9E010E9A-C6FB-48BC-9DA5-62D8B4ABA6CF}"/>
              </a:ext>
            </a:extLst>
          </p:cNvPr>
          <p:cNvSpPr txBox="1"/>
          <p:nvPr/>
        </p:nvSpPr>
        <p:spPr>
          <a:xfrm>
            <a:off x="1259632" y="5805264"/>
            <a:ext cx="7200800" cy="646331"/>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6.10 </a:t>
            </a:r>
            <a:r>
              <a:rPr lang="en-US" sz="1800" dirty="0">
                <a:effectLst/>
                <a:latin typeface="+mn-lt"/>
                <a:ea typeface="Times New Roman" panose="02020603050405020304" pitchFamily="18" charset="0"/>
              </a:rPr>
              <a:t>Various algae. Their different photosynthetic pigments are responsible for many different colors.</a:t>
            </a:r>
            <a:endParaRPr lang="en-GB" dirty="0">
              <a:latin typeface="+mn-lt"/>
            </a:endParaRPr>
          </a:p>
        </p:txBody>
      </p:sp>
    </p:spTree>
    <p:extLst>
      <p:ext uri="{BB962C8B-B14F-4D97-AF65-F5344CB8AC3E}">
        <p14:creationId xmlns:p14="http://schemas.microsoft.com/office/powerpoint/2010/main" val="1076872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lant, screenshot&#10;&#10;Description automatically generated">
            <a:extLst>
              <a:ext uri="{FF2B5EF4-FFF2-40B4-BE49-F238E27FC236}">
                <a16:creationId xmlns:a16="http://schemas.microsoft.com/office/drawing/2014/main" id="{5872929A-6CF0-4D5C-96AE-92D5C0778554}"/>
              </a:ext>
            </a:extLst>
          </p:cNvPr>
          <p:cNvPicPr>
            <a:picLocks noChangeAspect="1"/>
          </p:cNvPicPr>
          <p:nvPr/>
        </p:nvPicPr>
        <p:blipFill rotWithShape="1">
          <a:blip r:embed="rId2"/>
          <a:srcRect b="39926"/>
          <a:stretch/>
        </p:blipFill>
        <p:spPr>
          <a:xfrm>
            <a:off x="467544" y="476672"/>
            <a:ext cx="8343150" cy="3312368"/>
          </a:xfrm>
          <a:prstGeom prst="rect">
            <a:avLst/>
          </a:prstGeom>
        </p:spPr>
      </p:pic>
      <p:sp>
        <p:nvSpPr>
          <p:cNvPr id="6" name="TextBox 5">
            <a:extLst>
              <a:ext uri="{FF2B5EF4-FFF2-40B4-BE49-F238E27FC236}">
                <a16:creationId xmlns:a16="http://schemas.microsoft.com/office/drawing/2014/main" id="{C6C116CF-858F-4E5C-8AD8-C3329B3167C0}"/>
              </a:ext>
            </a:extLst>
          </p:cNvPr>
          <p:cNvSpPr txBox="1"/>
          <p:nvPr/>
        </p:nvSpPr>
        <p:spPr>
          <a:xfrm>
            <a:off x="467544" y="4077072"/>
            <a:ext cx="8343150" cy="923330"/>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6.11</a:t>
            </a:r>
            <a:r>
              <a:rPr lang="en-US" sz="1800" dirty="0">
                <a:effectLst/>
                <a:latin typeface="+mn-lt"/>
                <a:ea typeface="Times New Roman" panose="02020603050405020304" pitchFamily="18" charset="0"/>
              </a:rPr>
              <a:t> Representative bryophytes (phylum Bryophyta). These are land plants with protective cells surrounding the egg, but their lack of vascular tissues keeps them small.</a:t>
            </a:r>
            <a:endParaRPr lang="en-GB" dirty="0">
              <a:latin typeface="+mn-lt"/>
            </a:endParaRPr>
          </a:p>
        </p:txBody>
      </p:sp>
    </p:spTree>
    <p:extLst>
      <p:ext uri="{BB962C8B-B14F-4D97-AF65-F5344CB8AC3E}">
        <p14:creationId xmlns:p14="http://schemas.microsoft.com/office/powerpoint/2010/main" val="258778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lant, leaf, screenshot&#10;&#10;Description automatically generated">
            <a:extLst>
              <a:ext uri="{FF2B5EF4-FFF2-40B4-BE49-F238E27FC236}">
                <a16:creationId xmlns:a16="http://schemas.microsoft.com/office/drawing/2014/main" id="{3BA57E0D-3917-4BA6-93BD-DEB4DC53073B}"/>
              </a:ext>
            </a:extLst>
          </p:cNvPr>
          <p:cNvPicPr>
            <a:picLocks noChangeAspect="1"/>
          </p:cNvPicPr>
          <p:nvPr/>
        </p:nvPicPr>
        <p:blipFill rotWithShape="1">
          <a:blip r:embed="rId2"/>
          <a:srcRect b="18959"/>
          <a:stretch/>
        </p:blipFill>
        <p:spPr>
          <a:xfrm>
            <a:off x="395536" y="260647"/>
            <a:ext cx="5328592" cy="6485151"/>
          </a:xfrm>
          <a:prstGeom prst="rect">
            <a:avLst/>
          </a:prstGeom>
        </p:spPr>
      </p:pic>
      <p:sp>
        <p:nvSpPr>
          <p:cNvPr id="6" name="TextBox 5">
            <a:extLst>
              <a:ext uri="{FF2B5EF4-FFF2-40B4-BE49-F238E27FC236}">
                <a16:creationId xmlns:a16="http://schemas.microsoft.com/office/drawing/2014/main" id="{8E458440-C646-4CF6-9115-A34911754000}"/>
              </a:ext>
            </a:extLst>
          </p:cNvPr>
          <p:cNvSpPr txBox="1"/>
          <p:nvPr/>
        </p:nvSpPr>
        <p:spPr>
          <a:xfrm>
            <a:off x="5868144" y="261061"/>
            <a:ext cx="2808312" cy="1477328"/>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6.12 </a:t>
            </a:r>
            <a:r>
              <a:rPr lang="en-US" sz="1800" dirty="0">
                <a:effectLst/>
                <a:latin typeface="+mn-lt"/>
                <a:ea typeface="Times New Roman" panose="02020603050405020304" pitchFamily="18" charset="0"/>
              </a:rPr>
              <a:t>An assortment of vascular plants (</a:t>
            </a:r>
            <a:r>
              <a:rPr lang="en-US" sz="1800" dirty="0" err="1">
                <a:effectLst/>
                <a:latin typeface="+mn-lt"/>
                <a:ea typeface="Times New Roman" panose="02020603050405020304" pitchFamily="18" charset="0"/>
              </a:rPr>
              <a:t>Tracheophyta</a:t>
            </a:r>
            <a:r>
              <a:rPr lang="en-US" sz="1800" dirty="0">
                <a:effectLst/>
                <a:latin typeface="+mn-lt"/>
                <a:ea typeface="Times New Roman" panose="02020603050405020304" pitchFamily="18" charset="0"/>
              </a:rPr>
              <a:t>), belonging to several groups.</a:t>
            </a:r>
            <a:endParaRPr lang="en-GB" dirty="0">
              <a:latin typeface="+mn-lt"/>
            </a:endParaRPr>
          </a:p>
        </p:txBody>
      </p:sp>
    </p:spTree>
    <p:extLst>
      <p:ext uri="{BB962C8B-B14F-4D97-AF65-F5344CB8AC3E}">
        <p14:creationId xmlns:p14="http://schemas.microsoft.com/office/powerpoint/2010/main" val="4005063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A0527DB-E468-4DE9-AB01-A036523F27EB}"/>
              </a:ext>
            </a:extLst>
          </p:cNvPr>
          <p:cNvPicPr>
            <a:picLocks noChangeAspect="1"/>
          </p:cNvPicPr>
          <p:nvPr/>
        </p:nvPicPr>
        <p:blipFill rotWithShape="1">
          <a:blip r:embed="rId2"/>
          <a:srcRect b="37522"/>
          <a:stretch/>
        </p:blipFill>
        <p:spPr>
          <a:xfrm>
            <a:off x="395536" y="404664"/>
            <a:ext cx="8208912" cy="3618794"/>
          </a:xfrm>
          <a:prstGeom prst="rect">
            <a:avLst/>
          </a:prstGeom>
        </p:spPr>
      </p:pic>
      <p:sp>
        <p:nvSpPr>
          <p:cNvPr id="6" name="TextBox 5">
            <a:extLst>
              <a:ext uri="{FF2B5EF4-FFF2-40B4-BE49-F238E27FC236}">
                <a16:creationId xmlns:a16="http://schemas.microsoft.com/office/drawing/2014/main" id="{8C8C1FCA-2D02-44B4-877A-A7ABED6B17E4}"/>
              </a:ext>
            </a:extLst>
          </p:cNvPr>
          <p:cNvSpPr txBox="1"/>
          <p:nvPr/>
        </p:nvSpPr>
        <p:spPr>
          <a:xfrm>
            <a:off x="323528" y="4365104"/>
            <a:ext cx="8280920" cy="2031325"/>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6.13</a:t>
            </a:r>
            <a:r>
              <a:rPr lang="en-US" sz="1800" dirty="0">
                <a:effectLst/>
                <a:latin typeface="+mn-lt"/>
                <a:ea typeface="Times New Roman" panose="02020603050405020304" pitchFamily="18" charset="0"/>
              </a:rPr>
              <a:t> Diagram of a complete flower, containing both male and female parts together. After fertilization and ripening, the ovary becomes a fruit. Variations in the number and structure of the parts shown here are among the most useful characters in plant classification. Some plants have incomplete flowers in which there are separate male flowers with undeveloped female parts and female flowers with undeveloped male parts.</a:t>
            </a:r>
            <a:endParaRPr lang="en-GB" dirty="0">
              <a:latin typeface="+mn-lt"/>
            </a:endParaRPr>
          </a:p>
        </p:txBody>
      </p:sp>
    </p:spTree>
    <p:extLst>
      <p:ext uri="{BB962C8B-B14F-4D97-AF65-F5344CB8AC3E}">
        <p14:creationId xmlns:p14="http://schemas.microsoft.com/office/powerpoint/2010/main" val="3275466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BB1B9C18-F62A-470D-AD50-FAF146776006}"/>
              </a:ext>
            </a:extLst>
          </p:cNvPr>
          <p:cNvPicPr>
            <a:picLocks noChangeAspect="1"/>
          </p:cNvPicPr>
          <p:nvPr/>
        </p:nvPicPr>
        <p:blipFill rotWithShape="1">
          <a:blip r:embed="rId2"/>
          <a:srcRect b="9051"/>
          <a:stretch/>
        </p:blipFill>
        <p:spPr>
          <a:xfrm>
            <a:off x="251520" y="116631"/>
            <a:ext cx="5472608" cy="6583045"/>
          </a:xfrm>
          <a:prstGeom prst="rect">
            <a:avLst/>
          </a:prstGeom>
        </p:spPr>
      </p:pic>
      <p:sp>
        <p:nvSpPr>
          <p:cNvPr id="6" name="TextBox 5">
            <a:extLst>
              <a:ext uri="{FF2B5EF4-FFF2-40B4-BE49-F238E27FC236}">
                <a16:creationId xmlns:a16="http://schemas.microsoft.com/office/drawing/2014/main" id="{7D2DA664-3885-4F2C-8939-5231E6DE3A31}"/>
              </a:ext>
            </a:extLst>
          </p:cNvPr>
          <p:cNvSpPr txBox="1"/>
          <p:nvPr/>
        </p:nvSpPr>
        <p:spPr>
          <a:xfrm>
            <a:off x="5868144" y="4797152"/>
            <a:ext cx="3024336" cy="923330"/>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6.14 </a:t>
            </a:r>
            <a:r>
              <a:rPr lang="en-US" sz="1800" dirty="0">
                <a:effectLst/>
                <a:latin typeface="+mn-lt"/>
                <a:ea typeface="Times New Roman" panose="02020603050405020304" pitchFamily="18" charset="0"/>
              </a:rPr>
              <a:t>The dispersal of seeds in different kinds of fruits.</a:t>
            </a:r>
            <a:endParaRPr lang="en-GB" dirty="0">
              <a:latin typeface="+mn-lt"/>
            </a:endParaRPr>
          </a:p>
        </p:txBody>
      </p:sp>
    </p:spTree>
    <p:extLst>
      <p:ext uri="{BB962C8B-B14F-4D97-AF65-F5344CB8AC3E}">
        <p14:creationId xmlns:p14="http://schemas.microsoft.com/office/powerpoint/2010/main" val="995061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7AE8FD-CCB3-48F6-8393-4DEEEDC58510}"/>
              </a:ext>
            </a:extLst>
          </p:cNvPr>
          <p:cNvSpPr>
            <a:spLocks noGrp="1"/>
          </p:cNvSpPr>
          <p:nvPr>
            <p:ph idx="1"/>
          </p:nvPr>
        </p:nvSpPr>
        <p:spPr>
          <a:xfrm>
            <a:off x="406400" y="332656"/>
            <a:ext cx="8205788" cy="5458544"/>
          </a:xfrm>
        </p:spPr>
        <p:txBody>
          <a:bodyPr/>
          <a:lstStyle/>
          <a:p>
            <a:pPr marL="0" indent="0">
              <a:buNone/>
            </a:pPr>
            <a:r>
              <a:rPr lang="en-GB" b="1" dirty="0"/>
              <a:t>Domain Eukarya </a:t>
            </a:r>
            <a:r>
              <a:rPr lang="en-GB" dirty="0"/>
              <a:t>(continued)</a:t>
            </a:r>
          </a:p>
          <a:p>
            <a:pPr marL="0" indent="0">
              <a:buNone/>
            </a:pPr>
            <a:endParaRPr lang="en-GB" dirty="0"/>
          </a:p>
          <a:p>
            <a:pPr marL="0" indent="0">
              <a:buNone/>
            </a:pPr>
            <a:r>
              <a:rPr lang="en-GB" dirty="0"/>
              <a:t>The animal kingdom</a:t>
            </a:r>
          </a:p>
        </p:txBody>
      </p:sp>
    </p:spTree>
    <p:extLst>
      <p:ext uri="{BB962C8B-B14F-4D97-AF65-F5344CB8AC3E}">
        <p14:creationId xmlns:p14="http://schemas.microsoft.com/office/powerpoint/2010/main" val="3093371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 timeline&#10;&#10;Description automatically generated">
            <a:extLst>
              <a:ext uri="{FF2B5EF4-FFF2-40B4-BE49-F238E27FC236}">
                <a16:creationId xmlns:a16="http://schemas.microsoft.com/office/drawing/2014/main" id="{47E7ABE0-BC82-4E3F-892F-B78774370000}"/>
              </a:ext>
            </a:extLst>
          </p:cNvPr>
          <p:cNvPicPr>
            <a:picLocks noChangeAspect="1"/>
          </p:cNvPicPr>
          <p:nvPr/>
        </p:nvPicPr>
        <p:blipFill rotWithShape="1">
          <a:blip r:embed="rId2"/>
          <a:srcRect b="33201"/>
          <a:stretch/>
        </p:blipFill>
        <p:spPr>
          <a:xfrm>
            <a:off x="1331640" y="332656"/>
            <a:ext cx="6624736" cy="4874917"/>
          </a:xfrm>
          <a:prstGeom prst="rect">
            <a:avLst/>
          </a:prstGeom>
        </p:spPr>
      </p:pic>
      <p:sp>
        <p:nvSpPr>
          <p:cNvPr id="6" name="TextBox 5">
            <a:extLst>
              <a:ext uri="{FF2B5EF4-FFF2-40B4-BE49-F238E27FC236}">
                <a16:creationId xmlns:a16="http://schemas.microsoft.com/office/drawing/2014/main" id="{ADEC9216-FB6D-41AF-A22D-3C446D46C18D}"/>
              </a:ext>
            </a:extLst>
          </p:cNvPr>
          <p:cNvSpPr txBox="1"/>
          <p:nvPr/>
        </p:nvSpPr>
        <p:spPr>
          <a:xfrm>
            <a:off x="503548" y="5301208"/>
            <a:ext cx="8136904" cy="936104"/>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6.15</a:t>
            </a:r>
            <a:r>
              <a:rPr lang="en-US" sz="1800" dirty="0">
                <a:effectLst/>
                <a:latin typeface="+mn-lt"/>
                <a:ea typeface="Times New Roman" panose="02020603050405020304" pitchFamily="18" charset="0"/>
              </a:rPr>
              <a:t> Sponges (animals not organized into tissue layers) and cnidarians (animals with radial symmetry and with two tissue layers, an outer ectoderm and an inner endoderm).</a:t>
            </a:r>
            <a:endParaRPr lang="en-GB" dirty="0">
              <a:latin typeface="+mn-lt"/>
            </a:endParaRPr>
          </a:p>
        </p:txBody>
      </p:sp>
    </p:spTree>
    <p:extLst>
      <p:ext uri="{BB962C8B-B14F-4D97-AF65-F5344CB8AC3E}">
        <p14:creationId xmlns:p14="http://schemas.microsoft.com/office/powerpoint/2010/main" val="3081116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18ED42AA-8E81-42BC-BC55-78C7187737D1}"/>
              </a:ext>
            </a:extLst>
          </p:cNvPr>
          <p:cNvPicPr>
            <a:picLocks noChangeAspect="1"/>
          </p:cNvPicPr>
          <p:nvPr/>
        </p:nvPicPr>
        <p:blipFill rotWithShape="1">
          <a:blip r:embed="rId2"/>
          <a:srcRect b="8000"/>
          <a:stretch/>
        </p:blipFill>
        <p:spPr>
          <a:xfrm>
            <a:off x="611560" y="151314"/>
            <a:ext cx="3528392" cy="6555372"/>
          </a:xfrm>
          <a:prstGeom prst="rect">
            <a:avLst/>
          </a:prstGeom>
        </p:spPr>
      </p:pic>
      <p:sp>
        <p:nvSpPr>
          <p:cNvPr id="6" name="TextBox 5">
            <a:extLst>
              <a:ext uri="{FF2B5EF4-FFF2-40B4-BE49-F238E27FC236}">
                <a16:creationId xmlns:a16="http://schemas.microsoft.com/office/drawing/2014/main" id="{9B18D544-5A62-46E0-9053-28519C9B1651}"/>
              </a:ext>
            </a:extLst>
          </p:cNvPr>
          <p:cNvSpPr txBox="1"/>
          <p:nvPr/>
        </p:nvSpPr>
        <p:spPr>
          <a:xfrm>
            <a:off x="4499992" y="404664"/>
            <a:ext cx="4320480" cy="3416320"/>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6.16</a:t>
            </a:r>
            <a:r>
              <a:rPr lang="en-US" sz="1800" dirty="0">
                <a:effectLst/>
                <a:latin typeface="+mn-lt"/>
                <a:ea typeface="Times New Roman" panose="02020603050405020304" pitchFamily="18" charset="0"/>
              </a:rPr>
              <a:t> Early stages in the embryology of animals. Adult sponges develop directly from a modified blastula stage. All other animals go through both blastula and gastrula stages. Members of the phylum Cnidaria form adult stages that still resemble gastrulas, whereas most other animals develop a middle layer (mesoderm) that gives rise to additional internal organs.</a:t>
            </a:r>
            <a:endParaRPr lang="en-GB" dirty="0">
              <a:latin typeface="+mn-lt"/>
            </a:endParaRPr>
          </a:p>
        </p:txBody>
      </p:sp>
    </p:spTree>
    <p:extLst>
      <p:ext uri="{BB962C8B-B14F-4D97-AF65-F5344CB8AC3E}">
        <p14:creationId xmlns:p14="http://schemas.microsoft.com/office/powerpoint/2010/main" val="548629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DE6498D3-0957-4DC7-B9A5-0ED032BF9CDD}"/>
              </a:ext>
            </a:extLst>
          </p:cNvPr>
          <p:cNvPicPr>
            <a:picLocks noChangeAspect="1"/>
          </p:cNvPicPr>
          <p:nvPr/>
        </p:nvPicPr>
        <p:blipFill rotWithShape="1">
          <a:blip r:embed="rId2"/>
          <a:srcRect b="18500"/>
          <a:stretch/>
        </p:blipFill>
        <p:spPr>
          <a:xfrm>
            <a:off x="1115616" y="144492"/>
            <a:ext cx="3168352" cy="6569016"/>
          </a:xfrm>
          <a:prstGeom prst="rect">
            <a:avLst/>
          </a:prstGeom>
        </p:spPr>
      </p:pic>
      <p:sp>
        <p:nvSpPr>
          <p:cNvPr id="6" name="TextBox 5">
            <a:extLst>
              <a:ext uri="{FF2B5EF4-FFF2-40B4-BE49-F238E27FC236}">
                <a16:creationId xmlns:a16="http://schemas.microsoft.com/office/drawing/2014/main" id="{6596BF8D-29A5-4D51-A302-3B61C7C6031C}"/>
              </a:ext>
            </a:extLst>
          </p:cNvPr>
          <p:cNvSpPr txBox="1"/>
          <p:nvPr/>
        </p:nvSpPr>
        <p:spPr>
          <a:xfrm>
            <a:off x="4572000" y="144492"/>
            <a:ext cx="4176464" cy="646331"/>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6.17</a:t>
            </a:r>
            <a:r>
              <a:rPr lang="en-US" sz="1800" dirty="0">
                <a:effectLst/>
                <a:latin typeface="+mn-lt"/>
                <a:ea typeface="Times New Roman" panose="02020603050405020304" pitchFamily="18" charset="0"/>
              </a:rPr>
              <a:t> A family tree of the major animal phyla.</a:t>
            </a:r>
            <a:endParaRPr lang="en-GB" dirty="0">
              <a:latin typeface="+mn-lt"/>
            </a:endParaRPr>
          </a:p>
        </p:txBody>
      </p:sp>
    </p:spTree>
    <p:extLst>
      <p:ext uri="{BB962C8B-B14F-4D97-AF65-F5344CB8AC3E}">
        <p14:creationId xmlns:p14="http://schemas.microsoft.com/office/powerpoint/2010/main" val="1306220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C5AFB15-97AF-4597-A2EB-C0F39C62045B}"/>
              </a:ext>
            </a:extLst>
          </p:cNvPr>
          <p:cNvPicPr>
            <a:picLocks noChangeAspect="1"/>
          </p:cNvPicPr>
          <p:nvPr/>
        </p:nvPicPr>
        <p:blipFill rotWithShape="1">
          <a:blip r:embed="rId2"/>
          <a:srcRect b="26266"/>
          <a:stretch/>
        </p:blipFill>
        <p:spPr>
          <a:xfrm>
            <a:off x="467544" y="332656"/>
            <a:ext cx="8326664" cy="3960440"/>
          </a:xfrm>
          <a:prstGeom prst="rect">
            <a:avLst/>
          </a:prstGeom>
        </p:spPr>
      </p:pic>
      <p:sp>
        <p:nvSpPr>
          <p:cNvPr id="6" name="TextBox 5">
            <a:extLst>
              <a:ext uri="{FF2B5EF4-FFF2-40B4-BE49-F238E27FC236}">
                <a16:creationId xmlns:a16="http://schemas.microsoft.com/office/drawing/2014/main" id="{55269AD2-3C78-4F80-B96A-D18FAA098482}"/>
              </a:ext>
            </a:extLst>
          </p:cNvPr>
          <p:cNvSpPr txBox="1"/>
          <p:nvPr/>
        </p:nvSpPr>
        <p:spPr>
          <a:xfrm>
            <a:off x="1691680" y="4509120"/>
            <a:ext cx="6048672" cy="369332"/>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6.18</a:t>
            </a:r>
            <a:r>
              <a:rPr lang="en-US" sz="1800" dirty="0">
                <a:effectLst/>
                <a:latin typeface="+mn-lt"/>
                <a:ea typeface="Times New Roman" panose="02020603050405020304" pitchFamily="18" charset="0"/>
              </a:rPr>
              <a:t> Flatworms (phylum Platyhelminthes).</a:t>
            </a:r>
            <a:endParaRPr lang="en-GB" dirty="0">
              <a:latin typeface="+mn-lt"/>
            </a:endParaRPr>
          </a:p>
        </p:txBody>
      </p:sp>
    </p:spTree>
    <p:extLst>
      <p:ext uri="{BB962C8B-B14F-4D97-AF65-F5344CB8AC3E}">
        <p14:creationId xmlns:p14="http://schemas.microsoft.com/office/powerpoint/2010/main" val="3809201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E6387B83-80AD-4EC9-8365-F64139A63FF6}"/>
              </a:ext>
            </a:extLst>
          </p:cNvPr>
          <p:cNvPicPr>
            <a:picLocks noChangeAspect="1"/>
          </p:cNvPicPr>
          <p:nvPr/>
        </p:nvPicPr>
        <p:blipFill rotWithShape="1">
          <a:blip r:embed="rId2"/>
          <a:srcRect b="40657"/>
          <a:stretch/>
        </p:blipFill>
        <p:spPr>
          <a:xfrm>
            <a:off x="611560" y="259215"/>
            <a:ext cx="8136904" cy="4233176"/>
          </a:xfrm>
          <a:prstGeom prst="rect">
            <a:avLst/>
          </a:prstGeom>
        </p:spPr>
      </p:pic>
      <p:sp>
        <p:nvSpPr>
          <p:cNvPr id="6" name="TextBox 5">
            <a:extLst>
              <a:ext uri="{FF2B5EF4-FFF2-40B4-BE49-F238E27FC236}">
                <a16:creationId xmlns:a16="http://schemas.microsoft.com/office/drawing/2014/main" id="{B99FD30F-640A-4788-8E4D-AE48C0B2E3CC}"/>
              </a:ext>
            </a:extLst>
          </p:cNvPr>
          <p:cNvSpPr txBox="1"/>
          <p:nvPr/>
        </p:nvSpPr>
        <p:spPr>
          <a:xfrm>
            <a:off x="611560" y="4797152"/>
            <a:ext cx="8064896" cy="1477328"/>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6.1 </a:t>
            </a:r>
            <a:r>
              <a:rPr lang="en-US" sz="1800" dirty="0">
                <a:effectLst/>
                <a:latin typeface="+mn-lt"/>
                <a:ea typeface="Times New Roman" panose="02020603050405020304" pitchFamily="18" charset="0"/>
                <a:cs typeface="Times New Roman" panose="02020603050405020304" pitchFamily="18" charset="0"/>
              </a:rPr>
              <a:t>The place of the species </a:t>
            </a:r>
            <a:r>
              <a:rPr lang="en-US" sz="1800" i="1" dirty="0">
                <a:effectLst/>
                <a:latin typeface="+mn-lt"/>
                <a:ea typeface="Times New Roman" panose="02020603050405020304" pitchFamily="18" charset="0"/>
                <a:cs typeface="Times New Roman" panose="02020603050405020304" pitchFamily="18" charset="0"/>
              </a:rPr>
              <a:t>Homo sapiens</a:t>
            </a:r>
            <a:r>
              <a:rPr lang="en-US" sz="1800" dirty="0">
                <a:effectLst/>
                <a:latin typeface="+mn-lt"/>
                <a:ea typeface="Times New Roman" panose="02020603050405020304" pitchFamily="18" charset="0"/>
                <a:cs typeface="Times New Roman" panose="02020603050405020304" pitchFamily="18" charset="0"/>
              </a:rPr>
              <a:t> in the classification of organisms. Reading from right to left shows the increasingly more inclusive taxa to which our species belongs. Reading from left to right focuses on taxa of increasingly narrow scope. </a:t>
            </a:r>
            <a:endParaRPr lang="en-GB" dirty="0">
              <a:latin typeface="+mn-lt"/>
            </a:endParaRPr>
          </a:p>
        </p:txBody>
      </p:sp>
    </p:spTree>
    <p:extLst>
      <p:ext uri="{BB962C8B-B14F-4D97-AF65-F5344CB8AC3E}">
        <p14:creationId xmlns:p14="http://schemas.microsoft.com/office/powerpoint/2010/main" val="2309865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black text&#10;&#10;Description automatically generated">
            <a:extLst>
              <a:ext uri="{FF2B5EF4-FFF2-40B4-BE49-F238E27FC236}">
                <a16:creationId xmlns:a16="http://schemas.microsoft.com/office/drawing/2014/main" id="{9BA3AFAB-D71D-6E37-CDB3-FFA20EB32D45}"/>
              </a:ext>
            </a:extLst>
          </p:cNvPr>
          <p:cNvPicPr>
            <a:picLocks noChangeAspect="1"/>
          </p:cNvPicPr>
          <p:nvPr/>
        </p:nvPicPr>
        <p:blipFill>
          <a:blip r:embed="rId2"/>
          <a:stretch>
            <a:fillRect/>
          </a:stretch>
        </p:blipFill>
        <p:spPr>
          <a:xfrm>
            <a:off x="571" y="381381"/>
            <a:ext cx="9142857" cy="6095238"/>
          </a:xfrm>
          <a:prstGeom prst="rect">
            <a:avLst/>
          </a:prstGeom>
        </p:spPr>
      </p:pic>
      <p:pic>
        <p:nvPicPr>
          <p:cNvPr id="3" name="Picture 2" descr="A question and answer on a white background&#10;&#10;Description automatically generated">
            <a:extLst>
              <a:ext uri="{FF2B5EF4-FFF2-40B4-BE49-F238E27FC236}">
                <a16:creationId xmlns:a16="http://schemas.microsoft.com/office/drawing/2014/main" id="{F9916601-9E99-D3C8-2A56-B518EBA79B1B}"/>
              </a:ext>
            </a:extLst>
          </p:cNvPr>
          <p:cNvPicPr>
            <a:picLocks noChangeAspect="1"/>
          </p:cNvPicPr>
          <p:nvPr/>
        </p:nvPicPr>
        <p:blipFill>
          <a:blip r:embed="rId3"/>
          <a:stretch>
            <a:fillRect/>
          </a:stretch>
        </p:blipFill>
        <p:spPr>
          <a:xfrm>
            <a:off x="0" y="332656"/>
            <a:ext cx="9144000" cy="6096000"/>
          </a:xfrm>
          <a:prstGeom prst="rect">
            <a:avLst/>
          </a:prstGeom>
        </p:spPr>
      </p:pic>
    </p:spTree>
    <p:extLst>
      <p:ext uri="{BB962C8B-B14F-4D97-AF65-F5344CB8AC3E}">
        <p14:creationId xmlns:p14="http://schemas.microsoft.com/office/powerpoint/2010/main" val="542467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list of animals&#10;&#10;Description automatically generated">
            <a:extLst>
              <a:ext uri="{FF2B5EF4-FFF2-40B4-BE49-F238E27FC236}">
                <a16:creationId xmlns:a16="http://schemas.microsoft.com/office/drawing/2014/main" id="{F8397B89-EBA5-F267-E806-0DD938409ACF}"/>
              </a:ext>
            </a:extLst>
          </p:cNvPr>
          <p:cNvPicPr>
            <a:picLocks noChangeAspect="1"/>
          </p:cNvPicPr>
          <p:nvPr/>
        </p:nvPicPr>
        <p:blipFill>
          <a:blip r:embed="rId2"/>
          <a:stretch>
            <a:fillRect/>
          </a:stretch>
        </p:blipFill>
        <p:spPr>
          <a:xfrm>
            <a:off x="971550" y="550068"/>
            <a:ext cx="7200900" cy="5757863"/>
          </a:xfrm>
          <a:prstGeom prst="rect">
            <a:avLst/>
          </a:prstGeom>
        </p:spPr>
      </p:pic>
    </p:spTree>
    <p:extLst>
      <p:ext uri="{BB962C8B-B14F-4D97-AF65-F5344CB8AC3E}">
        <p14:creationId xmlns:p14="http://schemas.microsoft.com/office/powerpoint/2010/main" val="92225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7B3416EA-718D-4DD7-9A03-3CB57001706F}"/>
              </a:ext>
            </a:extLst>
          </p:cNvPr>
          <p:cNvPicPr>
            <a:picLocks noChangeAspect="1"/>
          </p:cNvPicPr>
          <p:nvPr/>
        </p:nvPicPr>
        <p:blipFill rotWithShape="1">
          <a:blip r:embed="rId2"/>
          <a:srcRect b="13250"/>
          <a:stretch/>
        </p:blipFill>
        <p:spPr>
          <a:xfrm>
            <a:off x="539552" y="188640"/>
            <a:ext cx="4032448" cy="6412414"/>
          </a:xfrm>
          <a:prstGeom prst="rect">
            <a:avLst/>
          </a:prstGeom>
        </p:spPr>
      </p:pic>
      <p:sp>
        <p:nvSpPr>
          <p:cNvPr id="6" name="TextBox 5">
            <a:extLst>
              <a:ext uri="{FF2B5EF4-FFF2-40B4-BE49-F238E27FC236}">
                <a16:creationId xmlns:a16="http://schemas.microsoft.com/office/drawing/2014/main" id="{82E7D9AB-7202-42E6-8B98-70639BB0766C}"/>
              </a:ext>
            </a:extLst>
          </p:cNvPr>
          <p:cNvSpPr txBox="1"/>
          <p:nvPr/>
        </p:nvSpPr>
        <p:spPr>
          <a:xfrm>
            <a:off x="4860032" y="476672"/>
            <a:ext cx="3960440" cy="923330"/>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6.20</a:t>
            </a:r>
            <a:r>
              <a:rPr lang="en-US" sz="1800" dirty="0">
                <a:effectLst/>
                <a:latin typeface="+mn-lt"/>
                <a:ea typeface="Times New Roman" panose="02020603050405020304" pitchFamily="18" charset="0"/>
              </a:rPr>
              <a:t> Representative invertebrate animals belonging to the lophotrochozoan phyla.</a:t>
            </a:r>
            <a:endParaRPr lang="en-GB" dirty="0">
              <a:latin typeface="+mn-lt"/>
            </a:endParaRPr>
          </a:p>
        </p:txBody>
      </p:sp>
    </p:spTree>
    <p:extLst>
      <p:ext uri="{BB962C8B-B14F-4D97-AF65-F5344CB8AC3E}">
        <p14:creationId xmlns:p14="http://schemas.microsoft.com/office/powerpoint/2010/main" val="3918918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ebsite&#10;&#10;Description automatically generated">
            <a:extLst>
              <a:ext uri="{FF2B5EF4-FFF2-40B4-BE49-F238E27FC236}">
                <a16:creationId xmlns:a16="http://schemas.microsoft.com/office/drawing/2014/main" id="{28891C2E-516F-4599-804B-5A55263EF58A}"/>
              </a:ext>
            </a:extLst>
          </p:cNvPr>
          <p:cNvPicPr>
            <a:picLocks noChangeAspect="1"/>
          </p:cNvPicPr>
          <p:nvPr/>
        </p:nvPicPr>
        <p:blipFill rotWithShape="1">
          <a:blip r:embed="rId2"/>
          <a:srcRect b="24432"/>
          <a:stretch/>
        </p:blipFill>
        <p:spPr>
          <a:xfrm>
            <a:off x="755576" y="260648"/>
            <a:ext cx="7790617" cy="5112568"/>
          </a:xfrm>
          <a:prstGeom prst="rect">
            <a:avLst/>
          </a:prstGeom>
        </p:spPr>
      </p:pic>
      <p:sp>
        <p:nvSpPr>
          <p:cNvPr id="6" name="TextBox 5">
            <a:extLst>
              <a:ext uri="{FF2B5EF4-FFF2-40B4-BE49-F238E27FC236}">
                <a16:creationId xmlns:a16="http://schemas.microsoft.com/office/drawing/2014/main" id="{2CB187CC-3F62-405A-A8FE-C4535A00E646}"/>
              </a:ext>
            </a:extLst>
          </p:cNvPr>
          <p:cNvSpPr txBox="1"/>
          <p:nvPr/>
        </p:nvSpPr>
        <p:spPr>
          <a:xfrm>
            <a:off x="935596" y="5589240"/>
            <a:ext cx="7272808" cy="646331"/>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6.19</a:t>
            </a:r>
            <a:r>
              <a:rPr lang="en-US" sz="1800" dirty="0">
                <a:effectLst/>
                <a:latin typeface="+mn-lt"/>
                <a:ea typeface="Times New Roman" panose="02020603050405020304" pitchFamily="18" charset="0"/>
              </a:rPr>
              <a:t> Representative invertebrate animals belonging to the </a:t>
            </a:r>
            <a:r>
              <a:rPr lang="en-US" sz="1800" dirty="0" err="1">
                <a:effectLst/>
                <a:latin typeface="+mn-lt"/>
                <a:ea typeface="Times New Roman" panose="02020603050405020304" pitchFamily="18" charset="0"/>
              </a:rPr>
              <a:t>Ecdysozoa</a:t>
            </a:r>
            <a:r>
              <a:rPr lang="en-US" sz="1800" dirty="0">
                <a:effectLst/>
                <a:latin typeface="+mn-lt"/>
                <a:ea typeface="Times New Roman" panose="02020603050405020304" pitchFamily="18" charset="0"/>
              </a:rPr>
              <a:t>.</a:t>
            </a:r>
            <a:endParaRPr lang="en-GB" dirty="0">
              <a:latin typeface="+mn-lt"/>
            </a:endParaRPr>
          </a:p>
        </p:txBody>
      </p:sp>
    </p:spTree>
    <p:extLst>
      <p:ext uri="{BB962C8B-B14F-4D97-AF65-F5344CB8AC3E}">
        <p14:creationId xmlns:p14="http://schemas.microsoft.com/office/powerpoint/2010/main" val="1166330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5E2A537-7F19-0C0C-AB3C-EBC38D60BA77}"/>
              </a:ext>
            </a:extLst>
          </p:cNvPr>
          <p:cNvPicPr>
            <a:picLocks noGrp="1" noChangeAspect="1"/>
          </p:cNvPicPr>
          <p:nvPr>
            <p:ph idx="1"/>
          </p:nvPr>
        </p:nvPicPr>
        <p:blipFill>
          <a:blip r:embed="rId2"/>
          <a:stretch>
            <a:fillRect/>
          </a:stretch>
        </p:blipFill>
        <p:spPr>
          <a:xfrm>
            <a:off x="179512" y="476672"/>
            <a:ext cx="9126177" cy="6084118"/>
          </a:xfrm>
        </p:spPr>
      </p:pic>
    </p:spTree>
    <p:extLst>
      <p:ext uri="{BB962C8B-B14F-4D97-AF65-F5344CB8AC3E}">
        <p14:creationId xmlns:p14="http://schemas.microsoft.com/office/powerpoint/2010/main" val="1140769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F0862CBC-01A4-494B-8D19-A4E89262DEEC}"/>
              </a:ext>
            </a:extLst>
          </p:cNvPr>
          <p:cNvPicPr>
            <a:picLocks noChangeAspect="1"/>
          </p:cNvPicPr>
          <p:nvPr/>
        </p:nvPicPr>
        <p:blipFill rotWithShape="1">
          <a:blip r:embed="rId2"/>
          <a:srcRect b="51344"/>
          <a:stretch/>
        </p:blipFill>
        <p:spPr>
          <a:xfrm>
            <a:off x="395536" y="404664"/>
            <a:ext cx="8352928" cy="3365468"/>
          </a:xfrm>
          <a:prstGeom prst="rect">
            <a:avLst/>
          </a:prstGeom>
        </p:spPr>
      </p:pic>
      <p:sp>
        <p:nvSpPr>
          <p:cNvPr id="6" name="TextBox 5">
            <a:extLst>
              <a:ext uri="{FF2B5EF4-FFF2-40B4-BE49-F238E27FC236}">
                <a16:creationId xmlns:a16="http://schemas.microsoft.com/office/drawing/2014/main" id="{E1E8A408-231E-4965-B202-77025BB45197}"/>
              </a:ext>
            </a:extLst>
          </p:cNvPr>
          <p:cNvSpPr txBox="1"/>
          <p:nvPr/>
        </p:nvSpPr>
        <p:spPr>
          <a:xfrm>
            <a:off x="323528" y="4005064"/>
            <a:ext cx="8424936" cy="646331"/>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6.21 </a:t>
            </a:r>
            <a:r>
              <a:rPr lang="en-US" sz="1800" dirty="0">
                <a:effectLst/>
                <a:latin typeface="+mn-lt"/>
                <a:ea typeface="Times New Roman" panose="02020603050405020304" pitchFamily="18" charset="0"/>
              </a:rPr>
              <a:t>Echinoderms (deuterostomes of the phylum Echinodermata).</a:t>
            </a:r>
            <a:endParaRPr lang="en-GB" dirty="0">
              <a:latin typeface="+mn-lt"/>
            </a:endParaRPr>
          </a:p>
        </p:txBody>
      </p:sp>
    </p:spTree>
    <p:extLst>
      <p:ext uri="{BB962C8B-B14F-4D97-AF65-F5344CB8AC3E}">
        <p14:creationId xmlns:p14="http://schemas.microsoft.com/office/powerpoint/2010/main" val="663499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low confidence">
            <a:extLst>
              <a:ext uri="{FF2B5EF4-FFF2-40B4-BE49-F238E27FC236}">
                <a16:creationId xmlns:a16="http://schemas.microsoft.com/office/drawing/2014/main" id="{2E3B871B-72B9-442F-8924-F9796D380A4E}"/>
              </a:ext>
            </a:extLst>
          </p:cNvPr>
          <p:cNvPicPr>
            <a:picLocks noChangeAspect="1"/>
          </p:cNvPicPr>
          <p:nvPr/>
        </p:nvPicPr>
        <p:blipFill rotWithShape="1">
          <a:blip r:embed="rId2"/>
          <a:srcRect b="8000"/>
          <a:stretch/>
        </p:blipFill>
        <p:spPr>
          <a:xfrm>
            <a:off x="251520" y="116631"/>
            <a:ext cx="5832648" cy="6491173"/>
          </a:xfrm>
          <a:prstGeom prst="rect">
            <a:avLst/>
          </a:prstGeom>
        </p:spPr>
      </p:pic>
      <p:sp>
        <p:nvSpPr>
          <p:cNvPr id="6" name="TextBox 5">
            <a:extLst>
              <a:ext uri="{FF2B5EF4-FFF2-40B4-BE49-F238E27FC236}">
                <a16:creationId xmlns:a16="http://schemas.microsoft.com/office/drawing/2014/main" id="{E358D5D1-5F9F-4B8B-B77F-B03272EA0140}"/>
              </a:ext>
            </a:extLst>
          </p:cNvPr>
          <p:cNvSpPr txBox="1"/>
          <p:nvPr/>
        </p:nvSpPr>
        <p:spPr>
          <a:xfrm>
            <a:off x="6156176" y="4088675"/>
            <a:ext cx="2808312" cy="2308324"/>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6.22 </a:t>
            </a:r>
            <a:r>
              <a:rPr lang="en-US" sz="1800" dirty="0">
                <a:effectLst/>
                <a:latin typeface="+mn-lt"/>
                <a:ea typeface="Times New Roman" panose="02020603050405020304" pitchFamily="18" charset="0"/>
              </a:rPr>
              <a:t>Representatives of the phylum Chordata, another deuterostome phylum. All of these animals have embryonic notochords and gill slits.</a:t>
            </a:r>
            <a:endParaRPr lang="en-GB" dirty="0">
              <a:latin typeface="+mn-lt"/>
            </a:endParaRPr>
          </a:p>
        </p:txBody>
      </p:sp>
    </p:spTree>
    <p:extLst>
      <p:ext uri="{BB962C8B-B14F-4D97-AF65-F5344CB8AC3E}">
        <p14:creationId xmlns:p14="http://schemas.microsoft.com/office/powerpoint/2010/main" val="3371816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question and answer on a white background&#10;&#10;Description automatically generated">
            <a:extLst>
              <a:ext uri="{FF2B5EF4-FFF2-40B4-BE49-F238E27FC236}">
                <a16:creationId xmlns:a16="http://schemas.microsoft.com/office/drawing/2014/main" id="{1B81CBC4-AAFF-1C3D-2E76-4366F4684534}"/>
              </a:ext>
            </a:extLst>
          </p:cNvPr>
          <p:cNvPicPr>
            <a:picLocks noGrp="1" noChangeAspect="1"/>
          </p:cNvPicPr>
          <p:nvPr>
            <p:ph idx="1"/>
          </p:nvPr>
        </p:nvPicPr>
        <p:blipFill>
          <a:blip r:embed="rId2"/>
          <a:stretch>
            <a:fillRect/>
          </a:stretch>
        </p:blipFill>
        <p:spPr>
          <a:xfrm>
            <a:off x="-71078" y="620687"/>
            <a:ext cx="8963557" cy="5975705"/>
          </a:xfrm>
        </p:spPr>
      </p:pic>
    </p:spTree>
    <p:extLst>
      <p:ext uri="{BB962C8B-B14F-4D97-AF65-F5344CB8AC3E}">
        <p14:creationId xmlns:p14="http://schemas.microsoft.com/office/powerpoint/2010/main" val="3960936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hart with text on it&#10;&#10;Description automatically generated with medium confidence">
            <a:extLst>
              <a:ext uri="{FF2B5EF4-FFF2-40B4-BE49-F238E27FC236}">
                <a16:creationId xmlns:a16="http://schemas.microsoft.com/office/drawing/2014/main" id="{A771B9A3-383B-5E62-184C-208231AB6ED2}"/>
              </a:ext>
            </a:extLst>
          </p:cNvPr>
          <p:cNvPicPr>
            <a:picLocks noChangeAspect="1"/>
          </p:cNvPicPr>
          <p:nvPr/>
        </p:nvPicPr>
        <p:blipFill rotWithShape="1">
          <a:blip r:embed="rId2"/>
          <a:srcRect b="1979"/>
          <a:stretch/>
        </p:blipFill>
        <p:spPr>
          <a:xfrm>
            <a:off x="20" y="1282"/>
            <a:ext cx="9143980" cy="6856718"/>
          </a:xfrm>
          <a:prstGeom prst="rect">
            <a:avLst/>
          </a:prstGeom>
        </p:spPr>
      </p:pic>
    </p:spTree>
    <p:extLst>
      <p:ext uri="{BB962C8B-B14F-4D97-AF65-F5344CB8AC3E}">
        <p14:creationId xmlns:p14="http://schemas.microsoft.com/office/powerpoint/2010/main" val="4001214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different animals&#10;&#10;Description automatically generated">
            <a:extLst>
              <a:ext uri="{FF2B5EF4-FFF2-40B4-BE49-F238E27FC236}">
                <a16:creationId xmlns:a16="http://schemas.microsoft.com/office/drawing/2014/main" id="{31C9474A-55B3-5CB8-2F3D-4AD5D7C72B5E}"/>
              </a:ext>
            </a:extLst>
          </p:cNvPr>
          <p:cNvPicPr>
            <a:picLocks noChangeAspect="1"/>
          </p:cNvPicPr>
          <p:nvPr/>
        </p:nvPicPr>
        <p:blipFill>
          <a:blip r:embed="rId2"/>
          <a:stretch>
            <a:fillRect/>
          </a:stretch>
        </p:blipFill>
        <p:spPr>
          <a:xfrm>
            <a:off x="899592" y="130968"/>
            <a:ext cx="7416824" cy="6596063"/>
          </a:xfrm>
          <a:prstGeom prst="rect">
            <a:avLst/>
          </a:prstGeom>
        </p:spPr>
      </p:pic>
    </p:spTree>
    <p:extLst>
      <p:ext uri="{BB962C8B-B14F-4D97-AF65-F5344CB8AC3E}">
        <p14:creationId xmlns:p14="http://schemas.microsoft.com/office/powerpoint/2010/main" val="4278588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D4F8A8-1D49-49DC-97AF-2DB313043369}"/>
              </a:ext>
            </a:extLst>
          </p:cNvPr>
          <p:cNvSpPr>
            <a:spLocks noGrp="1"/>
          </p:cNvSpPr>
          <p:nvPr>
            <p:ph idx="1"/>
          </p:nvPr>
        </p:nvSpPr>
        <p:spPr>
          <a:xfrm>
            <a:off x="406400" y="476672"/>
            <a:ext cx="8205788" cy="5314528"/>
          </a:xfrm>
        </p:spPr>
        <p:txBody>
          <a:bodyPr/>
          <a:lstStyle/>
          <a:p>
            <a:pPr marL="0" indent="0">
              <a:buNone/>
            </a:pPr>
            <a:r>
              <a:rPr lang="en-GB" b="1" dirty="0"/>
              <a:t>Prokaryotic cells differ fundamentally from eukaryotic cells</a:t>
            </a:r>
          </a:p>
          <a:p>
            <a:pPr marL="0" indent="0">
              <a:buNone/>
            </a:pPr>
            <a:endParaRPr lang="en-GB" b="1" dirty="0"/>
          </a:p>
          <a:p>
            <a:pPr marL="0" indent="0">
              <a:buNone/>
            </a:pPr>
            <a:r>
              <a:rPr lang="en-GB" dirty="0"/>
              <a:t>Compartmentalization</a:t>
            </a:r>
          </a:p>
          <a:p>
            <a:pPr marL="0" indent="0">
              <a:buNone/>
            </a:pPr>
            <a:endParaRPr lang="en-GB" dirty="0"/>
          </a:p>
          <a:p>
            <a:pPr marL="0" indent="0">
              <a:buNone/>
            </a:pPr>
            <a:r>
              <a:rPr lang="en-GB" dirty="0"/>
              <a:t>Specialization</a:t>
            </a:r>
          </a:p>
          <a:p>
            <a:pPr marL="0" indent="0">
              <a:buNone/>
            </a:pPr>
            <a:endParaRPr lang="en-GB" dirty="0"/>
          </a:p>
          <a:p>
            <a:pPr marL="0" indent="0">
              <a:buNone/>
            </a:pPr>
            <a:r>
              <a:rPr lang="en-GB" dirty="0"/>
              <a:t>Prokaryotic cells</a:t>
            </a:r>
          </a:p>
          <a:p>
            <a:pPr marL="0" indent="0">
              <a:buNone/>
            </a:pPr>
            <a:endParaRPr lang="en-GB" dirty="0"/>
          </a:p>
          <a:p>
            <a:pPr marL="0" indent="0">
              <a:buNone/>
            </a:pPr>
            <a:r>
              <a:rPr lang="en-GB" dirty="0"/>
              <a:t>Eukaryotic cells</a:t>
            </a:r>
          </a:p>
        </p:txBody>
      </p:sp>
    </p:spTree>
    <p:extLst>
      <p:ext uri="{BB962C8B-B14F-4D97-AF65-F5344CB8AC3E}">
        <p14:creationId xmlns:p14="http://schemas.microsoft.com/office/powerpoint/2010/main" val="13162973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E61F25-817A-48E1-8134-84F29960B552}"/>
              </a:ext>
            </a:extLst>
          </p:cNvPr>
          <p:cNvSpPr>
            <a:spLocks noGrp="1"/>
          </p:cNvSpPr>
          <p:nvPr>
            <p:ph idx="1"/>
          </p:nvPr>
        </p:nvSpPr>
        <p:spPr>
          <a:xfrm>
            <a:off x="406400" y="332656"/>
            <a:ext cx="8205788" cy="5458544"/>
          </a:xfrm>
        </p:spPr>
        <p:txBody>
          <a:bodyPr/>
          <a:lstStyle/>
          <a:p>
            <a:pPr marL="0" indent="0">
              <a:buNone/>
            </a:pPr>
            <a:r>
              <a:rPr lang="en-GB" b="1" dirty="0"/>
              <a:t>Humans are products of evolution</a:t>
            </a:r>
          </a:p>
          <a:p>
            <a:pPr marL="0" indent="0">
              <a:buNone/>
            </a:pPr>
            <a:endParaRPr lang="en-GB" b="1" dirty="0"/>
          </a:p>
          <a:p>
            <a:pPr marL="0" indent="0">
              <a:buNone/>
            </a:pPr>
            <a:r>
              <a:rPr lang="en-GB" dirty="0"/>
              <a:t>Our primate heritage</a:t>
            </a:r>
          </a:p>
          <a:p>
            <a:pPr marL="0" indent="0">
              <a:buNone/>
            </a:pPr>
            <a:endParaRPr lang="en-GB" dirty="0"/>
          </a:p>
          <a:p>
            <a:pPr marL="0" indent="0">
              <a:buNone/>
            </a:pPr>
            <a:r>
              <a:rPr lang="en-GB" dirty="0"/>
              <a:t>Early hominins</a:t>
            </a:r>
          </a:p>
          <a:p>
            <a:pPr marL="0" indent="0">
              <a:buNone/>
            </a:pPr>
            <a:endParaRPr lang="en-GB" dirty="0"/>
          </a:p>
          <a:p>
            <a:pPr marL="0" indent="0">
              <a:buNone/>
            </a:pPr>
            <a:r>
              <a:rPr lang="en-GB" dirty="0"/>
              <a:t>The genus </a:t>
            </a:r>
            <a:r>
              <a:rPr lang="en-GB" i="1" dirty="0"/>
              <a:t>Homo</a:t>
            </a:r>
            <a:endParaRPr lang="en-GB" dirty="0"/>
          </a:p>
        </p:txBody>
      </p:sp>
    </p:spTree>
    <p:extLst>
      <p:ext uri="{BB962C8B-B14F-4D97-AF65-F5344CB8AC3E}">
        <p14:creationId xmlns:p14="http://schemas.microsoft.com/office/powerpoint/2010/main" val="2040665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imeline&#10;&#10;Description automatically generated">
            <a:extLst>
              <a:ext uri="{FF2B5EF4-FFF2-40B4-BE49-F238E27FC236}">
                <a16:creationId xmlns:a16="http://schemas.microsoft.com/office/drawing/2014/main" id="{E729CB8C-CC82-4D3F-B872-F4B0148AB8A8}"/>
              </a:ext>
            </a:extLst>
          </p:cNvPr>
          <p:cNvPicPr>
            <a:picLocks noChangeAspect="1"/>
          </p:cNvPicPr>
          <p:nvPr/>
        </p:nvPicPr>
        <p:blipFill rotWithShape="1">
          <a:blip r:embed="rId2"/>
          <a:srcRect b="13250"/>
          <a:stretch/>
        </p:blipFill>
        <p:spPr>
          <a:xfrm>
            <a:off x="323528" y="188639"/>
            <a:ext cx="4536504" cy="6466675"/>
          </a:xfrm>
          <a:prstGeom prst="rect">
            <a:avLst/>
          </a:prstGeom>
        </p:spPr>
      </p:pic>
      <p:sp>
        <p:nvSpPr>
          <p:cNvPr id="6" name="TextBox 5">
            <a:extLst>
              <a:ext uri="{FF2B5EF4-FFF2-40B4-BE49-F238E27FC236}">
                <a16:creationId xmlns:a16="http://schemas.microsoft.com/office/drawing/2014/main" id="{2D37ED33-4446-4E6B-8854-38DE12A662D5}"/>
              </a:ext>
            </a:extLst>
          </p:cNvPr>
          <p:cNvSpPr txBox="1"/>
          <p:nvPr/>
        </p:nvSpPr>
        <p:spPr>
          <a:xfrm>
            <a:off x="5076056" y="4677236"/>
            <a:ext cx="3816424" cy="1200329"/>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6.23 </a:t>
            </a:r>
            <a:r>
              <a:rPr lang="en-US" sz="1800" dirty="0">
                <a:effectLst/>
                <a:latin typeface="+mn-lt"/>
                <a:ea typeface="Times New Roman" panose="02020603050405020304" pitchFamily="18" charset="0"/>
              </a:rPr>
              <a:t>Representative primates (phylum Chordata, class Mammalia, order Primates).</a:t>
            </a:r>
            <a:endParaRPr lang="en-GB" dirty="0">
              <a:latin typeface="+mn-lt"/>
            </a:endParaRPr>
          </a:p>
        </p:txBody>
      </p:sp>
    </p:spTree>
    <p:extLst>
      <p:ext uri="{BB962C8B-B14F-4D97-AF65-F5344CB8AC3E}">
        <p14:creationId xmlns:p14="http://schemas.microsoft.com/office/powerpoint/2010/main" val="37432533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C2859158-2307-4572-9EFC-5B80BB5EBD5B}"/>
              </a:ext>
            </a:extLst>
          </p:cNvPr>
          <p:cNvPicPr>
            <a:picLocks noChangeAspect="1"/>
          </p:cNvPicPr>
          <p:nvPr/>
        </p:nvPicPr>
        <p:blipFill rotWithShape="1">
          <a:blip r:embed="rId2"/>
          <a:srcRect b="46954"/>
          <a:stretch/>
        </p:blipFill>
        <p:spPr>
          <a:xfrm>
            <a:off x="539552" y="332656"/>
            <a:ext cx="8208912" cy="4729606"/>
          </a:xfrm>
          <a:prstGeom prst="rect">
            <a:avLst/>
          </a:prstGeom>
        </p:spPr>
      </p:pic>
      <p:sp>
        <p:nvSpPr>
          <p:cNvPr id="6" name="TextBox 5">
            <a:extLst>
              <a:ext uri="{FF2B5EF4-FFF2-40B4-BE49-F238E27FC236}">
                <a16:creationId xmlns:a16="http://schemas.microsoft.com/office/drawing/2014/main" id="{FE13696D-0CA8-4A6A-9254-4ECBBDFF8518}"/>
              </a:ext>
            </a:extLst>
          </p:cNvPr>
          <p:cNvSpPr txBox="1"/>
          <p:nvPr/>
        </p:nvSpPr>
        <p:spPr>
          <a:xfrm>
            <a:off x="1475656" y="5157192"/>
            <a:ext cx="6336704" cy="369332"/>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6.24 </a:t>
            </a:r>
            <a:r>
              <a:rPr lang="en-US" sz="1800" dirty="0">
                <a:effectLst/>
                <a:latin typeface="+mn-lt"/>
                <a:ea typeface="Times New Roman" panose="02020603050405020304" pitchFamily="18" charset="0"/>
              </a:rPr>
              <a:t>Fossils of the genus </a:t>
            </a:r>
            <a:r>
              <a:rPr lang="en-US" sz="1800" i="1" dirty="0">
                <a:effectLst/>
                <a:latin typeface="+mn-lt"/>
                <a:ea typeface="Times New Roman" panose="02020603050405020304" pitchFamily="18" charset="0"/>
              </a:rPr>
              <a:t>Australopithecus.</a:t>
            </a:r>
            <a:endParaRPr lang="en-GB" dirty="0">
              <a:latin typeface="+mn-lt"/>
            </a:endParaRPr>
          </a:p>
        </p:txBody>
      </p:sp>
    </p:spTree>
    <p:extLst>
      <p:ext uri="{BB962C8B-B14F-4D97-AF65-F5344CB8AC3E}">
        <p14:creationId xmlns:p14="http://schemas.microsoft.com/office/powerpoint/2010/main" val="1843630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5C5B95D0-5E0E-4EA1-B796-CA585CD19E33}"/>
              </a:ext>
            </a:extLst>
          </p:cNvPr>
          <p:cNvPicPr>
            <a:picLocks noChangeAspect="1"/>
          </p:cNvPicPr>
          <p:nvPr/>
        </p:nvPicPr>
        <p:blipFill rotWithShape="1">
          <a:blip r:embed="rId2"/>
          <a:srcRect b="17451"/>
          <a:stretch/>
        </p:blipFill>
        <p:spPr>
          <a:xfrm>
            <a:off x="179512" y="116632"/>
            <a:ext cx="4680520" cy="6677948"/>
          </a:xfrm>
          <a:prstGeom prst="rect">
            <a:avLst/>
          </a:prstGeom>
        </p:spPr>
      </p:pic>
      <p:sp>
        <p:nvSpPr>
          <p:cNvPr id="6" name="TextBox 5">
            <a:extLst>
              <a:ext uri="{FF2B5EF4-FFF2-40B4-BE49-F238E27FC236}">
                <a16:creationId xmlns:a16="http://schemas.microsoft.com/office/drawing/2014/main" id="{3A0CE984-A600-4D98-AB2C-976A2DD4D388}"/>
              </a:ext>
            </a:extLst>
          </p:cNvPr>
          <p:cNvSpPr txBox="1"/>
          <p:nvPr/>
        </p:nvSpPr>
        <p:spPr>
          <a:xfrm>
            <a:off x="5004048" y="3140968"/>
            <a:ext cx="3960440" cy="1754326"/>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6.25 </a:t>
            </a:r>
            <a:r>
              <a:rPr lang="en-US" sz="1800" dirty="0">
                <a:effectLst/>
                <a:latin typeface="+mn-lt"/>
                <a:ea typeface="Times New Roman" panose="02020603050405020304" pitchFamily="18" charset="0"/>
              </a:rPr>
              <a:t>A family tree of the family Hominidae. Dark orange areas show the known time range of species represented by fossils. Some dates are approximate.</a:t>
            </a:r>
            <a:endParaRPr lang="en-GB" dirty="0">
              <a:latin typeface="+mn-lt"/>
            </a:endParaRPr>
          </a:p>
        </p:txBody>
      </p:sp>
    </p:spTree>
    <p:extLst>
      <p:ext uri="{BB962C8B-B14F-4D97-AF65-F5344CB8AC3E}">
        <p14:creationId xmlns:p14="http://schemas.microsoft.com/office/powerpoint/2010/main" val="211718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22728825-C393-489E-B264-D30F6553A0BD}"/>
              </a:ext>
            </a:extLst>
          </p:cNvPr>
          <p:cNvPicPr>
            <a:picLocks noChangeAspect="1"/>
          </p:cNvPicPr>
          <p:nvPr/>
        </p:nvPicPr>
        <p:blipFill rotWithShape="1">
          <a:blip r:embed="rId2"/>
          <a:srcRect b="36416"/>
          <a:stretch/>
        </p:blipFill>
        <p:spPr>
          <a:xfrm>
            <a:off x="395536" y="188639"/>
            <a:ext cx="8280920" cy="5013775"/>
          </a:xfrm>
          <a:prstGeom prst="rect">
            <a:avLst/>
          </a:prstGeom>
        </p:spPr>
      </p:pic>
      <p:sp>
        <p:nvSpPr>
          <p:cNvPr id="6" name="TextBox 5">
            <a:extLst>
              <a:ext uri="{FF2B5EF4-FFF2-40B4-BE49-F238E27FC236}">
                <a16:creationId xmlns:a16="http://schemas.microsoft.com/office/drawing/2014/main" id="{70755A96-46FD-4E2B-8405-61F0C9A4F469}"/>
              </a:ext>
            </a:extLst>
          </p:cNvPr>
          <p:cNvSpPr txBox="1"/>
          <p:nvPr/>
        </p:nvSpPr>
        <p:spPr>
          <a:xfrm>
            <a:off x="2051720" y="5445224"/>
            <a:ext cx="4968552" cy="369332"/>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6.26 </a:t>
            </a:r>
            <a:r>
              <a:rPr lang="en-US" sz="1800" dirty="0">
                <a:effectLst/>
                <a:latin typeface="+mn-lt"/>
                <a:ea typeface="Times New Roman" panose="02020603050405020304" pitchFamily="18" charset="0"/>
              </a:rPr>
              <a:t>Fossils of the genus </a:t>
            </a:r>
            <a:r>
              <a:rPr lang="en-US" sz="1800" i="1" dirty="0">
                <a:effectLst/>
                <a:latin typeface="+mn-lt"/>
                <a:ea typeface="Times New Roman" panose="02020603050405020304" pitchFamily="18" charset="0"/>
              </a:rPr>
              <a:t>Homo.</a:t>
            </a:r>
            <a:endParaRPr lang="en-GB" dirty="0">
              <a:latin typeface="+mn-lt"/>
            </a:endParaRPr>
          </a:p>
        </p:txBody>
      </p:sp>
    </p:spTree>
    <p:extLst>
      <p:ext uri="{BB962C8B-B14F-4D97-AF65-F5344CB8AC3E}">
        <p14:creationId xmlns:p14="http://schemas.microsoft.com/office/powerpoint/2010/main" val="2124378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4604F20-126E-4A10-B2F9-F6C3055D4E5D}"/>
              </a:ext>
            </a:extLst>
          </p:cNvPr>
          <p:cNvPicPr>
            <a:picLocks noChangeAspect="1"/>
          </p:cNvPicPr>
          <p:nvPr/>
        </p:nvPicPr>
        <p:blipFill rotWithShape="1">
          <a:blip r:embed="rId2"/>
          <a:srcRect b="79200"/>
          <a:stretch/>
        </p:blipFill>
        <p:spPr>
          <a:xfrm>
            <a:off x="100569" y="980728"/>
            <a:ext cx="8942862" cy="2722612"/>
          </a:xfrm>
          <a:prstGeom prst="rect">
            <a:avLst/>
          </a:prstGeom>
        </p:spPr>
      </p:pic>
      <p:sp>
        <p:nvSpPr>
          <p:cNvPr id="6" name="TextBox 5">
            <a:extLst>
              <a:ext uri="{FF2B5EF4-FFF2-40B4-BE49-F238E27FC236}">
                <a16:creationId xmlns:a16="http://schemas.microsoft.com/office/drawing/2014/main" id="{816BEB8C-8603-4761-9832-5BE46E2C7651}"/>
              </a:ext>
            </a:extLst>
          </p:cNvPr>
          <p:cNvSpPr txBox="1"/>
          <p:nvPr/>
        </p:nvSpPr>
        <p:spPr>
          <a:xfrm>
            <a:off x="2555776" y="4005064"/>
            <a:ext cx="3852428" cy="369332"/>
          </a:xfrm>
          <a:prstGeom prst="rect">
            <a:avLst/>
          </a:prstGeom>
          <a:noFill/>
        </p:spPr>
        <p:txBody>
          <a:bodyPr wrap="square" rtlCol="0">
            <a:spAutoFit/>
          </a:bodyPr>
          <a:lstStyle/>
          <a:p>
            <a:r>
              <a:rPr lang="en-GB" sz="1800" dirty="0">
                <a:latin typeface="+mn-lt"/>
              </a:rPr>
              <a:t>Structure of a prokaryotic cell.</a:t>
            </a:r>
          </a:p>
        </p:txBody>
      </p:sp>
    </p:spTree>
    <p:extLst>
      <p:ext uri="{BB962C8B-B14F-4D97-AF65-F5344CB8AC3E}">
        <p14:creationId xmlns:p14="http://schemas.microsoft.com/office/powerpoint/2010/main" val="1805033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7B2BD8F-B18F-4F0C-8DA0-EC85377B4DD9}"/>
              </a:ext>
            </a:extLst>
          </p:cNvPr>
          <p:cNvPicPr>
            <a:picLocks noChangeAspect="1"/>
          </p:cNvPicPr>
          <p:nvPr/>
        </p:nvPicPr>
        <p:blipFill rotWithShape="1">
          <a:blip r:embed="rId2"/>
          <a:srcRect t="19551" b="4850"/>
          <a:stretch/>
        </p:blipFill>
        <p:spPr>
          <a:xfrm>
            <a:off x="323528" y="260648"/>
            <a:ext cx="5616624" cy="6214924"/>
          </a:xfrm>
          <a:prstGeom prst="rect">
            <a:avLst/>
          </a:prstGeom>
        </p:spPr>
      </p:pic>
      <p:sp>
        <p:nvSpPr>
          <p:cNvPr id="6" name="TextBox 5">
            <a:extLst>
              <a:ext uri="{FF2B5EF4-FFF2-40B4-BE49-F238E27FC236}">
                <a16:creationId xmlns:a16="http://schemas.microsoft.com/office/drawing/2014/main" id="{BB349C77-8BA4-4505-BF4D-95531F727CC4}"/>
              </a:ext>
            </a:extLst>
          </p:cNvPr>
          <p:cNvSpPr txBox="1"/>
          <p:nvPr/>
        </p:nvSpPr>
        <p:spPr>
          <a:xfrm>
            <a:off x="5940152" y="4941168"/>
            <a:ext cx="3096344" cy="646331"/>
          </a:xfrm>
          <a:prstGeom prst="rect">
            <a:avLst/>
          </a:prstGeom>
          <a:noFill/>
        </p:spPr>
        <p:txBody>
          <a:bodyPr wrap="square" rtlCol="0">
            <a:spAutoFit/>
          </a:bodyPr>
          <a:lstStyle/>
          <a:p>
            <a:r>
              <a:rPr lang="en-GB" sz="1800" dirty="0">
                <a:latin typeface="+mn-lt"/>
              </a:rPr>
              <a:t>Structure of a eukaryotic cell.</a:t>
            </a:r>
          </a:p>
        </p:txBody>
      </p:sp>
    </p:spTree>
    <p:extLst>
      <p:ext uri="{BB962C8B-B14F-4D97-AF65-F5344CB8AC3E}">
        <p14:creationId xmlns:p14="http://schemas.microsoft.com/office/powerpoint/2010/main" val="2506352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ist of items in a document&#10;&#10;Description automatically generated with medium confidence">
            <a:extLst>
              <a:ext uri="{FF2B5EF4-FFF2-40B4-BE49-F238E27FC236}">
                <a16:creationId xmlns:a16="http://schemas.microsoft.com/office/drawing/2014/main" id="{334CD2F1-1078-CC7D-17C8-50E8182AEDC7}"/>
              </a:ext>
            </a:extLst>
          </p:cNvPr>
          <p:cNvPicPr>
            <a:picLocks noChangeAspect="1"/>
          </p:cNvPicPr>
          <p:nvPr/>
        </p:nvPicPr>
        <p:blipFill>
          <a:blip r:embed="rId2"/>
          <a:stretch>
            <a:fillRect/>
          </a:stretch>
        </p:blipFill>
        <p:spPr>
          <a:xfrm>
            <a:off x="2051720" y="176212"/>
            <a:ext cx="5040560" cy="6505575"/>
          </a:xfrm>
          <a:prstGeom prst="rect">
            <a:avLst/>
          </a:prstGeom>
        </p:spPr>
      </p:pic>
    </p:spTree>
    <p:extLst>
      <p:ext uri="{BB962C8B-B14F-4D97-AF65-F5344CB8AC3E}">
        <p14:creationId xmlns:p14="http://schemas.microsoft.com/office/powerpoint/2010/main" val="3593259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question and answer to question&#10;&#10;Description automatically generated">
            <a:extLst>
              <a:ext uri="{FF2B5EF4-FFF2-40B4-BE49-F238E27FC236}">
                <a16:creationId xmlns:a16="http://schemas.microsoft.com/office/drawing/2014/main" id="{75F676B8-15BF-7117-B1BF-9BB84D1E7ABC}"/>
              </a:ext>
            </a:extLst>
          </p:cNvPr>
          <p:cNvPicPr>
            <a:picLocks noGrp="1" noChangeAspect="1"/>
          </p:cNvPicPr>
          <p:nvPr>
            <p:ph idx="1"/>
          </p:nvPr>
        </p:nvPicPr>
        <p:blipFill>
          <a:blip r:embed="rId2"/>
          <a:stretch>
            <a:fillRect/>
          </a:stretch>
        </p:blipFill>
        <p:spPr>
          <a:xfrm>
            <a:off x="683568" y="980727"/>
            <a:ext cx="7866037" cy="5244025"/>
          </a:xfrm>
        </p:spPr>
      </p:pic>
    </p:spTree>
    <p:extLst>
      <p:ext uri="{BB962C8B-B14F-4D97-AF65-F5344CB8AC3E}">
        <p14:creationId xmlns:p14="http://schemas.microsoft.com/office/powerpoint/2010/main" val="839768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6F772A-FC80-460D-AE6E-45FD8DC16DF8}"/>
              </a:ext>
            </a:extLst>
          </p:cNvPr>
          <p:cNvSpPr>
            <a:spLocks noGrp="1"/>
          </p:cNvSpPr>
          <p:nvPr>
            <p:ph idx="1"/>
          </p:nvPr>
        </p:nvSpPr>
        <p:spPr>
          <a:xfrm>
            <a:off x="406400" y="404664"/>
            <a:ext cx="8205788" cy="5386536"/>
          </a:xfrm>
        </p:spPr>
        <p:txBody>
          <a:bodyPr/>
          <a:lstStyle/>
          <a:p>
            <a:pPr marL="0" indent="0">
              <a:buNone/>
            </a:pPr>
            <a:r>
              <a:rPr lang="en-GB" b="1" dirty="0"/>
              <a:t>The two domains of prokaryotic organisms</a:t>
            </a:r>
          </a:p>
          <a:p>
            <a:pPr marL="0" indent="0">
              <a:buNone/>
            </a:pPr>
            <a:endParaRPr lang="en-GB" b="1" dirty="0"/>
          </a:p>
          <a:p>
            <a:pPr marL="0" indent="0">
              <a:buNone/>
            </a:pPr>
            <a:r>
              <a:rPr lang="en-GB" dirty="0"/>
              <a:t>Domain and kingdom archaea</a:t>
            </a:r>
          </a:p>
          <a:p>
            <a:pPr marL="0" indent="0">
              <a:buNone/>
            </a:pPr>
            <a:endParaRPr lang="en-GB" dirty="0"/>
          </a:p>
          <a:p>
            <a:pPr marL="0" indent="0">
              <a:buNone/>
            </a:pPr>
            <a:r>
              <a:rPr lang="en-GB" dirty="0"/>
              <a:t>Domain and kingdom eubacteria</a:t>
            </a:r>
          </a:p>
        </p:txBody>
      </p:sp>
    </p:spTree>
    <p:extLst>
      <p:ext uri="{BB962C8B-B14F-4D97-AF65-F5344CB8AC3E}">
        <p14:creationId xmlns:p14="http://schemas.microsoft.com/office/powerpoint/2010/main" val="454506445"/>
      </p:ext>
    </p:extLst>
  </p:cSld>
  <p:clrMapOvr>
    <a:masterClrMapping/>
  </p:clrMapOvr>
</p:sld>
</file>

<file path=ppt/theme/theme1.xml><?xml version="1.0" encoding="utf-8"?>
<a:theme xmlns:a="http://schemas.openxmlformats.org/drawingml/2006/main" name="Office Theme">
  <a:themeElements>
    <a:clrScheme name="">
      <a:dk1>
        <a:srgbClr val="000000"/>
      </a:dk1>
      <a:lt1>
        <a:srgbClr val="FFFFFF"/>
      </a:lt1>
      <a:dk2>
        <a:srgbClr val="11147D"/>
      </a:dk2>
      <a:lt2>
        <a:srgbClr val="9DBCDB"/>
      </a:lt2>
      <a:accent1>
        <a:srgbClr val="DEF0FC"/>
      </a:accent1>
      <a:accent2>
        <a:srgbClr val="11147D"/>
      </a:accent2>
      <a:accent3>
        <a:srgbClr val="FFFFFF"/>
      </a:accent3>
      <a:accent4>
        <a:srgbClr val="000000"/>
      </a:accent4>
      <a:accent5>
        <a:srgbClr val="ECF6FD"/>
      </a:accent5>
      <a:accent6>
        <a:srgbClr val="0E1171"/>
      </a:accent6>
      <a:hlink>
        <a:srgbClr val="ADDAF7"/>
      </a:hlink>
      <a:folHlink>
        <a:srgbClr val="3E7AB8"/>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rcpress_master_template.potx  -  Read-Only" id="{BB688410-595E-488D-A28D-038C8EBF4D2D}" vid="{BCD2818A-5D35-4005-ADB7-4432A7CF89C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25440AA9095334DB3D5727F76092292" ma:contentTypeVersion="6" ma:contentTypeDescription="Create a new document." ma:contentTypeScope="" ma:versionID="8883c73fb4010812906d5d15c503c91c">
  <xsd:schema xmlns:xsd="http://www.w3.org/2001/XMLSchema" xmlns:xs="http://www.w3.org/2001/XMLSchema" xmlns:p="http://schemas.microsoft.com/office/2006/metadata/properties" xmlns:ns2="4bb372d3-63f6-4132-b4a9-53f6c6ee75cf" xmlns:ns3="07914852-17c5-4b94-83a2-7a6755eb7fbc" targetNamespace="http://schemas.microsoft.com/office/2006/metadata/properties" ma:root="true" ma:fieldsID="2227ccba1093c330152e0193fbcac0a8" ns2:_="" ns3:_="">
    <xsd:import namespace="4bb372d3-63f6-4132-b4a9-53f6c6ee75cf"/>
    <xsd:import namespace="07914852-17c5-4b94-83a2-7a6755eb7fbc"/>
    <xsd:element name="properties">
      <xsd:complexType>
        <xsd:sequence>
          <xsd:element name="documentManagement">
            <xsd:complexType>
              <xsd:all>
                <xsd:element ref="ns2:Template_x0020_Used_x0020_For"/>
                <xsd:element ref="ns2:Audience"/>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b372d3-63f6-4132-b4a9-53f6c6ee75cf" elementFormDefault="qualified">
    <xsd:import namespace="http://schemas.microsoft.com/office/2006/documentManagement/types"/>
    <xsd:import namespace="http://schemas.microsoft.com/office/infopath/2007/PartnerControls"/>
    <xsd:element name="Template_x0020_Used_x0020_For" ma:index="8" ma:displayName="Template Used For" ma:description="What is this template required to be used for?" ma:format="Dropdown" ma:internalName="Template_x0020_Used_x0020_For">
      <xsd:simpleType>
        <xsd:restriction base="dms:Choice">
          <xsd:enumeration value="Handover Memo"/>
          <xsd:enumeration value="Site Map"/>
          <xsd:enumeration value="Flashcards"/>
          <xsd:enumeration value="Quizzes"/>
          <xsd:enumeration value="Timelines"/>
          <xsd:enumeration value="Listening Guide"/>
          <xsd:enumeration value="Instructor Manual"/>
          <xsd:enumeration value="PowerPoint Slides"/>
          <xsd:enumeration value="QuestBank"/>
        </xsd:restriction>
      </xsd:simpleType>
    </xsd:element>
    <xsd:element name="Audience" ma:index="9" ma:displayName="Template Type" ma:description="Who is this item aimed at?" ma:format="Dropdown" ma:internalName="Audience">
      <xsd:simpleType>
        <xsd:restriction base="dms:Choice">
          <xsd:enumeration value="Students"/>
          <xsd:enumeration value="Instructors"/>
          <xsd:enumeration value="Admin"/>
        </xsd:restriction>
      </xsd:simpleType>
    </xsd:element>
  </xsd:schema>
  <xsd:schema xmlns:xsd="http://www.w3.org/2001/XMLSchema" xmlns:xs="http://www.w3.org/2001/XMLSchema" xmlns:dms="http://schemas.microsoft.com/office/2006/documentManagement/types" xmlns:pc="http://schemas.microsoft.com/office/infopath/2007/PartnerControls" targetNamespace="07914852-17c5-4b94-83a2-7a6755eb7fb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LongProperties xmlns="http://schemas.microsoft.com/office/2006/metadata/longProperties"/>
</file>

<file path=customXml/itemProps1.xml><?xml version="1.0" encoding="utf-8"?>
<ds:datastoreItem xmlns:ds="http://schemas.openxmlformats.org/officeDocument/2006/customXml" ds:itemID="{4E15CE75-3717-45CC-A115-FED6EA14B96C}">
  <ds:schemaRefs>
    <ds:schemaRef ds:uri="http://schemas.microsoft.com/sharepoint/v3/contenttype/forms"/>
  </ds:schemaRefs>
</ds:datastoreItem>
</file>

<file path=customXml/itemProps2.xml><?xml version="1.0" encoding="utf-8"?>
<ds:datastoreItem xmlns:ds="http://schemas.openxmlformats.org/officeDocument/2006/customXml" ds:itemID="{6C35CC37-AE4C-4720-B179-AA433E3D0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b372d3-63f6-4132-b4a9-53f6c6ee75cf"/>
    <ds:schemaRef ds:uri="07914852-17c5-4b94-83a2-7a6755eb7f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D5D51E-17EF-47A0-97EF-299488475813}">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crcpress_master_template</Template>
  <TotalTime>148</TotalTime>
  <Words>700</Words>
  <Application>Microsoft Office PowerPoint</Application>
  <PresentationFormat>On-screen Show (4:3)</PresentationFormat>
  <Paragraphs>68</Paragraphs>
  <Slides>44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Rockwell</vt:lpstr>
      <vt:lpstr>Times</vt:lpstr>
      <vt:lpstr>Verdana</vt:lpstr>
      <vt:lpstr>Office Theme</vt:lpstr>
      <vt:lpstr>Chapter 6: Classifying Nature’s Diversity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Informa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6: Classifying Nature’s Diversity</dc:title>
  <dc:creator>Burton, Leah</dc:creator>
  <cp:lastModifiedBy>Nancy Minkoff</cp:lastModifiedBy>
  <cp:revision>7</cp:revision>
  <dcterms:created xsi:type="dcterms:W3CDTF">2023-01-12T11:33:51Z</dcterms:created>
  <dcterms:modified xsi:type="dcterms:W3CDTF">2024-09-07T13:02:39Z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Used For">
    <vt:lpwstr>PowerPoint Slides</vt:lpwstr>
  </property>
  <property fmtid="{D5CDD505-2E9C-101B-9397-08002B2CF9AE}" pid="3" name="Audience">
    <vt:lpwstr>Instructors</vt:lpwstr>
  </property>
  <property fmtid="{D5CDD505-2E9C-101B-9397-08002B2CF9AE}" pid="4" name="MSIP_Label_2bbab825-a111-45e4-86a1-18cee0005896_Enabled">
    <vt:lpwstr>true</vt:lpwstr>
  </property>
  <property fmtid="{D5CDD505-2E9C-101B-9397-08002B2CF9AE}" pid="5" name="MSIP_Label_2bbab825-a111-45e4-86a1-18cee0005896_SetDate">
    <vt:lpwstr>2023-01-12T12:11:38Z</vt:lpwstr>
  </property>
  <property fmtid="{D5CDD505-2E9C-101B-9397-08002B2CF9AE}" pid="6" name="MSIP_Label_2bbab825-a111-45e4-86a1-18cee0005896_Method">
    <vt:lpwstr>Standard</vt:lpwstr>
  </property>
  <property fmtid="{D5CDD505-2E9C-101B-9397-08002B2CF9AE}" pid="7" name="MSIP_Label_2bbab825-a111-45e4-86a1-18cee0005896_Name">
    <vt:lpwstr>2bbab825-a111-45e4-86a1-18cee0005896</vt:lpwstr>
  </property>
  <property fmtid="{D5CDD505-2E9C-101B-9397-08002B2CF9AE}" pid="8" name="MSIP_Label_2bbab825-a111-45e4-86a1-18cee0005896_SiteId">
    <vt:lpwstr>2567d566-604c-408a-8a60-55d0dc9d9d6b</vt:lpwstr>
  </property>
  <property fmtid="{D5CDD505-2E9C-101B-9397-08002B2CF9AE}" pid="9" name="MSIP_Label_2bbab825-a111-45e4-86a1-18cee0005896_ActionId">
    <vt:lpwstr>b9c75475-a52d-4e9c-a50c-0c515b6cc32c</vt:lpwstr>
  </property>
  <property fmtid="{D5CDD505-2E9C-101B-9397-08002B2CF9AE}" pid="10" name="MSIP_Label_2bbab825-a111-45e4-86a1-18cee0005896_ContentBits">
    <vt:lpwstr>2</vt:lpwstr>
  </property>
</Properties>
</file>