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2"/>
  </p:notesMasterIdLst>
  <p:sldIdLst>
    <p:sldId id="267" r:id="rId5"/>
    <p:sldId id="266"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5195" autoAdjust="0"/>
  </p:normalViewPr>
  <p:slideViewPr>
    <p:cSldViewPr>
      <p:cViewPr varScale="1">
        <p:scale>
          <a:sx n="88" d="100"/>
          <a:sy n="88" d="100"/>
        </p:scale>
        <p:origin x="105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ton, Leah" userId="921ec43c-bf46-4f20-9664-fb99c677a0d5" providerId="ADAL" clId="{7693FBBE-C179-458B-AF5B-B25DA45D0742}"/>
    <pc:docChg chg="custSel modSld">
      <pc:chgData name="Burton, Leah" userId="921ec43c-bf46-4f20-9664-fb99c677a0d5" providerId="ADAL" clId="{7693FBBE-C179-458B-AF5B-B25DA45D0742}" dt="2023-01-11T11:42:13.395" v="21" actId="1076"/>
      <pc:docMkLst>
        <pc:docMk/>
      </pc:docMkLst>
      <pc:sldChg chg="modSp mod">
        <pc:chgData name="Burton, Leah" userId="921ec43c-bf46-4f20-9664-fb99c677a0d5" providerId="ADAL" clId="{7693FBBE-C179-458B-AF5B-B25DA45D0742}" dt="2023-01-11T11:41:16.099" v="8" actId="1076"/>
        <pc:sldMkLst>
          <pc:docMk/>
          <pc:sldMk cId="2214207080" sldId="271"/>
        </pc:sldMkLst>
        <pc:spChg chg="mod">
          <ac:chgData name="Burton, Leah" userId="921ec43c-bf46-4f20-9664-fb99c677a0d5" providerId="ADAL" clId="{7693FBBE-C179-458B-AF5B-B25DA45D0742}" dt="2023-01-11T11:41:16.099" v="8" actId="1076"/>
          <ac:spMkLst>
            <pc:docMk/>
            <pc:sldMk cId="2214207080" sldId="271"/>
            <ac:spMk id="6" creationId="{85C9AD2B-452C-477C-AA47-CDDF5562C253}"/>
          </ac:spMkLst>
        </pc:spChg>
        <pc:picChg chg="mod">
          <ac:chgData name="Burton, Leah" userId="921ec43c-bf46-4f20-9664-fb99c677a0d5" providerId="ADAL" clId="{7693FBBE-C179-458B-AF5B-B25DA45D0742}" dt="2023-01-11T11:41:11.445" v="7" actId="1076"/>
          <ac:picMkLst>
            <pc:docMk/>
            <pc:sldMk cId="2214207080" sldId="271"/>
            <ac:picMk id="5" creationId="{FAE6AFFB-E1DF-447C-A5F5-E2E4396435CF}"/>
          </ac:picMkLst>
        </pc:picChg>
      </pc:sldChg>
      <pc:sldChg chg="modSp mod">
        <pc:chgData name="Burton, Leah" userId="921ec43c-bf46-4f20-9664-fb99c677a0d5" providerId="ADAL" clId="{7693FBBE-C179-458B-AF5B-B25DA45D0742}" dt="2023-01-11T11:41:26.106" v="10" actId="1076"/>
        <pc:sldMkLst>
          <pc:docMk/>
          <pc:sldMk cId="3760356418" sldId="272"/>
        </pc:sldMkLst>
        <pc:spChg chg="mod">
          <ac:chgData name="Burton, Leah" userId="921ec43c-bf46-4f20-9664-fb99c677a0d5" providerId="ADAL" clId="{7693FBBE-C179-458B-AF5B-B25DA45D0742}" dt="2023-01-11T11:41:26.106" v="10" actId="1076"/>
          <ac:spMkLst>
            <pc:docMk/>
            <pc:sldMk cId="3760356418" sldId="272"/>
            <ac:spMk id="6" creationId="{2A5614E4-87F0-495E-AD9F-4687CA511BDC}"/>
          </ac:spMkLst>
        </pc:spChg>
        <pc:picChg chg="mod">
          <ac:chgData name="Burton, Leah" userId="921ec43c-bf46-4f20-9664-fb99c677a0d5" providerId="ADAL" clId="{7693FBBE-C179-458B-AF5B-B25DA45D0742}" dt="2023-01-11T11:41:22.805" v="9" actId="1076"/>
          <ac:picMkLst>
            <pc:docMk/>
            <pc:sldMk cId="3760356418" sldId="272"/>
            <ac:picMk id="5" creationId="{5950577A-EAA9-42DB-976C-A821AEEDBBFF}"/>
          </ac:picMkLst>
        </pc:picChg>
      </pc:sldChg>
      <pc:sldChg chg="modSp mod">
        <pc:chgData name="Burton, Leah" userId="921ec43c-bf46-4f20-9664-fb99c677a0d5" providerId="ADAL" clId="{7693FBBE-C179-458B-AF5B-B25DA45D0742}" dt="2023-01-11T11:05:49.012" v="1" actId="14100"/>
        <pc:sldMkLst>
          <pc:docMk/>
          <pc:sldMk cId="1893561290" sldId="273"/>
        </pc:sldMkLst>
        <pc:spChg chg="mod">
          <ac:chgData name="Burton, Leah" userId="921ec43c-bf46-4f20-9664-fb99c677a0d5" providerId="ADAL" clId="{7693FBBE-C179-458B-AF5B-B25DA45D0742}" dt="2023-01-11T11:05:49.012" v="1" actId="14100"/>
          <ac:spMkLst>
            <pc:docMk/>
            <pc:sldMk cId="1893561290" sldId="273"/>
            <ac:spMk id="6" creationId="{15F829AE-2F40-4E78-9C63-A7021495A006}"/>
          </ac:spMkLst>
        </pc:spChg>
      </pc:sldChg>
      <pc:sldChg chg="modSp mod">
        <pc:chgData name="Burton, Leah" userId="921ec43c-bf46-4f20-9664-fb99c677a0d5" providerId="ADAL" clId="{7693FBBE-C179-458B-AF5B-B25DA45D0742}" dt="2023-01-11T11:41:36.876" v="12" actId="1076"/>
        <pc:sldMkLst>
          <pc:docMk/>
          <pc:sldMk cId="1281707993" sldId="275"/>
        </pc:sldMkLst>
        <pc:spChg chg="mod">
          <ac:chgData name="Burton, Leah" userId="921ec43c-bf46-4f20-9664-fb99c677a0d5" providerId="ADAL" clId="{7693FBBE-C179-458B-AF5B-B25DA45D0742}" dt="2023-01-11T11:41:33.715" v="11" actId="1076"/>
          <ac:spMkLst>
            <pc:docMk/>
            <pc:sldMk cId="1281707993" sldId="275"/>
            <ac:spMk id="5" creationId="{31BE2907-C078-42D3-9F74-9EEC27735F6D}"/>
          </ac:spMkLst>
        </pc:spChg>
        <pc:picChg chg="mod">
          <ac:chgData name="Burton, Leah" userId="921ec43c-bf46-4f20-9664-fb99c677a0d5" providerId="ADAL" clId="{7693FBBE-C179-458B-AF5B-B25DA45D0742}" dt="2023-01-11T11:41:36.876" v="12" actId="1076"/>
          <ac:picMkLst>
            <pc:docMk/>
            <pc:sldMk cId="1281707993" sldId="275"/>
            <ac:picMk id="4" creationId="{592F3AF0-3C16-4FF8-8543-BDB7B4111FAD}"/>
          </ac:picMkLst>
        </pc:picChg>
      </pc:sldChg>
      <pc:sldChg chg="modSp mod">
        <pc:chgData name="Burton, Leah" userId="921ec43c-bf46-4f20-9664-fb99c677a0d5" providerId="ADAL" clId="{7693FBBE-C179-458B-AF5B-B25DA45D0742}" dt="2023-01-11T11:41:58.094" v="18" actId="6549"/>
        <pc:sldMkLst>
          <pc:docMk/>
          <pc:sldMk cId="1606589096" sldId="281"/>
        </pc:sldMkLst>
        <pc:spChg chg="mod">
          <ac:chgData name="Burton, Leah" userId="921ec43c-bf46-4f20-9664-fb99c677a0d5" providerId="ADAL" clId="{7693FBBE-C179-458B-AF5B-B25DA45D0742}" dt="2023-01-11T11:41:58.094" v="18" actId="6549"/>
          <ac:spMkLst>
            <pc:docMk/>
            <pc:sldMk cId="1606589096" sldId="281"/>
            <ac:spMk id="6" creationId="{FAD7D2A0-DA69-406D-8DC4-061B1E40A22B}"/>
          </ac:spMkLst>
        </pc:spChg>
        <pc:picChg chg="mod">
          <ac:chgData name="Burton, Leah" userId="921ec43c-bf46-4f20-9664-fb99c677a0d5" providerId="ADAL" clId="{7693FBBE-C179-458B-AF5B-B25DA45D0742}" dt="2023-01-11T11:41:53.069" v="16" actId="1076"/>
          <ac:picMkLst>
            <pc:docMk/>
            <pc:sldMk cId="1606589096" sldId="281"/>
            <ac:picMk id="5" creationId="{9B19F578-E4B9-42D6-BD9C-A09439AF4219}"/>
          </ac:picMkLst>
        </pc:picChg>
      </pc:sldChg>
      <pc:sldChg chg="modSp mod">
        <pc:chgData name="Burton, Leah" userId="921ec43c-bf46-4f20-9664-fb99c677a0d5" providerId="ADAL" clId="{7693FBBE-C179-458B-AF5B-B25DA45D0742}" dt="2023-01-11T11:42:13.395" v="21" actId="1076"/>
        <pc:sldMkLst>
          <pc:docMk/>
          <pc:sldMk cId="2183775984" sldId="286"/>
        </pc:sldMkLst>
        <pc:spChg chg="mod">
          <ac:chgData name="Burton, Leah" userId="921ec43c-bf46-4f20-9664-fb99c677a0d5" providerId="ADAL" clId="{7693FBBE-C179-458B-AF5B-B25DA45D0742}" dt="2023-01-11T11:42:13.395" v="21" actId="1076"/>
          <ac:spMkLst>
            <pc:docMk/>
            <pc:sldMk cId="2183775984" sldId="286"/>
            <ac:spMk id="6" creationId="{CCCFE61F-C266-45A5-95B6-7A2866CB6012}"/>
          </ac:spMkLst>
        </pc:spChg>
        <pc:picChg chg="mod">
          <ac:chgData name="Burton, Leah" userId="921ec43c-bf46-4f20-9664-fb99c677a0d5" providerId="ADAL" clId="{7693FBBE-C179-458B-AF5B-B25DA45D0742}" dt="2023-01-11T11:42:10.492" v="20" actId="1076"/>
          <ac:picMkLst>
            <pc:docMk/>
            <pc:sldMk cId="2183775984" sldId="286"/>
            <ac:picMk id="5" creationId="{E194C7C9-6A0C-46DF-B8E8-38D62AF8BD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8352928" cy="1202432"/>
          </a:xfrm>
        </p:spPr>
        <p:txBody>
          <a:bodyPr/>
          <a:lstStyle/>
          <a:p>
            <a:r>
              <a:rPr lang="en-US" altLang="en-US" dirty="0"/>
              <a:t>Chapter 3: </a:t>
            </a:r>
            <a:r>
              <a:rPr lang="en-GB" altLang="en-US" dirty="0"/>
              <a:t>Human Genetics and Gene Expression</a:t>
            </a:r>
            <a:endParaRPr lang="en-US" altLang="en-US" dirty="0"/>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592F3AF0-3C16-4FF8-8543-BDB7B4111FAD}"/>
              </a:ext>
            </a:extLst>
          </p:cNvPr>
          <p:cNvPicPr>
            <a:picLocks noChangeAspect="1"/>
          </p:cNvPicPr>
          <p:nvPr/>
        </p:nvPicPr>
        <p:blipFill rotWithShape="1">
          <a:blip r:embed="rId2"/>
          <a:srcRect b="22020"/>
          <a:stretch/>
        </p:blipFill>
        <p:spPr>
          <a:xfrm>
            <a:off x="323528" y="672654"/>
            <a:ext cx="5489816" cy="5564658"/>
          </a:xfrm>
          <a:prstGeom prst="rect">
            <a:avLst/>
          </a:prstGeom>
        </p:spPr>
      </p:pic>
      <p:sp>
        <p:nvSpPr>
          <p:cNvPr id="5" name="TextBox 4">
            <a:extLst>
              <a:ext uri="{FF2B5EF4-FFF2-40B4-BE49-F238E27FC236}">
                <a16:creationId xmlns:a16="http://schemas.microsoft.com/office/drawing/2014/main" id="{31BE2907-C078-42D3-9F74-9EEC27735F6D}"/>
              </a:ext>
            </a:extLst>
          </p:cNvPr>
          <p:cNvSpPr txBox="1"/>
          <p:nvPr/>
        </p:nvSpPr>
        <p:spPr>
          <a:xfrm>
            <a:off x="6274214" y="4205987"/>
            <a:ext cx="288032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3.7</a:t>
            </a:r>
            <a:r>
              <a:rPr lang="en-US" sz="1800" dirty="0">
                <a:effectLst/>
                <a:latin typeface="+mn-lt"/>
                <a:ea typeface="Times New Roman" panose="02020603050405020304" pitchFamily="18" charset="0"/>
              </a:rPr>
              <a:t> Examples of two types of mutations. (The DNA sequences shown are the template strands from which the mRNA codons are copied).</a:t>
            </a:r>
            <a:r>
              <a:rPr lang="en-US" sz="1800" dirty="0">
                <a:effectLst/>
                <a:latin typeface="+mn-lt"/>
                <a:ea typeface="Times New Roman" panose="02020603050405020304" pitchFamily="18" charset="0"/>
                <a:cs typeface="Times New Roman" panose="02020603050405020304" pitchFamily="18" charset="0"/>
              </a:rPr>
              <a:t> </a:t>
            </a:r>
            <a:endParaRPr lang="en-GB" dirty="0">
              <a:latin typeface="+mn-lt"/>
            </a:endParaRPr>
          </a:p>
        </p:txBody>
      </p:sp>
    </p:spTree>
    <p:extLst>
      <p:ext uri="{BB962C8B-B14F-4D97-AF65-F5344CB8AC3E}">
        <p14:creationId xmlns:p14="http://schemas.microsoft.com/office/powerpoint/2010/main" val="128170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5561E9-3C51-4CA0-ACEC-BA6CFB5C895D}"/>
              </a:ext>
            </a:extLst>
          </p:cNvPr>
          <p:cNvSpPr>
            <a:spLocks noGrp="1"/>
          </p:cNvSpPr>
          <p:nvPr>
            <p:ph idx="1"/>
          </p:nvPr>
        </p:nvSpPr>
        <p:spPr>
          <a:xfrm>
            <a:off x="406400" y="548680"/>
            <a:ext cx="8205788" cy="5242520"/>
          </a:xfrm>
        </p:spPr>
        <p:txBody>
          <a:bodyPr/>
          <a:lstStyle/>
          <a:p>
            <a:pPr marL="0" indent="0">
              <a:buNone/>
            </a:pPr>
            <a:r>
              <a:rPr lang="en-GB" sz="2400" b="1" dirty="0"/>
              <a:t>Genes carried on sex chromosomes determine sex and sex-linked traits</a:t>
            </a:r>
            <a:endParaRPr lang="en-GB" dirty="0"/>
          </a:p>
          <a:p>
            <a:pPr marL="0" indent="0">
              <a:buNone/>
            </a:pPr>
            <a:endParaRPr lang="en-GB" dirty="0"/>
          </a:p>
          <a:p>
            <a:pPr marL="0" indent="0">
              <a:buNone/>
            </a:pPr>
            <a:r>
              <a:rPr lang="en-GB" dirty="0"/>
              <a:t>Sex determination</a:t>
            </a:r>
          </a:p>
          <a:p>
            <a:pPr marL="0" indent="0">
              <a:buNone/>
            </a:pPr>
            <a:endParaRPr lang="en-GB" dirty="0"/>
          </a:p>
          <a:p>
            <a:pPr marL="0" indent="0">
              <a:buNone/>
            </a:pPr>
            <a:r>
              <a:rPr lang="en-GB" dirty="0"/>
              <a:t>Sex-linked traits</a:t>
            </a:r>
          </a:p>
          <a:p>
            <a:pPr marL="0" indent="0">
              <a:buNone/>
            </a:pPr>
            <a:endParaRPr lang="en-GB" dirty="0"/>
          </a:p>
          <a:p>
            <a:pPr marL="0" indent="0">
              <a:buNone/>
            </a:pPr>
            <a:r>
              <a:rPr lang="en-GB" dirty="0"/>
              <a:t>Chromosomal variation</a:t>
            </a:r>
          </a:p>
          <a:p>
            <a:pPr marL="0" indent="0">
              <a:buNone/>
            </a:pPr>
            <a:endParaRPr lang="en-GB" dirty="0"/>
          </a:p>
          <a:p>
            <a:pPr marL="0" indent="0">
              <a:buNone/>
            </a:pPr>
            <a:r>
              <a:rPr lang="en-GB" dirty="0"/>
              <a:t>Social and ethical issues regarding sex determination</a:t>
            </a:r>
          </a:p>
        </p:txBody>
      </p:sp>
    </p:spTree>
    <p:extLst>
      <p:ext uri="{BB962C8B-B14F-4D97-AF65-F5344CB8AC3E}">
        <p14:creationId xmlns:p14="http://schemas.microsoft.com/office/powerpoint/2010/main" val="2129526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26E307B-1165-4E98-8A22-6D6DCD619F1A}"/>
              </a:ext>
            </a:extLst>
          </p:cNvPr>
          <p:cNvPicPr>
            <a:picLocks noChangeAspect="1"/>
          </p:cNvPicPr>
          <p:nvPr/>
        </p:nvPicPr>
        <p:blipFill rotWithShape="1">
          <a:blip r:embed="rId2"/>
          <a:srcRect b="50000"/>
          <a:stretch/>
        </p:blipFill>
        <p:spPr>
          <a:xfrm>
            <a:off x="171358" y="548680"/>
            <a:ext cx="8801284" cy="4680520"/>
          </a:xfrm>
          <a:prstGeom prst="rect">
            <a:avLst/>
          </a:prstGeom>
        </p:spPr>
      </p:pic>
      <p:sp>
        <p:nvSpPr>
          <p:cNvPr id="6" name="TextBox 5">
            <a:extLst>
              <a:ext uri="{FF2B5EF4-FFF2-40B4-BE49-F238E27FC236}">
                <a16:creationId xmlns:a16="http://schemas.microsoft.com/office/drawing/2014/main" id="{6706EA35-9FC8-481C-89CD-B0A24B30F1BC}"/>
              </a:ext>
            </a:extLst>
          </p:cNvPr>
          <p:cNvSpPr txBox="1"/>
          <p:nvPr/>
        </p:nvSpPr>
        <p:spPr>
          <a:xfrm>
            <a:off x="1655676" y="5661248"/>
            <a:ext cx="5832648" cy="369332"/>
          </a:xfrm>
          <a:prstGeom prst="rect">
            <a:avLst/>
          </a:prstGeom>
          <a:noFill/>
        </p:spPr>
        <p:txBody>
          <a:bodyPr wrap="square" rtlCol="0">
            <a:spAutoFit/>
          </a:bodyPr>
          <a:lstStyle/>
          <a:p>
            <a:r>
              <a:rPr lang="en-GB" sz="1800" b="1" dirty="0">
                <a:latin typeface="+mn-lt"/>
              </a:rPr>
              <a:t>Figure 3.8 </a:t>
            </a:r>
            <a:r>
              <a:rPr lang="en-GB" sz="1800" dirty="0">
                <a:latin typeface="+mn-lt"/>
              </a:rPr>
              <a:t>Human female and male karyotypes.</a:t>
            </a:r>
          </a:p>
        </p:txBody>
      </p:sp>
    </p:spTree>
    <p:extLst>
      <p:ext uri="{BB962C8B-B14F-4D97-AF65-F5344CB8AC3E}">
        <p14:creationId xmlns:p14="http://schemas.microsoft.com/office/powerpoint/2010/main" val="405799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11B8F20-498E-452F-902C-C76EABA675E0}"/>
              </a:ext>
            </a:extLst>
          </p:cNvPr>
          <p:cNvPicPr>
            <a:picLocks noChangeAspect="1"/>
          </p:cNvPicPr>
          <p:nvPr/>
        </p:nvPicPr>
        <p:blipFill rotWithShape="1">
          <a:blip r:embed="rId2"/>
          <a:srcRect b="27802"/>
          <a:stretch/>
        </p:blipFill>
        <p:spPr>
          <a:xfrm>
            <a:off x="683567" y="476672"/>
            <a:ext cx="8075373" cy="3744416"/>
          </a:xfrm>
          <a:prstGeom prst="rect">
            <a:avLst/>
          </a:prstGeom>
        </p:spPr>
      </p:pic>
      <p:sp>
        <p:nvSpPr>
          <p:cNvPr id="6" name="TextBox 5">
            <a:extLst>
              <a:ext uri="{FF2B5EF4-FFF2-40B4-BE49-F238E27FC236}">
                <a16:creationId xmlns:a16="http://schemas.microsoft.com/office/drawing/2014/main" id="{926D2017-1827-4CCA-A44E-A81E3AF16B5E}"/>
              </a:ext>
            </a:extLst>
          </p:cNvPr>
          <p:cNvSpPr txBox="1"/>
          <p:nvPr/>
        </p:nvSpPr>
        <p:spPr>
          <a:xfrm>
            <a:off x="1084849" y="4581128"/>
            <a:ext cx="7272808"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3.9</a:t>
            </a:r>
            <a:r>
              <a:rPr lang="en-US" sz="1800" dirty="0">
                <a:effectLst/>
                <a:latin typeface="+mn-lt"/>
                <a:ea typeface="Times New Roman" panose="02020603050405020304" pitchFamily="18" charset="0"/>
              </a:rPr>
              <a:t> The relationship (simplified) between the </a:t>
            </a:r>
            <a:r>
              <a:rPr lang="en-US" sz="1800" i="1" dirty="0">
                <a:effectLst/>
                <a:latin typeface="+mn-lt"/>
                <a:ea typeface="Times New Roman" panose="02020603050405020304" pitchFamily="18" charset="0"/>
              </a:rPr>
              <a:t>SRY</a:t>
            </a:r>
            <a:r>
              <a:rPr lang="en-US" sz="1800" dirty="0">
                <a:effectLst/>
                <a:latin typeface="+mn-lt"/>
                <a:ea typeface="Times New Roman" panose="02020603050405020304" pitchFamily="18" charset="0"/>
              </a:rPr>
              <a:t> gene and sexual development in humans.  The SRY protein is also known as Testis-Determining Factor (TDF). </a:t>
            </a:r>
            <a:endParaRPr lang="en-GB" dirty="0">
              <a:latin typeface="+mn-lt"/>
            </a:endParaRPr>
          </a:p>
        </p:txBody>
      </p:sp>
    </p:spTree>
    <p:extLst>
      <p:ext uri="{BB962C8B-B14F-4D97-AF65-F5344CB8AC3E}">
        <p14:creationId xmlns:p14="http://schemas.microsoft.com/office/powerpoint/2010/main" val="228167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7CAC1C2-E783-43F1-BCBD-6CAF533360CC}"/>
              </a:ext>
            </a:extLst>
          </p:cNvPr>
          <p:cNvPicPr>
            <a:picLocks noChangeAspect="1"/>
          </p:cNvPicPr>
          <p:nvPr/>
        </p:nvPicPr>
        <p:blipFill rotWithShape="1">
          <a:blip r:embed="rId2"/>
          <a:srcRect b="18370"/>
          <a:stretch/>
        </p:blipFill>
        <p:spPr>
          <a:xfrm>
            <a:off x="827584" y="191698"/>
            <a:ext cx="3312368" cy="6474603"/>
          </a:xfrm>
          <a:prstGeom prst="rect">
            <a:avLst/>
          </a:prstGeom>
        </p:spPr>
      </p:pic>
      <p:sp>
        <p:nvSpPr>
          <p:cNvPr id="6" name="TextBox 5">
            <a:extLst>
              <a:ext uri="{FF2B5EF4-FFF2-40B4-BE49-F238E27FC236}">
                <a16:creationId xmlns:a16="http://schemas.microsoft.com/office/drawing/2014/main" id="{E60EAC5B-4FD0-4DED-AF50-9885E10EE9D2}"/>
              </a:ext>
            </a:extLst>
          </p:cNvPr>
          <p:cNvSpPr txBox="1"/>
          <p:nvPr/>
        </p:nvSpPr>
        <p:spPr>
          <a:xfrm>
            <a:off x="4499992" y="836712"/>
            <a:ext cx="3960440"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3.10</a:t>
            </a:r>
            <a:r>
              <a:rPr lang="en-US" sz="1800" dirty="0">
                <a:effectLst/>
                <a:latin typeface="+mn-lt"/>
                <a:ea typeface="Times New Roman" panose="02020603050405020304" pitchFamily="18" charset="0"/>
              </a:rPr>
              <a:t> Inheritance of red–green colorblindness, a sex-linked recessive trait. </a:t>
            </a:r>
            <a:endParaRPr lang="en-GB" sz="1800" dirty="0">
              <a:latin typeface="+mn-lt"/>
            </a:endParaRPr>
          </a:p>
        </p:txBody>
      </p:sp>
    </p:spTree>
    <p:extLst>
      <p:ext uri="{BB962C8B-B14F-4D97-AF65-F5344CB8AC3E}">
        <p14:creationId xmlns:p14="http://schemas.microsoft.com/office/powerpoint/2010/main" val="5257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5332B8B6-BA98-401B-B82B-3A19764C41B8}"/>
              </a:ext>
            </a:extLst>
          </p:cNvPr>
          <p:cNvPicPr>
            <a:picLocks noChangeAspect="1"/>
          </p:cNvPicPr>
          <p:nvPr/>
        </p:nvPicPr>
        <p:blipFill rotWithShape="1">
          <a:blip r:embed="rId2"/>
          <a:srcRect b="54251"/>
          <a:stretch/>
        </p:blipFill>
        <p:spPr>
          <a:xfrm>
            <a:off x="539552" y="404664"/>
            <a:ext cx="8282904" cy="4104456"/>
          </a:xfrm>
          <a:prstGeom prst="rect">
            <a:avLst/>
          </a:prstGeom>
        </p:spPr>
      </p:pic>
      <p:sp>
        <p:nvSpPr>
          <p:cNvPr id="6" name="TextBox 5">
            <a:extLst>
              <a:ext uri="{FF2B5EF4-FFF2-40B4-BE49-F238E27FC236}">
                <a16:creationId xmlns:a16="http://schemas.microsoft.com/office/drawing/2014/main" id="{EB4C593F-387D-47B4-88C1-EE915790D781}"/>
              </a:ext>
            </a:extLst>
          </p:cNvPr>
          <p:cNvSpPr txBox="1"/>
          <p:nvPr/>
        </p:nvSpPr>
        <p:spPr>
          <a:xfrm>
            <a:off x="1188616" y="4941168"/>
            <a:ext cx="6984776" cy="369332"/>
          </a:xfrm>
          <a:prstGeom prst="rect">
            <a:avLst/>
          </a:prstGeom>
          <a:noFill/>
        </p:spPr>
        <p:txBody>
          <a:bodyPr wrap="square" rtlCol="0">
            <a:spAutoFit/>
          </a:bodyPr>
          <a:lstStyle/>
          <a:p>
            <a:r>
              <a:rPr lang="en-GB" sz="1800" b="1" dirty="0">
                <a:latin typeface="+mn-lt"/>
              </a:rPr>
              <a:t>Figure 3.11 </a:t>
            </a:r>
            <a:r>
              <a:rPr lang="en-GB" sz="1800" dirty="0">
                <a:latin typeface="+mn-lt"/>
              </a:rPr>
              <a:t>Two variations in human X and Y karyotypes.</a:t>
            </a:r>
            <a:endParaRPr lang="en-GB" sz="1800" b="1" dirty="0">
              <a:latin typeface="+mn-lt"/>
            </a:endParaRPr>
          </a:p>
        </p:txBody>
      </p:sp>
    </p:spTree>
    <p:extLst>
      <p:ext uri="{BB962C8B-B14F-4D97-AF65-F5344CB8AC3E}">
        <p14:creationId xmlns:p14="http://schemas.microsoft.com/office/powerpoint/2010/main" val="20631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B19F578-E4B9-42D6-BD9C-A09439AF4219}"/>
              </a:ext>
            </a:extLst>
          </p:cNvPr>
          <p:cNvPicPr>
            <a:picLocks noChangeAspect="1"/>
          </p:cNvPicPr>
          <p:nvPr/>
        </p:nvPicPr>
        <p:blipFill rotWithShape="1">
          <a:blip r:embed="rId2"/>
          <a:srcRect b="10101"/>
          <a:stretch/>
        </p:blipFill>
        <p:spPr>
          <a:xfrm>
            <a:off x="1187624" y="151125"/>
            <a:ext cx="3627138" cy="6555749"/>
          </a:xfrm>
          <a:prstGeom prst="rect">
            <a:avLst/>
          </a:prstGeom>
        </p:spPr>
      </p:pic>
      <p:sp>
        <p:nvSpPr>
          <p:cNvPr id="6" name="TextBox 5">
            <a:extLst>
              <a:ext uri="{FF2B5EF4-FFF2-40B4-BE49-F238E27FC236}">
                <a16:creationId xmlns:a16="http://schemas.microsoft.com/office/drawing/2014/main" id="{FAD7D2A0-DA69-406D-8DC4-061B1E40A22B}"/>
              </a:ext>
            </a:extLst>
          </p:cNvPr>
          <p:cNvSpPr txBox="1"/>
          <p:nvPr/>
        </p:nvSpPr>
        <p:spPr>
          <a:xfrm>
            <a:off x="5076056" y="1196752"/>
            <a:ext cx="3744416" cy="3416320"/>
          </a:xfrm>
          <a:prstGeom prst="rect">
            <a:avLst/>
          </a:prstGeom>
          <a:noFill/>
        </p:spPr>
        <p:txBody>
          <a:bodyPr wrap="square" rtlCol="0">
            <a:spAutoFit/>
          </a:bodyPr>
          <a:lstStyle/>
          <a:p>
            <a:r>
              <a:rPr lang="en-GB" sz="1800" b="1" dirty="0">
                <a:latin typeface="+mn-lt"/>
              </a:rPr>
              <a:t>Figure 3.12 </a:t>
            </a:r>
            <a:r>
              <a:rPr lang="en-GB" sz="1800" dirty="0">
                <a:latin typeface="+mn-lt"/>
              </a:rPr>
              <a:t>Abnormal meiosis during egg production, showing how certain chromosomal variations may arise.</a:t>
            </a:r>
          </a:p>
          <a:p>
            <a:endParaRPr lang="en-GB" sz="1800" dirty="0">
              <a:latin typeface="+mn-lt"/>
            </a:endParaRPr>
          </a:p>
          <a:p>
            <a:r>
              <a:rPr lang="en-GB" sz="1800" dirty="0">
                <a:latin typeface="+mn-lt"/>
              </a:rPr>
              <a:t>(Nondisjunction can occur during either the first or second division of meiosis; in either case, the resulting chromosomal configurations are as shown here). </a:t>
            </a:r>
          </a:p>
        </p:txBody>
      </p:sp>
    </p:spTree>
    <p:extLst>
      <p:ext uri="{BB962C8B-B14F-4D97-AF65-F5344CB8AC3E}">
        <p14:creationId xmlns:p14="http://schemas.microsoft.com/office/powerpoint/2010/main" val="160658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E4615290-DD9F-4B6B-A2E0-BD553508E9E8}"/>
              </a:ext>
            </a:extLst>
          </p:cNvPr>
          <p:cNvPicPr>
            <a:picLocks noChangeAspect="1"/>
          </p:cNvPicPr>
          <p:nvPr/>
        </p:nvPicPr>
        <p:blipFill rotWithShape="1">
          <a:blip r:embed="rId2"/>
          <a:srcRect b="37020"/>
          <a:stretch/>
        </p:blipFill>
        <p:spPr>
          <a:xfrm>
            <a:off x="395536" y="476672"/>
            <a:ext cx="8457200" cy="4176464"/>
          </a:xfrm>
          <a:prstGeom prst="rect">
            <a:avLst/>
          </a:prstGeom>
        </p:spPr>
      </p:pic>
      <p:sp>
        <p:nvSpPr>
          <p:cNvPr id="6" name="TextBox 5">
            <a:extLst>
              <a:ext uri="{FF2B5EF4-FFF2-40B4-BE49-F238E27FC236}">
                <a16:creationId xmlns:a16="http://schemas.microsoft.com/office/drawing/2014/main" id="{C652EC32-FE27-487B-BE31-F481F6C9A962}"/>
              </a:ext>
            </a:extLst>
          </p:cNvPr>
          <p:cNvSpPr txBox="1"/>
          <p:nvPr/>
        </p:nvSpPr>
        <p:spPr>
          <a:xfrm>
            <a:off x="2771800" y="5013176"/>
            <a:ext cx="5040560" cy="369332"/>
          </a:xfrm>
          <a:prstGeom prst="rect">
            <a:avLst/>
          </a:prstGeom>
          <a:noFill/>
        </p:spPr>
        <p:txBody>
          <a:bodyPr wrap="square" rtlCol="0">
            <a:spAutoFit/>
          </a:bodyPr>
          <a:lstStyle/>
          <a:p>
            <a:r>
              <a:rPr lang="en-GB" sz="1800" b="1" dirty="0">
                <a:latin typeface="+mn-lt"/>
              </a:rPr>
              <a:t>Figure 3.13 </a:t>
            </a:r>
            <a:r>
              <a:rPr lang="en-GB" sz="1800" dirty="0">
                <a:latin typeface="+mn-lt"/>
              </a:rPr>
              <a:t>Down syndrome.</a:t>
            </a:r>
          </a:p>
        </p:txBody>
      </p:sp>
    </p:spTree>
    <p:extLst>
      <p:ext uri="{BB962C8B-B14F-4D97-AF65-F5344CB8AC3E}">
        <p14:creationId xmlns:p14="http://schemas.microsoft.com/office/powerpoint/2010/main" val="4015691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072CE-7F55-4BC5-BBFE-CA2C771278D6}"/>
              </a:ext>
            </a:extLst>
          </p:cNvPr>
          <p:cNvSpPr>
            <a:spLocks noGrp="1"/>
          </p:cNvSpPr>
          <p:nvPr>
            <p:ph idx="1"/>
          </p:nvPr>
        </p:nvSpPr>
        <p:spPr>
          <a:xfrm>
            <a:off x="406400" y="332656"/>
            <a:ext cx="8205788" cy="3312368"/>
          </a:xfrm>
        </p:spPr>
        <p:txBody>
          <a:bodyPr/>
          <a:lstStyle/>
          <a:p>
            <a:pPr marL="0" indent="0">
              <a:buNone/>
            </a:pPr>
            <a:r>
              <a:rPr lang="en-GB" sz="2400" b="1" dirty="0"/>
              <a:t>Some diseases and disease predispositions Are inherited</a:t>
            </a:r>
          </a:p>
          <a:p>
            <a:pPr marL="0" indent="0">
              <a:buNone/>
            </a:pPr>
            <a:endParaRPr lang="en-GB" dirty="0"/>
          </a:p>
          <a:p>
            <a:pPr marL="0" indent="0">
              <a:buNone/>
            </a:pPr>
            <a:endParaRPr lang="en-GB" dirty="0"/>
          </a:p>
          <a:p>
            <a:pPr marL="0" indent="0">
              <a:buNone/>
            </a:pPr>
            <a:r>
              <a:rPr lang="en-GB" dirty="0"/>
              <a:t>Inborn errors of metabolism</a:t>
            </a:r>
          </a:p>
          <a:p>
            <a:pPr marL="0" indent="0">
              <a:buNone/>
            </a:pPr>
            <a:endParaRPr lang="en-GB" dirty="0"/>
          </a:p>
          <a:p>
            <a:pPr marL="0" indent="0">
              <a:buNone/>
            </a:pPr>
            <a:r>
              <a:rPr lang="en-GB" dirty="0"/>
              <a:t>Identifying genetic causes for traits</a:t>
            </a:r>
          </a:p>
        </p:txBody>
      </p:sp>
    </p:spTree>
    <p:extLst>
      <p:ext uri="{BB962C8B-B14F-4D97-AF65-F5344CB8AC3E}">
        <p14:creationId xmlns:p14="http://schemas.microsoft.com/office/powerpoint/2010/main" val="318172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E2BC6F3A-C969-47C8-B2D9-2081D7390AF1}"/>
              </a:ext>
            </a:extLst>
          </p:cNvPr>
          <p:cNvPicPr>
            <a:picLocks noChangeAspect="1"/>
          </p:cNvPicPr>
          <p:nvPr/>
        </p:nvPicPr>
        <p:blipFill rotWithShape="1">
          <a:blip r:embed="rId2"/>
          <a:srcRect b="16401"/>
          <a:stretch/>
        </p:blipFill>
        <p:spPr>
          <a:xfrm>
            <a:off x="611560" y="476672"/>
            <a:ext cx="5759109" cy="5733256"/>
          </a:xfrm>
          <a:prstGeom prst="rect">
            <a:avLst/>
          </a:prstGeom>
        </p:spPr>
      </p:pic>
      <p:sp>
        <p:nvSpPr>
          <p:cNvPr id="6" name="TextBox 5">
            <a:extLst>
              <a:ext uri="{FF2B5EF4-FFF2-40B4-BE49-F238E27FC236}">
                <a16:creationId xmlns:a16="http://schemas.microsoft.com/office/drawing/2014/main" id="{4790F667-BA2E-4E43-ACDA-77E797E168D9}"/>
              </a:ext>
            </a:extLst>
          </p:cNvPr>
          <p:cNvSpPr txBox="1"/>
          <p:nvPr/>
        </p:nvSpPr>
        <p:spPr>
          <a:xfrm>
            <a:off x="6525317" y="908720"/>
            <a:ext cx="2592288" cy="535531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3.14</a:t>
            </a:r>
            <a:r>
              <a:rPr lang="en-US" sz="1800" dirty="0">
                <a:effectLst/>
                <a:latin typeface="+mn-lt"/>
                <a:ea typeface="Times New Roman" panose="02020603050405020304" pitchFamily="18" charset="0"/>
              </a:rPr>
              <a:t> An example of simple Mendelian inheritance in humans. </a:t>
            </a:r>
          </a:p>
          <a:p>
            <a:endParaRPr lang="en-US" sz="1800" dirty="0">
              <a:latin typeface="+mn-lt"/>
              <a:ea typeface="Times New Roman" panose="02020603050405020304" pitchFamily="18" charset="0"/>
            </a:endParaRPr>
          </a:p>
          <a:p>
            <a:r>
              <a:rPr lang="en-US" sz="1800" dirty="0">
                <a:effectLst/>
                <a:latin typeface="+mn-lt"/>
                <a:ea typeface="Times New Roman" panose="02020603050405020304" pitchFamily="18" charset="0"/>
              </a:rPr>
              <a:t>Albinism, a recessive trait, arises in most cases from </a:t>
            </a:r>
            <a:r>
              <a:rPr lang="en-US" sz="1800" dirty="0" err="1">
                <a:effectLst/>
                <a:latin typeface="+mn-lt"/>
                <a:ea typeface="Times New Roman" panose="02020603050405020304" pitchFamily="18" charset="0"/>
              </a:rPr>
              <a:t>matings</a:t>
            </a:r>
            <a:r>
              <a:rPr lang="en-US" sz="1800" dirty="0">
                <a:effectLst/>
                <a:latin typeface="+mn-lt"/>
                <a:ea typeface="Times New Roman" panose="02020603050405020304" pitchFamily="18" charset="0"/>
              </a:rPr>
              <a:t> between heterozygotes, although it could also arise from </a:t>
            </a:r>
            <a:r>
              <a:rPr lang="en-US" sz="1800" dirty="0" err="1">
                <a:effectLst/>
                <a:latin typeface="+mn-lt"/>
                <a:ea typeface="Times New Roman" panose="02020603050405020304" pitchFamily="18" charset="0"/>
              </a:rPr>
              <a:t>matings</a:t>
            </a:r>
            <a:r>
              <a:rPr lang="en-US" sz="1800" dirty="0">
                <a:effectLst/>
                <a:latin typeface="+mn-lt"/>
                <a:ea typeface="Times New Roman" panose="02020603050405020304" pitchFamily="18" charset="0"/>
              </a:rPr>
              <a:t> between a heterozygous person and someone who is homozygous recessive. </a:t>
            </a:r>
            <a:endParaRPr lang="en-GB" dirty="0">
              <a:latin typeface="+mn-lt"/>
            </a:endParaRPr>
          </a:p>
        </p:txBody>
      </p:sp>
    </p:spTree>
    <p:extLst>
      <p:ext uri="{BB962C8B-B14F-4D97-AF65-F5344CB8AC3E}">
        <p14:creationId xmlns:p14="http://schemas.microsoft.com/office/powerpoint/2010/main" val="341213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04664"/>
            <a:ext cx="8205788" cy="5386536"/>
          </a:xfrm>
        </p:spPr>
        <p:txBody>
          <a:bodyPr/>
          <a:lstStyle/>
          <a:p>
            <a:pPr marL="0" indent="0">
              <a:buNone/>
            </a:pPr>
            <a:r>
              <a:rPr lang="en-US" sz="2400" b="1" dirty="0">
                <a:effectLst/>
                <a:latin typeface="+mn-lt"/>
                <a:ea typeface="Calibri" panose="020F0502020204030204" pitchFamily="34" charset="0"/>
                <a:cs typeface="Times New Roman" panose="02020603050405020304" pitchFamily="18" charset="0"/>
              </a:rPr>
              <a:t>Gene expression: Genetic information influences phenotypes through transcription and translation</a:t>
            </a:r>
          </a:p>
          <a:p>
            <a:pPr marL="0" indent="0">
              <a:buNone/>
            </a:pPr>
            <a:endParaRPr lang="en-GB" altLang="en-US" dirty="0"/>
          </a:p>
          <a:p>
            <a:pPr marL="0" indent="0">
              <a:buNone/>
            </a:pPr>
            <a:r>
              <a:rPr lang="en-GB" altLang="en-US" dirty="0"/>
              <a:t>Overview of gene expression</a:t>
            </a:r>
          </a:p>
          <a:p>
            <a:pPr marL="0" indent="0">
              <a:buNone/>
            </a:pPr>
            <a:r>
              <a:rPr lang="en-GB" altLang="en-US" dirty="0"/>
              <a:t>    </a:t>
            </a:r>
          </a:p>
          <a:p>
            <a:pPr marL="0" indent="0">
              <a:buNone/>
            </a:pPr>
            <a:r>
              <a:rPr lang="en-GB" altLang="en-US" dirty="0"/>
              <a:t>Transcription from DNA to RNA</a:t>
            </a:r>
          </a:p>
          <a:p>
            <a:pPr marL="0" indent="0">
              <a:buNone/>
            </a:pPr>
            <a:endParaRPr lang="en-GB" altLang="en-US" dirty="0"/>
          </a:p>
          <a:p>
            <a:pPr marL="0" indent="0">
              <a:buNone/>
            </a:pPr>
            <a:r>
              <a:rPr lang="en-GB" altLang="en-US" dirty="0"/>
              <a:t>Translation from RNA to protein</a:t>
            </a:r>
          </a:p>
          <a:p>
            <a:pPr marL="0" indent="0">
              <a:buNone/>
            </a:pPr>
            <a:endParaRPr lang="en-GB" altLang="en-US" dirty="0"/>
          </a:p>
          <a:p>
            <a:pPr marL="0" indent="0">
              <a:buNone/>
            </a:pPr>
            <a:r>
              <a:rPr lang="en-GB" altLang="en-US" dirty="0"/>
              <a:t>Mutations</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diagram&#10;&#10;Description automatically generated with medium confidence">
            <a:extLst>
              <a:ext uri="{FF2B5EF4-FFF2-40B4-BE49-F238E27FC236}">
                <a16:creationId xmlns:a16="http://schemas.microsoft.com/office/drawing/2014/main" id="{714DDE26-A958-4E00-8547-81105380CD84}"/>
              </a:ext>
            </a:extLst>
          </p:cNvPr>
          <p:cNvPicPr>
            <a:picLocks noChangeAspect="1"/>
          </p:cNvPicPr>
          <p:nvPr/>
        </p:nvPicPr>
        <p:blipFill rotWithShape="1">
          <a:blip r:embed="rId2"/>
          <a:srcRect b="14035"/>
          <a:stretch/>
        </p:blipFill>
        <p:spPr>
          <a:xfrm>
            <a:off x="323528" y="675148"/>
            <a:ext cx="6208776" cy="5507704"/>
          </a:xfrm>
          <a:prstGeom prst="rect">
            <a:avLst/>
          </a:prstGeom>
        </p:spPr>
      </p:pic>
      <p:sp>
        <p:nvSpPr>
          <p:cNvPr id="6" name="TextBox 5">
            <a:extLst>
              <a:ext uri="{FF2B5EF4-FFF2-40B4-BE49-F238E27FC236}">
                <a16:creationId xmlns:a16="http://schemas.microsoft.com/office/drawing/2014/main" id="{6A8874FF-B04A-47F9-8374-5199F3FAFF47}"/>
              </a:ext>
            </a:extLst>
          </p:cNvPr>
          <p:cNvSpPr txBox="1"/>
          <p:nvPr/>
        </p:nvSpPr>
        <p:spPr>
          <a:xfrm>
            <a:off x="6732240" y="3327045"/>
            <a:ext cx="2232248" cy="2585323"/>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3.15</a:t>
            </a:r>
            <a:r>
              <a:rPr lang="en-US" sz="1800" dirty="0">
                <a:effectLst/>
                <a:latin typeface="+mn-lt"/>
                <a:ea typeface="Times New Roman" panose="02020603050405020304" pitchFamily="18" charset="0"/>
              </a:rPr>
              <a:t> Biochemical pathways for three inborn errors of metabolism: phenylketonuria, alkaptonuria, and albinism. </a:t>
            </a:r>
            <a:endParaRPr lang="en-GB" dirty="0">
              <a:latin typeface="+mn-lt"/>
            </a:endParaRPr>
          </a:p>
        </p:txBody>
      </p:sp>
    </p:spTree>
    <p:extLst>
      <p:ext uri="{BB962C8B-B14F-4D97-AF65-F5344CB8AC3E}">
        <p14:creationId xmlns:p14="http://schemas.microsoft.com/office/powerpoint/2010/main" val="2709382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194C7C9-6A0C-46DF-B8E8-38D62AF8BD5C}"/>
              </a:ext>
            </a:extLst>
          </p:cNvPr>
          <p:cNvPicPr>
            <a:picLocks noChangeAspect="1"/>
          </p:cNvPicPr>
          <p:nvPr/>
        </p:nvPicPr>
        <p:blipFill rotWithShape="1">
          <a:blip r:embed="rId2"/>
          <a:srcRect b="18805"/>
          <a:stretch/>
        </p:blipFill>
        <p:spPr>
          <a:xfrm>
            <a:off x="251520" y="690713"/>
            <a:ext cx="6205728" cy="4872964"/>
          </a:xfrm>
          <a:prstGeom prst="rect">
            <a:avLst/>
          </a:prstGeom>
        </p:spPr>
      </p:pic>
      <p:sp>
        <p:nvSpPr>
          <p:cNvPr id="6" name="TextBox 5">
            <a:extLst>
              <a:ext uri="{FF2B5EF4-FFF2-40B4-BE49-F238E27FC236}">
                <a16:creationId xmlns:a16="http://schemas.microsoft.com/office/drawing/2014/main" id="{CCCFE61F-C266-45A5-95B6-7A2866CB6012}"/>
              </a:ext>
            </a:extLst>
          </p:cNvPr>
          <p:cNvSpPr txBox="1"/>
          <p:nvPr/>
        </p:nvSpPr>
        <p:spPr>
          <a:xfrm>
            <a:off x="6732240" y="3255353"/>
            <a:ext cx="2232248" cy="2308324"/>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3.16</a:t>
            </a:r>
            <a:r>
              <a:rPr lang="en-US" sz="1800" dirty="0">
                <a:effectLst/>
                <a:latin typeface="+mn-lt"/>
                <a:ea typeface="Times New Roman" panose="02020603050405020304" pitchFamily="18" charset="0"/>
              </a:rPr>
              <a:t> Microsatellite DNA marker alleles can be distinguished by the distance they travel during electrophoresis.</a:t>
            </a:r>
            <a:endParaRPr lang="en-GB" dirty="0">
              <a:latin typeface="+mn-lt"/>
            </a:endParaRPr>
          </a:p>
        </p:txBody>
      </p:sp>
    </p:spTree>
    <p:extLst>
      <p:ext uri="{BB962C8B-B14F-4D97-AF65-F5344CB8AC3E}">
        <p14:creationId xmlns:p14="http://schemas.microsoft.com/office/powerpoint/2010/main" val="2183775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fall chart&#10;&#10;Description automatically generated">
            <a:extLst>
              <a:ext uri="{FF2B5EF4-FFF2-40B4-BE49-F238E27FC236}">
                <a16:creationId xmlns:a16="http://schemas.microsoft.com/office/drawing/2014/main" id="{7036DBB9-B529-4F57-8C3B-3F93546F1C16}"/>
              </a:ext>
            </a:extLst>
          </p:cNvPr>
          <p:cNvPicPr>
            <a:picLocks noChangeAspect="1"/>
          </p:cNvPicPr>
          <p:nvPr/>
        </p:nvPicPr>
        <p:blipFill rotWithShape="1">
          <a:blip r:embed="rId2"/>
          <a:srcRect b="15363"/>
          <a:stretch/>
        </p:blipFill>
        <p:spPr>
          <a:xfrm>
            <a:off x="1547664" y="332656"/>
            <a:ext cx="6048672" cy="4973564"/>
          </a:xfrm>
          <a:prstGeom prst="rect">
            <a:avLst/>
          </a:prstGeom>
        </p:spPr>
      </p:pic>
      <p:sp>
        <p:nvSpPr>
          <p:cNvPr id="6" name="TextBox 5">
            <a:extLst>
              <a:ext uri="{FF2B5EF4-FFF2-40B4-BE49-F238E27FC236}">
                <a16:creationId xmlns:a16="http://schemas.microsoft.com/office/drawing/2014/main" id="{FF484DE1-D823-4B27-8CD6-D5A0EFE02583}"/>
              </a:ext>
            </a:extLst>
          </p:cNvPr>
          <p:cNvSpPr txBox="1"/>
          <p:nvPr/>
        </p:nvSpPr>
        <p:spPr>
          <a:xfrm>
            <a:off x="755576" y="5580765"/>
            <a:ext cx="7848872"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3.17</a:t>
            </a:r>
            <a:r>
              <a:rPr lang="en-US" sz="1800" dirty="0">
                <a:effectLst/>
                <a:latin typeface="+mn-lt"/>
                <a:ea typeface="Times New Roman" panose="02020603050405020304" pitchFamily="18" charset="0"/>
              </a:rPr>
              <a:t> Using DNA markers to establish a linkage between a DNA region and an inherited phenotype. </a:t>
            </a:r>
            <a:endParaRPr lang="en-GB" dirty="0">
              <a:latin typeface="+mn-lt"/>
            </a:endParaRPr>
          </a:p>
        </p:txBody>
      </p:sp>
    </p:spTree>
    <p:extLst>
      <p:ext uri="{BB962C8B-B14F-4D97-AF65-F5344CB8AC3E}">
        <p14:creationId xmlns:p14="http://schemas.microsoft.com/office/powerpoint/2010/main" val="3849027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D39FB-6D4D-4DD6-8A1E-0D2E9B3AB215}"/>
              </a:ext>
            </a:extLst>
          </p:cNvPr>
          <p:cNvSpPr>
            <a:spLocks noGrp="1"/>
          </p:cNvSpPr>
          <p:nvPr>
            <p:ph idx="1"/>
          </p:nvPr>
        </p:nvSpPr>
        <p:spPr>
          <a:xfrm>
            <a:off x="406400" y="332656"/>
            <a:ext cx="8205788" cy="5458544"/>
          </a:xfrm>
        </p:spPr>
        <p:txBody>
          <a:bodyPr/>
          <a:lstStyle/>
          <a:p>
            <a:pPr marL="0" indent="0">
              <a:buNone/>
            </a:pPr>
            <a:r>
              <a:rPr lang="en-GB" b="1" dirty="0"/>
              <a:t>Genetic information can be used or misused in various ways</a:t>
            </a:r>
          </a:p>
          <a:p>
            <a:pPr marL="0" indent="0">
              <a:buNone/>
            </a:pPr>
            <a:endParaRPr lang="en-GB" dirty="0"/>
          </a:p>
          <a:p>
            <a:pPr marL="0" indent="0">
              <a:buNone/>
            </a:pPr>
            <a:r>
              <a:rPr lang="en-GB" dirty="0"/>
              <a:t>Genetic testing and counselling</a:t>
            </a:r>
          </a:p>
          <a:p>
            <a:pPr marL="0" indent="0">
              <a:buNone/>
            </a:pPr>
            <a:endParaRPr lang="en-GB" dirty="0"/>
          </a:p>
          <a:p>
            <a:pPr marL="0" indent="0">
              <a:buNone/>
            </a:pPr>
            <a:r>
              <a:rPr lang="en-GB" dirty="0"/>
              <a:t>Altering individual genotypes</a:t>
            </a:r>
          </a:p>
          <a:p>
            <a:pPr marL="0" indent="0">
              <a:buNone/>
            </a:pPr>
            <a:endParaRPr lang="en-GB" dirty="0"/>
          </a:p>
          <a:p>
            <a:pPr marL="0" indent="0">
              <a:buNone/>
            </a:pPr>
            <a:r>
              <a:rPr lang="en-GB" dirty="0"/>
              <a:t>Altering the gene pool of populations</a:t>
            </a:r>
          </a:p>
          <a:p>
            <a:pPr marL="0" indent="0">
              <a:buNone/>
            </a:pPr>
            <a:endParaRPr lang="en-GB" dirty="0"/>
          </a:p>
          <a:p>
            <a:pPr marL="0" indent="0">
              <a:buNone/>
            </a:pPr>
            <a:r>
              <a:rPr lang="en-GB" dirty="0"/>
              <a:t>Changing the balance between genetic and environmental factors</a:t>
            </a:r>
          </a:p>
          <a:p>
            <a:pPr marL="0" indent="0">
              <a:buNone/>
            </a:pPr>
            <a:endParaRPr lang="en-GB" dirty="0"/>
          </a:p>
        </p:txBody>
      </p:sp>
    </p:spTree>
    <p:extLst>
      <p:ext uri="{BB962C8B-B14F-4D97-AF65-F5344CB8AC3E}">
        <p14:creationId xmlns:p14="http://schemas.microsoft.com/office/powerpoint/2010/main" val="325065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68AD155-FE16-4C9D-B267-DD79953BF8EA}"/>
              </a:ext>
            </a:extLst>
          </p:cNvPr>
          <p:cNvPicPr>
            <a:picLocks noChangeAspect="1"/>
          </p:cNvPicPr>
          <p:nvPr/>
        </p:nvPicPr>
        <p:blipFill rotWithShape="1">
          <a:blip r:embed="rId2"/>
          <a:srcRect b="44857"/>
          <a:stretch/>
        </p:blipFill>
        <p:spPr>
          <a:xfrm>
            <a:off x="477037" y="836712"/>
            <a:ext cx="8308542" cy="3096344"/>
          </a:xfrm>
          <a:prstGeom prst="rect">
            <a:avLst/>
          </a:prstGeom>
        </p:spPr>
      </p:pic>
      <p:sp>
        <p:nvSpPr>
          <p:cNvPr id="6" name="TextBox 5">
            <a:extLst>
              <a:ext uri="{FF2B5EF4-FFF2-40B4-BE49-F238E27FC236}">
                <a16:creationId xmlns:a16="http://schemas.microsoft.com/office/drawing/2014/main" id="{017381C9-D831-406F-8E96-4A7D1149EF2D}"/>
              </a:ext>
            </a:extLst>
          </p:cNvPr>
          <p:cNvSpPr txBox="1"/>
          <p:nvPr/>
        </p:nvSpPr>
        <p:spPr>
          <a:xfrm>
            <a:off x="611560" y="4221088"/>
            <a:ext cx="8164526" cy="738664"/>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3.18</a:t>
            </a:r>
            <a:r>
              <a:rPr lang="en-US" sz="1800" dirty="0">
                <a:effectLst/>
                <a:latin typeface="+mn-lt"/>
                <a:ea typeface="Times New Roman" panose="02020603050405020304" pitchFamily="18" charset="0"/>
                <a:cs typeface="Times New Roman" panose="02020603050405020304" pitchFamily="18" charset="0"/>
              </a:rPr>
              <a:t> Techniques for prenatal detection of genetic conditions.</a:t>
            </a:r>
            <a:endParaRPr lang="en-GB" sz="1800" dirty="0">
              <a:effectLst/>
              <a:latin typeface="+mn-lt"/>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07632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66B8E40-899D-4218-AE00-959B88EC781C}"/>
              </a:ext>
            </a:extLst>
          </p:cNvPr>
          <p:cNvPicPr>
            <a:picLocks noChangeAspect="1"/>
          </p:cNvPicPr>
          <p:nvPr/>
        </p:nvPicPr>
        <p:blipFill rotWithShape="1">
          <a:blip r:embed="rId2"/>
          <a:srcRect t="1" b="27051"/>
          <a:stretch/>
        </p:blipFill>
        <p:spPr>
          <a:xfrm>
            <a:off x="755576" y="476672"/>
            <a:ext cx="7776864" cy="4284244"/>
          </a:xfrm>
          <a:prstGeom prst="rect">
            <a:avLst/>
          </a:prstGeom>
        </p:spPr>
      </p:pic>
      <p:sp>
        <p:nvSpPr>
          <p:cNvPr id="6" name="TextBox 5">
            <a:extLst>
              <a:ext uri="{FF2B5EF4-FFF2-40B4-BE49-F238E27FC236}">
                <a16:creationId xmlns:a16="http://schemas.microsoft.com/office/drawing/2014/main" id="{1FEBDB31-4790-4616-89C8-C6C8FDC710A2}"/>
              </a:ext>
            </a:extLst>
          </p:cNvPr>
          <p:cNvSpPr txBox="1"/>
          <p:nvPr/>
        </p:nvSpPr>
        <p:spPr>
          <a:xfrm>
            <a:off x="1403648" y="5013176"/>
            <a:ext cx="6336704" cy="451790"/>
          </a:xfrm>
          <a:prstGeom prst="rect">
            <a:avLst/>
          </a:prstGeom>
          <a:noFill/>
        </p:spPr>
        <p:txBody>
          <a:bodyPr wrap="square" rtlCol="0">
            <a:spAutoFit/>
          </a:bodyPr>
          <a:lstStyle/>
          <a:p>
            <a:pPr marL="228600" algn="l">
              <a:lnSpc>
                <a:spcPct val="150000"/>
              </a:lnSpc>
              <a:spcBef>
                <a:spcPts val="1200"/>
              </a:spcBef>
              <a:spcAft>
                <a:spcPts val="2160"/>
              </a:spcAft>
            </a:pPr>
            <a:r>
              <a:rPr lang="en-US" sz="1800" b="1" dirty="0">
                <a:effectLst/>
                <a:latin typeface="+mn-lt"/>
                <a:ea typeface="Times New Roman" panose="02020603050405020304" pitchFamily="18" charset="0"/>
                <a:cs typeface="Times New Roman" panose="02020603050405020304" pitchFamily="18" charset="0"/>
              </a:rPr>
              <a:t>Figure 3.19</a:t>
            </a:r>
            <a:r>
              <a:rPr lang="en-US" sz="1800" dirty="0">
                <a:effectLst/>
                <a:latin typeface="+mn-lt"/>
                <a:ea typeface="Times New Roman" panose="02020603050405020304" pitchFamily="18" charset="0"/>
                <a:cs typeface="Times New Roman" panose="02020603050405020304" pitchFamily="18" charset="0"/>
              </a:rPr>
              <a:t> The polymerase chain reaction (PCR).</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98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8EF03DD-1598-40FE-8FAC-8A3020C781D7}"/>
              </a:ext>
            </a:extLst>
          </p:cNvPr>
          <p:cNvPicPr>
            <a:picLocks noChangeAspect="1"/>
          </p:cNvPicPr>
          <p:nvPr/>
        </p:nvPicPr>
        <p:blipFill rotWithShape="1">
          <a:blip r:embed="rId2"/>
          <a:srcRect b="22552"/>
          <a:stretch/>
        </p:blipFill>
        <p:spPr>
          <a:xfrm>
            <a:off x="505081" y="476672"/>
            <a:ext cx="8133838" cy="3672408"/>
          </a:xfrm>
          <a:prstGeom prst="rect">
            <a:avLst/>
          </a:prstGeom>
        </p:spPr>
      </p:pic>
      <p:sp>
        <p:nvSpPr>
          <p:cNvPr id="6" name="TextBox 5">
            <a:extLst>
              <a:ext uri="{FF2B5EF4-FFF2-40B4-BE49-F238E27FC236}">
                <a16:creationId xmlns:a16="http://schemas.microsoft.com/office/drawing/2014/main" id="{7A64EB8F-AECC-4006-B939-00D6623374F6}"/>
              </a:ext>
            </a:extLst>
          </p:cNvPr>
          <p:cNvSpPr txBox="1"/>
          <p:nvPr/>
        </p:nvSpPr>
        <p:spPr>
          <a:xfrm>
            <a:off x="507947" y="4653136"/>
            <a:ext cx="7955351" cy="646331"/>
          </a:xfrm>
          <a:prstGeom prst="rect">
            <a:avLst/>
          </a:prstGeom>
          <a:noFill/>
        </p:spPr>
        <p:txBody>
          <a:bodyPr wrap="square" rtlCol="0">
            <a:spAutoFit/>
          </a:bodyPr>
          <a:lstStyle/>
          <a:p>
            <a:pPr marL="228600" algn="l">
              <a:spcBef>
                <a:spcPts val="0"/>
              </a:spcBef>
              <a:spcAft>
                <a:spcPts val="0"/>
              </a:spcAft>
            </a:pPr>
            <a:r>
              <a:rPr lang="en-US" sz="1800" b="1" dirty="0">
                <a:effectLst/>
                <a:latin typeface="+mn-lt"/>
                <a:ea typeface="Times New Roman" panose="02020603050405020304" pitchFamily="18" charset="0"/>
                <a:cs typeface="Times New Roman" panose="02020603050405020304" pitchFamily="18" charset="0"/>
              </a:rPr>
              <a:t>Figure 3.20</a:t>
            </a:r>
            <a:r>
              <a:rPr lang="en-US" sz="1800" dirty="0">
                <a:effectLst/>
                <a:latin typeface="+mn-lt"/>
                <a:ea typeface="Times New Roman" panose="02020603050405020304" pitchFamily="18" charset="0"/>
                <a:cs typeface="Times New Roman" panose="02020603050405020304" pitchFamily="18" charset="0"/>
              </a:rPr>
              <a:t> Two ways of assessing risk for a recessive trait with single-gene, simple Mendelian inheritance.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20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2A712D-1F39-48D1-9216-BDE86700C389}"/>
              </a:ext>
            </a:extLst>
          </p:cNvPr>
          <p:cNvSpPr>
            <a:spLocks noGrp="1"/>
          </p:cNvSpPr>
          <p:nvPr>
            <p:ph idx="1"/>
          </p:nvPr>
        </p:nvSpPr>
        <p:spPr>
          <a:xfrm>
            <a:off x="406400" y="404664"/>
            <a:ext cx="8205788" cy="5386536"/>
          </a:xfrm>
        </p:spPr>
        <p:txBody>
          <a:bodyPr/>
          <a:lstStyle/>
          <a:p>
            <a:pPr marL="0" indent="0">
              <a:buNone/>
            </a:pPr>
            <a:r>
              <a:rPr lang="en-GB" b="1" dirty="0"/>
              <a:t>RECAP: Genetic information can be used or misused in various ways</a:t>
            </a:r>
          </a:p>
          <a:p>
            <a:pPr marL="0" indent="0">
              <a:buNone/>
            </a:pPr>
            <a:endParaRPr lang="en-GB" b="1" dirty="0"/>
          </a:p>
          <a:p>
            <a:pPr marL="0" indent="0">
              <a:buNone/>
            </a:pPr>
            <a:r>
              <a:rPr lang="en-GB" dirty="0"/>
              <a:t>Genetic testing and counselling</a:t>
            </a:r>
          </a:p>
          <a:p>
            <a:pPr marL="0" indent="0">
              <a:buNone/>
            </a:pPr>
            <a:endParaRPr lang="en-GB" dirty="0"/>
          </a:p>
          <a:p>
            <a:pPr marL="0" indent="0">
              <a:buNone/>
            </a:pPr>
            <a:r>
              <a:rPr lang="en-GB" dirty="0"/>
              <a:t>Altering individual genotypes</a:t>
            </a:r>
          </a:p>
          <a:p>
            <a:pPr marL="0" indent="0">
              <a:buNone/>
            </a:pPr>
            <a:endParaRPr lang="en-GB" dirty="0"/>
          </a:p>
          <a:p>
            <a:pPr marL="0" indent="0">
              <a:buNone/>
            </a:pPr>
            <a:r>
              <a:rPr lang="en-GB" dirty="0"/>
              <a:t>Altering the gene pool of populations</a:t>
            </a:r>
          </a:p>
          <a:p>
            <a:pPr marL="0" indent="0">
              <a:buNone/>
            </a:pPr>
            <a:endParaRPr lang="en-GB" dirty="0"/>
          </a:p>
          <a:p>
            <a:pPr marL="0" indent="0">
              <a:buNone/>
            </a:pPr>
            <a:r>
              <a:rPr lang="en-GB" dirty="0"/>
              <a:t>Changing the balance between genetic and environmental factors</a:t>
            </a:r>
          </a:p>
        </p:txBody>
      </p:sp>
    </p:spTree>
    <p:extLst>
      <p:ext uri="{BB962C8B-B14F-4D97-AF65-F5344CB8AC3E}">
        <p14:creationId xmlns:p14="http://schemas.microsoft.com/office/powerpoint/2010/main" val="985190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8F88D88-2159-4EFC-8732-FEEF8D94D8DA}"/>
              </a:ext>
            </a:extLst>
          </p:cNvPr>
          <p:cNvPicPr>
            <a:picLocks noChangeAspect="1"/>
          </p:cNvPicPr>
          <p:nvPr/>
        </p:nvPicPr>
        <p:blipFill rotWithShape="1">
          <a:blip r:embed="rId2"/>
          <a:srcRect b="27670"/>
          <a:stretch/>
        </p:blipFill>
        <p:spPr>
          <a:xfrm>
            <a:off x="755576" y="304350"/>
            <a:ext cx="3816424" cy="6249299"/>
          </a:xfrm>
          <a:prstGeom prst="rect">
            <a:avLst/>
          </a:prstGeom>
        </p:spPr>
      </p:pic>
      <p:sp>
        <p:nvSpPr>
          <p:cNvPr id="6" name="TextBox 5">
            <a:extLst>
              <a:ext uri="{FF2B5EF4-FFF2-40B4-BE49-F238E27FC236}">
                <a16:creationId xmlns:a16="http://schemas.microsoft.com/office/drawing/2014/main" id="{03625733-E1D7-4481-B08E-9EB19AF35796}"/>
              </a:ext>
            </a:extLst>
          </p:cNvPr>
          <p:cNvSpPr txBox="1"/>
          <p:nvPr/>
        </p:nvSpPr>
        <p:spPr>
          <a:xfrm>
            <a:off x="4788024" y="5445224"/>
            <a:ext cx="4104456"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3.1</a:t>
            </a:r>
            <a:r>
              <a:rPr lang="en-US" sz="1800" dirty="0">
                <a:effectLst/>
                <a:latin typeface="+mn-lt"/>
                <a:ea typeface="Times New Roman" panose="02020603050405020304" pitchFamily="18" charset="0"/>
              </a:rPr>
              <a:t> Changing concepts of the flow of genetic information. </a:t>
            </a:r>
            <a:endParaRPr lang="en-GB" dirty="0">
              <a:latin typeface="+mn-lt"/>
            </a:endParaRPr>
          </a:p>
        </p:txBody>
      </p:sp>
    </p:spTree>
    <p:extLst>
      <p:ext uri="{BB962C8B-B14F-4D97-AF65-F5344CB8AC3E}">
        <p14:creationId xmlns:p14="http://schemas.microsoft.com/office/powerpoint/2010/main" val="17870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6277A15-CF00-41B9-AB36-64F7FF343EE0}"/>
              </a:ext>
            </a:extLst>
          </p:cNvPr>
          <p:cNvPicPr>
            <a:picLocks noChangeAspect="1"/>
          </p:cNvPicPr>
          <p:nvPr/>
        </p:nvPicPr>
        <p:blipFill rotWithShape="1">
          <a:blip r:embed="rId2"/>
          <a:srcRect b="35682"/>
          <a:stretch/>
        </p:blipFill>
        <p:spPr>
          <a:xfrm>
            <a:off x="2411760" y="332656"/>
            <a:ext cx="4464496" cy="4526686"/>
          </a:xfrm>
          <a:prstGeom prst="rect">
            <a:avLst/>
          </a:prstGeom>
        </p:spPr>
      </p:pic>
      <p:sp>
        <p:nvSpPr>
          <p:cNvPr id="6" name="TextBox 5">
            <a:extLst>
              <a:ext uri="{FF2B5EF4-FFF2-40B4-BE49-F238E27FC236}">
                <a16:creationId xmlns:a16="http://schemas.microsoft.com/office/drawing/2014/main" id="{B291CF4D-F0AA-4F1A-A7AA-712DA55E076D}"/>
              </a:ext>
            </a:extLst>
          </p:cNvPr>
          <p:cNvSpPr txBox="1"/>
          <p:nvPr/>
        </p:nvSpPr>
        <p:spPr>
          <a:xfrm>
            <a:off x="827584" y="5229200"/>
            <a:ext cx="7992888"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3.2</a:t>
            </a:r>
            <a:r>
              <a:rPr lang="en-US" sz="1800" dirty="0">
                <a:effectLst/>
                <a:latin typeface="+mn-lt"/>
                <a:ea typeface="Times New Roman" panose="02020603050405020304" pitchFamily="18" charset="0"/>
              </a:rPr>
              <a:t> The structure of RNA. The molecule as a whole is usually single-stranded, but short portions of some RNA molecules can base-pair with other portions of the same molecule. </a:t>
            </a:r>
            <a:endParaRPr lang="en-GB" dirty="0">
              <a:latin typeface="+mn-lt"/>
            </a:endParaRPr>
          </a:p>
        </p:txBody>
      </p:sp>
    </p:spTree>
    <p:extLst>
      <p:ext uri="{BB962C8B-B14F-4D97-AF65-F5344CB8AC3E}">
        <p14:creationId xmlns:p14="http://schemas.microsoft.com/office/powerpoint/2010/main" val="70500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F5C648D-0A2F-4B23-BFBB-9E6EEDD512A2}"/>
              </a:ext>
            </a:extLst>
          </p:cNvPr>
          <p:cNvPicPr>
            <a:picLocks noChangeAspect="1"/>
          </p:cNvPicPr>
          <p:nvPr/>
        </p:nvPicPr>
        <p:blipFill rotWithShape="1">
          <a:blip r:embed="rId2"/>
          <a:srcRect b="22700"/>
          <a:stretch/>
        </p:blipFill>
        <p:spPr>
          <a:xfrm>
            <a:off x="467544" y="476672"/>
            <a:ext cx="5794531" cy="5832648"/>
          </a:xfrm>
          <a:prstGeom prst="rect">
            <a:avLst/>
          </a:prstGeom>
        </p:spPr>
      </p:pic>
      <p:sp>
        <p:nvSpPr>
          <p:cNvPr id="6" name="TextBox 5">
            <a:extLst>
              <a:ext uri="{FF2B5EF4-FFF2-40B4-BE49-F238E27FC236}">
                <a16:creationId xmlns:a16="http://schemas.microsoft.com/office/drawing/2014/main" id="{814A1019-BCFA-4EEC-8145-A63489E9998B}"/>
              </a:ext>
            </a:extLst>
          </p:cNvPr>
          <p:cNvSpPr txBox="1"/>
          <p:nvPr/>
        </p:nvSpPr>
        <p:spPr>
          <a:xfrm>
            <a:off x="6428616" y="2931331"/>
            <a:ext cx="2736304"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3.3</a:t>
            </a:r>
            <a:r>
              <a:rPr lang="en-US" sz="1800" dirty="0">
                <a:effectLst/>
                <a:latin typeface="+mn-lt"/>
                <a:ea typeface="Times New Roman" panose="02020603050405020304" pitchFamily="18" charset="0"/>
              </a:rPr>
              <a:t> The transcription of DNA into RNA. </a:t>
            </a:r>
            <a:endParaRPr lang="en-GB" dirty="0">
              <a:latin typeface="+mn-lt"/>
            </a:endParaRPr>
          </a:p>
        </p:txBody>
      </p:sp>
    </p:spTree>
    <p:extLst>
      <p:ext uri="{BB962C8B-B14F-4D97-AF65-F5344CB8AC3E}">
        <p14:creationId xmlns:p14="http://schemas.microsoft.com/office/powerpoint/2010/main" val="305871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FAE6AFFB-E1DF-447C-A5F5-E2E4396435CF}"/>
              </a:ext>
            </a:extLst>
          </p:cNvPr>
          <p:cNvPicPr>
            <a:picLocks noChangeAspect="1"/>
          </p:cNvPicPr>
          <p:nvPr/>
        </p:nvPicPr>
        <p:blipFill rotWithShape="1">
          <a:blip r:embed="rId2"/>
          <a:srcRect b="25232"/>
          <a:stretch/>
        </p:blipFill>
        <p:spPr>
          <a:xfrm>
            <a:off x="133360" y="980728"/>
            <a:ext cx="5866711" cy="4480354"/>
          </a:xfrm>
          <a:prstGeom prst="rect">
            <a:avLst/>
          </a:prstGeom>
        </p:spPr>
      </p:pic>
      <p:sp>
        <p:nvSpPr>
          <p:cNvPr id="6" name="TextBox 5">
            <a:extLst>
              <a:ext uri="{FF2B5EF4-FFF2-40B4-BE49-F238E27FC236}">
                <a16:creationId xmlns:a16="http://schemas.microsoft.com/office/drawing/2014/main" id="{85C9AD2B-452C-477C-AA47-CDDF5562C253}"/>
              </a:ext>
            </a:extLst>
          </p:cNvPr>
          <p:cNvSpPr txBox="1"/>
          <p:nvPr/>
        </p:nvSpPr>
        <p:spPr>
          <a:xfrm>
            <a:off x="6143315" y="373972"/>
            <a:ext cx="2842375" cy="5693866"/>
          </a:xfrm>
          <a:prstGeom prst="rect">
            <a:avLst/>
          </a:prstGeom>
          <a:noFill/>
        </p:spPr>
        <p:txBody>
          <a:bodyPr wrap="square" rtlCol="0">
            <a:spAutoFit/>
          </a:bodyPr>
          <a:lstStyle/>
          <a:p>
            <a:r>
              <a:rPr lang="en-US" sz="1400" b="1" dirty="0">
                <a:effectLst/>
                <a:latin typeface="+mn-lt"/>
                <a:ea typeface="Times New Roman" panose="02020603050405020304" pitchFamily="18" charset="0"/>
              </a:rPr>
              <a:t>Figure 3.4</a:t>
            </a:r>
            <a:r>
              <a:rPr lang="en-US" sz="1400" dirty="0">
                <a:effectLst/>
                <a:latin typeface="+mn-lt"/>
                <a:ea typeface="Times New Roman" panose="02020603050405020304" pitchFamily="18" charset="0"/>
              </a:rPr>
              <a:t> Translation of an mRNA into protein. The two subunits of a ribosome (shown in light and dark green) bind to the mRNA and move along it, interpreting the genetic code to link amino acids together into a protein chain. The protein chain elongates as the ribosome moves along, adding one amino acid at a time. </a:t>
            </a:r>
          </a:p>
          <a:p>
            <a:endParaRPr lang="en-US" sz="1400" dirty="0">
              <a:latin typeface="+mn-lt"/>
              <a:ea typeface="Times New Roman" panose="02020603050405020304" pitchFamily="18" charset="0"/>
            </a:endParaRPr>
          </a:p>
          <a:p>
            <a:r>
              <a:rPr lang="en-US" sz="1400" dirty="0">
                <a:effectLst/>
                <a:latin typeface="+mn-lt"/>
                <a:ea typeface="Times New Roman" panose="02020603050405020304" pitchFamily="18" charset="0"/>
              </a:rPr>
              <a:t>In the electron micrograph (A, above), notice that the mRNA strand appears as a very thin straight line.  Both here and in the schematic diagram (B, below), notice that multiple ribosomes can be engaged in different stages of translation of the same mRNA at one time, leading to synthesis of multiple protein molecules.  </a:t>
            </a:r>
            <a:endParaRPr lang="en-GB" sz="1800" dirty="0">
              <a:latin typeface="+mn-lt"/>
            </a:endParaRPr>
          </a:p>
        </p:txBody>
      </p:sp>
    </p:spTree>
    <p:extLst>
      <p:ext uri="{BB962C8B-B14F-4D97-AF65-F5344CB8AC3E}">
        <p14:creationId xmlns:p14="http://schemas.microsoft.com/office/powerpoint/2010/main" val="221420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950577A-EAA9-42DB-976C-A821AEEDBBFF}"/>
              </a:ext>
            </a:extLst>
          </p:cNvPr>
          <p:cNvPicPr>
            <a:picLocks noChangeAspect="1"/>
          </p:cNvPicPr>
          <p:nvPr/>
        </p:nvPicPr>
        <p:blipFill rotWithShape="1">
          <a:blip r:embed="rId2"/>
          <a:srcRect b="21572"/>
          <a:stretch/>
        </p:blipFill>
        <p:spPr>
          <a:xfrm>
            <a:off x="323528" y="1484784"/>
            <a:ext cx="5570235" cy="3528392"/>
          </a:xfrm>
          <a:prstGeom prst="rect">
            <a:avLst/>
          </a:prstGeom>
        </p:spPr>
      </p:pic>
      <p:sp>
        <p:nvSpPr>
          <p:cNvPr id="6" name="TextBox 5">
            <a:extLst>
              <a:ext uri="{FF2B5EF4-FFF2-40B4-BE49-F238E27FC236}">
                <a16:creationId xmlns:a16="http://schemas.microsoft.com/office/drawing/2014/main" id="{2A5614E4-87F0-495E-AD9F-4687CA511BDC}"/>
              </a:ext>
            </a:extLst>
          </p:cNvPr>
          <p:cNvSpPr txBox="1"/>
          <p:nvPr/>
        </p:nvSpPr>
        <p:spPr>
          <a:xfrm>
            <a:off x="5724128" y="474345"/>
            <a:ext cx="3283254" cy="5909310"/>
          </a:xfrm>
          <a:prstGeom prst="rect">
            <a:avLst/>
          </a:prstGeom>
          <a:noFill/>
        </p:spPr>
        <p:txBody>
          <a:bodyPr wrap="square" rtlCol="0">
            <a:spAutoFit/>
          </a:bodyPr>
          <a:lstStyle/>
          <a:p>
            <a:pPr marL="228600" algn="l"/>
            <a:r>
              <a:rPr lang="en-US" sz="1400" b="1" dirty="0">
                <a:effectLst/>
                <a:latin typeface="+mn-lt"/>
                <a:ea typeface="Times New Roman" panose="02020603050405020304" pitchFamily="18" charset="0"/>
                <a:cs typeface="Times New Roman" panose="02020603050405020304" pitchFamily="18" charset="0"/>
              </a:rPr>
              <a:t>Figure 3.5</a:t>
            </a:r>
            <a:r>
              <a:rPr lang="en-US" sz="1400" dirty="0">
                <a:effectLst/>
                <a:latin typeface="+mn-lt"/>
                <a:ea typeface="Times New Roman" panose="02020603050405020304" pitchFamily="18" charset="0"/>
                <a:cs typeface="Times New Roman" panose="02020603050405020304" pitchFamily="18" charset="0"/>
              </a:rPr>
              <a:t> The structure of tRNA and its role in translation.</a:t>
            </a:r>
          </a:p>
          <a:p>
            <a:pPr marL="228600" algn="l"/>
            <a:r>
              <a:rPr lang="en-US" sz="1400" dirty="0">
                <a:effectLst/>
                <a:latin typeface="+mn-lt"/>
                <a:ea typeface="Times New Roman" panose="02020603050405020304" pitchFamily="18" charset="0"/>
                <a:cs typeface="Times New Roman" panose="02020603050405020304" pitchFamily="18" charset="0"/>
              </a:rPr>
              <a:t> </a:t>
            </a:r>
          </a:p>
          <a:p>
            <a:pPr marL="228600" algn="l"/>
            <a:r>
              <a:rPr lang="en-US" sz="1400" b="1" dirty="0">
                <a:effectLst/>
                <a:latin typeface="+mn-lt"/>
                <a:ea typeface="Times New Roman" panose="02020603050405020304" pitchFamily="18" charset="0"/>
                <a:cs typeface="Times New Roman" panose="02020603050405020304" pitchFamily="18" charset="0"/>
              </a:rPr>
              <a:t>A,</a:t>
            </a:r>
            <a:r>
              <a:rPr lang="en-US" sz="1400" dirty="0">
                <a:effectLst/>
                <a:latin typeface="+mn-lt"/>
                <a:ea typeface="Times New Roman" panose="02020603050405020304" pitchFamily="18" charset="0"/>
                <a:cs typeface="Times New Roman" panose="02020603050405020304" pitchFamily="18" charset="0"/>
              </a:rPr>
              <a:t> tRNA molecules make internal base-pairs to form a cloverleaf structure with the three-letter anticodon at the tip of the middle ‘leaf’ and a ‘stem’ that becomes attached to the amino acid corresponding to the mRNA codon that the anticodon recognizes. In the example shown here, the mRNA codon UUC matches the tRNA anticodon AAG, and this tRNA is attached to the amino acid phenylalanine (abbreviated </a:t>
            </a:r>
            <a:r>
              <a:rPr lang="en-US" sz="1400" dirty="0" err="1">
                <a:effectLst/>
                <a:latin typeface="+mn-lt"/>
                <a:ea typeface="Times New Roman" panose="02020603050405020304" pitchFamily="18" charset="0"/>
                <a:cs typeface="Times New Roman" panose="02020603050405020304" pitchFamily="18" charset="0"/>
              </a:rPr>
              <a:t>Phe</a:t>
            </a:r>
            <a:r>
              <a:rPr lang="en-US" sz="1400" dirty="0">
                <a:effectLst/>
                <a:latin typeface="+mn-lt"/>
                <a:ea typeface="Times New Roman" panose="02020603050405020304" pitchFamily="18" charset="0"/>
                <a:cs typeface="Times New Roman" panose="02020603050405020304" pitchFamily="18" charset="0"/>
              </a:rPr>
              <a:t>) that is specified by the UUC codon. </a:t>
            </a:r>
          </a:p>
          <a:p>
            <a:pPr marL="228600" algn="l"/>
            <a:endParaRPr lang="en-GB" sz="1400" dirty="0">
              <a:latin typeface="+mn-lt"/>
              <a:ea typeface="Times New Roman" panose="02020603050405020304" pitchFamily="18" charset="0"/>
              <a:cs typeface="Times New Roman" panose="02020603050405020304" pitchFamily="18" charset="0"/>
            </a:endParaRPr>
          </a:p>
          <a:p>
            <a:pPr marL="228600" algn="l"/>
            <a:r>
              <a:rPr lang="en-US" sz="1400" b="1" dirty="0">
                <a:effectLst/>
                <a:latin typeface="+mn-lt"/>
                <a:ea typeface="Times New Roman" panose="02020603050405020304" pitchFamily="18" charset="0"/>
              </a:rPr>
              <a:t>B,</a:t>
            </a:r>
            <a:r>
              <a:rPr lang="en-US" sz="1400" dirty="0">
                <a:effectLst/>
                <a:latin typeface="+mn-lt"/>
                <a:ea typeface="Times New Roman" panose="02020603050405020304" pitchFamily="18" charset="0"/>
              </a:rPr>
              <a:t> The ribosome (containing ribosomal proteins and rRNA) holds the tRNA in place on the mRNA. Here, the tRNA cloverleaf is shown in a more schematic structure for simplicity.</a:t>
            </a:r>
            <a:endParaRPr lang="en-GB" sz="1800" dirty="0">
              <a:latin typeface="+mn-lt"/>
            </a:endParaRPr>
          </a:p>
        </p:txBody>
      </p:sp>
    </p:spTree>
    <p:extLst>
      <p:ext uri="{BB962C8B-B14F-4D97-AF65-F5344CB8AC3E}">
        <p14:creationId xmlns:p14="http://schemas.microsoft.com/office/powerpoint/2010/main" val="3760356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8CE705C-88B7-488D-B48A-312D76FD90EB}"/>
              </a:ext>
            </a:extLst>
          </p:cNvPr>
          <p:cNvPicPr>
            <a:picLocks noChangeAspect="1"/>
          </p:cNvPicPr>
          <p:nvPr/>
        </p:nvPicPr>
        <p:blipFill rotWithShape="1">
          <a:blip r:embed="rId2"/>
          <a:srcRect b="8000"/>
          <a:stretch/>
        </p:blipFill>
        <p:spPr>
          <a:xfrm>
            <a:off x="467544" y="112376"/>
            <a:ext cx="5481910" cy="6701000"/>
          </a:xfrm>
          <a:prstGeom prst="rect">
            <a:avLst/>
          </a:prstGeom>
        </p:spPr>
      </p:pic>
      <p:sp>
        <p:nvSpPr>
          <p:cNvPr id="6" name="TextBox 5">
            <a:extLst>
              <a:ext uri="{FF2B5EF4-FFF2-40B4-BE49-F238E27FC236}">
                <a16:creationId xmlns:a16="http://schemas.microsoft.com/office/drawing/2014/main" id="{15F829AE-2F40-4E78-9C63-A7021495A006}"/>
              </a:ext>
            </a:extLst>
          </p:cNvPr>
          <p:cNvSpPr txBox="1"/>
          <p:nvPr/>
        </p:nvSpPr>
        <p:spPr>
          <a:xfrm>
            <a:off x="6156176" y="188640"/>
            <a:ext cx="2520280" cy="646331"/>
          </a:xfrm>
          <a:prstGeom prst="rect">
            <a:avLst/>
          </a:prstGeom>
          <a:noFill/>
        </p:spPr>
        <p:txBody>
          <a:bodyPr wrap="square" rtlCol="0">
            <a:spAutoFit/>
          </a:bodyPr>
          <a:lstStyle/>
          <a:p>
            <a:r>
              <a:rPr lang="en-GB" sz="1800" b="1" dirty="0">
                <a:latin typeface="+mn-lt"/>
              </a:rPr>
              <a:t>Figure 3.6 </a:t>
            </a:r>
            <a:r>
              <a:rPr lang="en-GB" sz="1800" dirty="0">
                <a:latin typeface="+mn-lt"/>
              </a:rPr>
              <a:t>Steps in</a:t>
            </a:r>
          </a:p>
          <a:p>
            <a:r>
              <a:rPr lang="en-GB" sz="1800" dirty="0">
                <a:latin typeface="+mn-lt"/>
              </a:rPr>
              <a:t>  translation.</a:t>
            </a:r>
            <a:endParaRPr lang="en-GB" sz="1800" b="1" dirty="0">
              <a:latin typeface="+mn-lt"/>
            </a:endParaRPr>
          </a:p>
        </p:txBody>
      </p:sp>
    </p:spTree>
    <p:extLst>
      <p:ext uri="{BB962C8B-B14F-4D97-AF65-F5344CB8AC3E}">
        <p14:creationId xmlns:p14="http://schemas.microsoft.com/office/powerpoint/2010/main" val="189356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27AA4E-18D4-FD26-B6C3-6364C5FB44A3}"/>
              </a:ext>
            </a:extLst>
          </p:cNvPr>
          <p:cNvSpPr>
            <a:spLocks noGrp="1"/>
          </p:cNvSpPr>
          <p:nvPr>
            <p:ph type="title"/>
          </p:nvPr>
        </p:nvSpPr>
        <p:spPr>
          <a:xfrm>
            <a:off x="152400" y="304800"/>
            <a:ext cx="8610600" cy="1066800"/>
          </a:xfrm>
        </p:spPr>
        <p:txBody>
          <a:bodyPr/>
          <a:lstStyle/>
          <a:p>
            <a:r>
              <a:rPr lang="en-US" dirty="0"/>
              <a:t>Table 3.1</a:t>
            </a:r>
          </a:p>
        </p:txBody>
      </p:sp>
    </p:spTree>
    <p:extLst>
      <p:ext uri="{BB962C8B-B14F-4D97-AF65-F5344CB8AC3E}">
        <p14:creationId xmlns:p14="http://schemas.microsoft.com/office/powerpoint/2010/main" val="2144795935"/>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2.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15CE75-3717-45CC-A115-FED6EA14B9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154</TotalTime>
  <Words>739</Words>
  <Application>Microsoft Office PowerPoint</Application>
  <PresentationFormat>On-screen Show (4:3)</PresentationFormat>
  <Paragraphs>78</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Rockwell</vt:lpstr>
      <vt:lpstr>Times</vt:lpstr>
      <vt:lpstr>Verdana</vt:lpstr>
      <vt:lpstr>Office Theme</vt:lpstr>
      <vt:lpstr>Chapter 3: Human Genetics and Gene Expression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Human Genetics and Gene Expression</dc:title>
  <dc:creator>Burton, Leah</dc:creator>
  <cp:lastModifiedBy>Nancy Minkoff</cp:lastModifiedBy>
  <cp:revision>2</cp:revision>
  <dcterms:created xsi:type="dcterms:W3CDTF">2023-01-10T11:40:59Z</dcterms:created>
  <dcterms:modified xsi:type="dcterms:W3CDTF">2023-08-27T01:49:39Z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2023-01-10T12:26:34Z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d54ebbd8-21b1-4f62-911b-97ad9138e2a5</vt:lpwstr>
  </property>
  <property fmtid="{D5CDD505-2E9C-101B-9397-08002B2CF9AE}" pid="10" name="MSIP_Label_2bbab825-a111-45e4-86a1-18cee0005896_ContentBits">
    <vt:lpwstr>2</vt:lpwstr>
  </property>
</Properties>
</file>