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40"/>
  </p:notesMasterIdLst>
  <p:sldIdLst>
    <p:sldId id="267" r:id="rId5"/>
    <p:sldId id="266" r:id="rId6"/>
    <p:sldId id="268" r:id="rId7"/>
    <p:sldId id="269" r:id="rId8"/>
    <p:sldId id="270" r:id="rId9"/>
    <p:sldId id="271" r:id="rId10"/>
    <p:sldId id="272" r:id="rId11"/>
    <p:sldId id="299" r:id="rId12"/>
    <p:sldId id="273" r:id="rId13"/>
    <p:sldId id="274" r:id="rId14"/>
    <p:sldId id="298" r:id="rId15"/>
    <p:sldId id="275" r:id="rId16"/>
    <p:sldId id="276" r:id="rId17"/>
    <p:sldId id="277" r:id="rId18"/>
    <p:sldId id="291" r:id="rId19"/>
    <p:sldId id="278" r:id="rId20"/>
    <p:sldId id="279" r:id="rId21"/>
    <p:sldId id="280" r:id="rId22"/>
    <p:sldId id="281" r:id="rId23"/>
    <p:sldId id="282" r:id="rId24"/>
    <p:sldId id="283" r:id="rId25"/>
    <p:sldId id="284" r:id="rId26"/>
    <p:sldId id="286" r:id="rId27"/>
    <p:sldId id="300" r:id="rId28"/>
    <p:sldId id="292" r:id="rId29"/>
    <p:sldId id="285" r:id="rId30"/>
    <p:sldId id="287" r:id="rId31"/>
    <p:sldId id="288" r:id="rId32"/>
    <p:sldId id="294" r:id="rId33"/>
    <p:sldId id="297" r:id="rId34"/>
    <p:sldId id="295" r:id="rId35"/>
    <p:sldId id="289" r:id="rId36"/>
    <p:sldId id="301" r:id="rId37"/>
    <p:sldId id="296" r:id="rId38"/>
    <p:sldId id="290" r:id="rId3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5195" autoAdjust="0"/>
  </p:normalViewPr>
  <p:slideViewPr>
    <p:cSldViewPr>
      <p:cViewPr varScale="1">
        <p:scale>
          <a:sx n="88" d="100"/>
          <a:sy n="88" d="100"/>
        </p:scale>
        <p:origin x="105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8352928" cy="1202432"/>
          </a:xfrm>
        </p:spPr>
        <p:txBody>
          <a:bodyPr/>
          <a:lstStyle/>
          <a:p>
            <a:r>
              <a:rPr lang="en-US" altLang="en-US" dirty="0"/>
              <a:t>Chapter 2: Genes, Chromosomes, and DNA</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896E1B9-1CE6-493E-ABFF-E4C0E89A73A4}"/>
              </a:ext>
            </a:extLst>
          </p:cNvPr>
          <p:cNvPicPr>
            <a:picLocks noChangeAspect="1"/>
          </p:cNvPicPr>
          <p:nvPr/>
        </p:nvPicPr>
        <p:blipFill rotWithShape="1">
          <a:blip r:embed="rId2"/>
          <a:srcRect b="55381"/>
          <a:stretch/>
        </p:blipFill>
        <p:spPr>
          <a:xfrm>
            <a:off x="611560" y="764704"/>
            <a:ext cx="8065251" cy="3412060"/>
          </a:xfrm>
          <a:prstGeom prst="rect">
            <a:avLst/>
          </a:prstGeom>
        </p:spPr>
      </p:pic>
      <p:sp>
        <p:nvSpPr>
          <p:cNvPr id="6" name="TextBox 5">
            <a:extLst>
              <a:ext uri="{FF2B5EF4-FFF2-40B4-BE49-F238E27FC236}">
                <a16:creationId xmlns:a16="http://schemas.microsoft.com/office/drawing/2014/main" id="{61145066-3DA4-4C89-B568-2E6DECD4797D}"/>
              </a:ext>
            </a:extLst>
          </p:cNvPr>
          <p:cNvSpPr txBox="1"/>
          <p:nvPr/>
        </p:nvSpPr>
        <p:spPr>
          <a:xfrm>
            <a:off x="611559" y="4581128"/>
            <a:ext cx="8065251" cy="1200329"/>
          </a:xfrm>
          <a:prstGeom prst="rect">
            <a:avLst/>
          </a:prstGeom>
          <a:noFill/>
        </p:spPr>
        <p:txBody>
          <a:bodyPr wrap="square" rtlCol="0">
            <a:spAutoFit/>
          </a:bodyPr>
          <a:lstStyle/>
          <a:p>
            <a:r>
              <a:rPr lang="en-GB" sz="1800" b="1" dirty="0">
                <a:latin typeface="+mn-lt"/>
              </a:rPr>
              <a:t>Figure 2.5 </a:t>
            </a:r>
            <a:r>
              <a:rPr lang="en-GB" sz="1800" dirty="0">
                <a:latin typeface="+mn-lt"/>
              </a:rPr>
              <a:t>Structures of a nucleated cell.</a:t>
            </a:r>
          </a:p>
          <a:p>
            <a:r>
              <a:rPr lang="en-GB" sz="1800" dirty="0">
                <a:latin typeface="+mn-lt"/>
              </a:rPr>
              <a:t>(A) Individual chromosomes can only be seen in cells undergoing division. (B, cells marked with red asterisks). The images shown are for onion root tip cells.</a:t>
            </a:r>
            <a:endParaRPr lang="en-GB" sz="1800" b="1" dirty="0">
              <a:latin typeface="+mn-lt"/>
            </a:endParaRPr>
          </a:p>
        </p:txBody>
      </p:sp>
    </p:spTree>
    <p:extLst>
      <p:ext uri="{BB962C8B-B14F-4D97-AF65-F5344CB8AC3E}">
        <p14:creationId xmlns:p14="http://schemas.microsoft.com/office/powerpoint/2010/main" val="154394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of cell division in a cell&#10;&#10;Description automatically generated with medium confidence">
            <a:extLst>
              <a:ext uri="{FF2B5EF4-FFF2-40B4-BE49-F238E27FC236}">
                <a16:creationId xmlns:a16="http://schemas.microsoft.com/office/drawing/2014/main" id="{D7F2CEBE-14E2-4C51-AE5B-8441331F3B86}"/>
              </a:ext>
            </a:extLst>
          </p:cNvPr>
          <p:cNvPicPr>
            <a:picLocks noChangeAspect="1"/>
          </p:cNvPicPr>
          <p:nvPr/>
        </p:nvPicPr>
        <p:blipFill>
          <a:blip r:embed="rId2"/>
          <a:stretch>
            <a:fillRect/>
          </a:stretch>
        </p:blipFill>
        <p:spPr>
          <a:xfrm>
            <a:off x="0" y="385263"/>
            <a:ext cx="9144000" cy="6087474"/>
          </a:xfrm>
          <a:prstGeom prst="rect">
            <a:avLst/>
          </a:prstGeom>
        </p:spPr>
      </p:pic>
    </p:spTree>
    <p:extLst>
      <p:ext uri="{BB962C8B-B14F-4D97-AF65-F5344CB8AC3E}">
        <p14:creationId xmlns:p14="http://schemas.microsoft.com/office/powerpoint/2010/main" val="3307177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F8F77D7-BD3A-456B-9B2F-57FCBC821172}"/>
              </a:ext>
            </a:extLst>
          </p:cNvPr>
          <p:cNvPicPr>
            <a:picLocks noChangeAspect="1"/>
          </p:cNvPicPr>
          <p:nvPr/>
        </p:nvPicPr>
        <p:blipFill rotWithShape="1">
          <a:blip r:embed="rId2"/>
          <a:srcRect b="37268"/>
          <a:stretch/>
        </p:blipFill>
        <p:spPr>
          <a:xfrm>
            <a:off x="489518" y="241081"/>
            <a:ext cx="3744416" cy="6462492"/>
          </a:xfrm>
          <a:prstGeom prst="rect">
            <a:avLst/>
          </a:prstGeom>
        </p:spPr>
      </p:pic>
      <p:sp>
        <p:nvSpPr>
          <p:cNvPr id="6" name="TextBox 5">
            <a:extLst>
              <a:ext uri="{FF2B5EF4-FFF2-40B4-BE49-F238E27FC236}">
                <a16:creationId xmlns:a16="http://schemas.microsoft.com/office/drawing/2014/main" id="{E7D5FFFE-8732-4E9E-83F1-E5149DF1E935}"/>
              </a:ext>
            </a:extLst>
          </p:cNvPr>
          <p:cNvSpPr txBox="1"/>
          <p:nvPr/>
        </p:nvSpPr>
        <p:spPr>
          <a:xfrm>
            <a:off x="4406010" y="241081"/>
            <a:ext cx="4248472"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2.6</a:t>
            </a:r>
            <a:r>
              <a:rPr lang="en-US" sz="1800" dirty="0">
                <a:effectLst/>
                <a:latin typeface="+mn-lt"/>
                <a:ea typeface="Times New Roman" panose="02020603050405020304" pitchFamily="18" charset="0"/>
              </a:rPr>
              <a:t> Comparison of a single chromosome, a duplicated chromosome, and a homologous pair of duplicated chromosomes. </a:t>
            </a:r>
            <a:endParaRPr lang="en-GB" dirty="0">
              <a:latin typeface="+mn-lt"/>
            </a:endParaRPr>
          </a:p>
        </p:txBody>
      </p:sp>
    </p:spTree>
    <p:extLst>
      <p:ext uri="{BB962C8B-B14F-4D97-AF65-F5344CB8AC3E}">
        <p14:creationId xmlns:p14="http://schemas.microsoft.com/office/powerpoint/2010/main" val="57669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E133DAFF-696C-47D4-9D9B-236D3270073F}"/>
              </a:ext>
            </a:extLst>
          </p:cNvPr>
          <p:cNvPicPr>
            <a:picLocks noChangeAspect="1"/>
          </p:cNvPicPr>
          <p:nvPr/>
        </p:nvPicPr>
        <p:blipFill rotWithShape="1">
          <a:blip r:embed="rId2"/>
          <a:srcRect b="30211"/>
          <a:stretch/>
        </p:blipFill>
        <p:spPr>
          <a:xfrm>
            <a:off x="827584" y="116316"/>
            <a:ext cx="4104456" cy="6625367"/>
          </a:xfrm>
          <a:prstGeom prst="rect">
            <a:avLst/>
          </a:prstGeom>
        </p:spPr>
      </p:pic>
      <p:sp>
        <p:nvSpPr>
          <p:cNvPr id="6" name="TextBox 5">
            <a:extLst>
              <a:ext uri="{FF2B5EF4-FFF2-40B4-BE49-F238E27FC236}">
                <a16:creationId xmlns:a16="http://schemas.microsoft.com/office/drawing/2014/main" id="{8EFFEA68-D7CF-4032-9D9F-13F190AD58B8}"/>
              </a:ext>
            </a:extLst>
          </p:cNvPr>
          <p:cNvSpPr txBox="1"/>
          <p:nvPr/>
        </p:nvSpPr>
        <p:spPr>
          <a:xfrm>
            <a:off x="4932040" y="4725144"/>
            <a:ext cx="4104456"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2.7</a:t>
            </a:r>
            <a:r>
              <a:rPr lang="en-US" sz="1800" dirty="0">
                <a:effectLst/>
                <a:latin typeface="+mn-lt"/>
                <a:ea typeface="Times New Roman" panose="02020603050405020304" pitchFamily="18" charset="0"/>
              </a:rPr>
              <a:t> Comparison of chromosome numbers in a gamete (N=2) and a somatic cell (2N=4) from a diploid species that has its DNA divided between two distinct chromosomes. </a:t>
            </a:r>
            <a:endParaRPr lang="en-GB" dirty="0">
              <a:latin typeface="+mn-lt"/>
            </a:endParaRPr>
          </a:p>
        </p:txBody>
      </p:sp>
    </p:spTree>
    <p:extLst>
      <p:ext uri="{BB962C8B-B14F-4D97-AF65-F5344CB8AC3E}">
        <p14:creationId xmlns:p14="http://schemas.microsoft.com/office/powerpoint/2010/main" val="31096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BE89881A-1D54-4920-AE9E-2CABCE5979CF}"/>
              </a:ext>
            </a:extLst>
          </p:cNvPr>
          <p:cNvPicPr>
            <a:picLocks noChangeAspect="1"/>
          </p:cNvPicPr>
          <p:nvPr/>
        </p:nvPicPr>
        <p:blipFill rotWithShape="1">
          <a:blip r:embed="rId2"/>
          <a:srcRect b="32880"/>
          <a:stretch/>
        </p:blipFill>
        <p:spPr>
          <a:xfrm>
            <a:off x="1547664" y="260648"/>
            <a:ext cx="6552728" cy="4789865"/>
          </a:xfrm>
          <a:prstGeom prst="rect">
            <a:avLst/>
          </a:prstGeom>
        </p:spPr>
      </p:pic>
      <p:sp>
        <p:nvSpPr>
          <p:cNvPr id="6" name="TextBox 5">
            <a:extLst>
              <a:ext uri="{FF2B5EF4-FFF2-40B4-BE49-F238E27FC236}">
                <a16:creationId xmlns:a16="http://schemas.microsoft.com/office/drawing/2014/main" id="{1968AF54-7734-47AA-AAE8-DDFFB765CE0C}"/>
              </a:ext>
            </a:extLst>
          </p:cNvPr>
          <p:cNvSpPr txBox="1"/>
          <p:nvPr/>
        </p:nvSpPr>
        <p:spPr>
          <a:xfrm>
            <a:off x="863588" y="5157192"/>
            <a:ext cx="7992888" cy="1323439"/>
          </a:xfrm>
          <a:prstGeom prst="rect">
            <a:avLst/>
          </a:prstGeom>
          <a:noFill/>
        </p:spPr>
        <p:txBody>
          <a:bodyPr wrap="square" rtlCol="0">
            <a:spAutoFit/>
          </a:bodyPr>
          <a:lstStyle/>
          <a:p>
            <a:r>
              <a:rPr lang="en-US" sz="1600" b="1" dirty="0">
                <a:effectLst/>
                <a:latin typeface="+mn-lt"/>
                <a:ea typeface="Times New Roman" panose="02020603050405020304" pitchFamily="18" charset="0"/>
              </a:rPr>
              <a:t>Figure 2.8</a:t>
            </a:r>
            <a:r>
              <a:rPr lang="en-US" sz="1600" dirty="0">
                <a:effectLst/>
                <a:latin typeface="+mn-lt"/>
                <a:ea typeface="Times New Roman" panose="02020603050405020304" pitchFamily="18" charset="0"/>
              </a:rPr>
              <a:t> Asexual reproduction via mitosis. Many single-celled organisms, like the budding yeast </a:t>
            </a:r>
            <a:r>
              <a:rPr lang="en-US" sz="1600" i="1" dirty="0">
                <a:effectLst/>
                <a:latin typeface="+mn-lt"/>
                <a:ea typeface="Times New Roman" panose="02020603050405020304" pitchFamily="18" charset="0"/>
              </a:rPr>
              <a:t>Saccharomyces cerevisiae</a:t>
            </a:r>
            <a:r>
              <a:rPr lang="en-US" sz="1600" dirty="0">
                <a:effectLst/>
                <a:latin typeface="+mn-lt"/>
                <a:ea typeface="Times New Roman" panose="02020603050405020304" pitchFamily="18" charset="0"/>
              </a:rPr>
              <a:t> (A), and even some multicellular organisms, like hydra (B), reproduce asexually via mitotic cell division to produce a new, genetically identical individual (clone) that separates from the parent.</a:t>
            </a:r>
            <a:endParaRPr lang="en-GB" sz="2000" dirty="0">
              <a:latin typeface="+mn-lt"/>
            </a:endParaRPr>
          </a:p>
        </p:txBody>
      </p:sp>
    </p:spTree>
    <p:extLst>
      <p:ext uri="{BB962C8B-B14F-4D97-AF65-F5344CB8AC3E}">
        <p14:creationId xmlns:p14="http://schemas.microsoft.com/office/powerpoint/2010/main" val="2520814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cell division&#10;&#10;Description automatically generated">
            <a:extLst>
              <a:ext uri="{FF2B5EF4-FFF2-40B4-BE49-F238E27FC236}">
                <a16:creationId xmlns:a16="http://schemas.microsoft.com/office/drawing/2014/main" id="{7C5BB945-07A8-CFB0-A2B5-DCD5906FCFAC}"/>
              </a:ext>
            </a:extLst>
          </p:cNvPr>
          <p:cNvPicPr>
            <a:picLocks noChangeAspect="1"/>
          </p:cNvPicPr>
          <p:nvPr/>
        </p:nvPicPr>
        <p:blipFill>
          <a:blip r:embed="rId2"/>
          <a:stretch>
            <a:fillRect/>
          </a:stretch>
        </p:blipFill>
        <p:spPr>
          <a:xfrm>
            <a:off x="1547663" y="1039062"/>
            <a:ext cx="6696745" cy="5990338"/>
          </a:xfrm>
          <a:prstGeom prst="rect">
            <a:avLst/>
          </a:prstGeom>
        </p:spPr>
      </p:pic>
      <p:sp>
        <p:nvSpPr>
          <p:cNvPr id="6" name="TextBox 5">
            <a:extLst>
              <a:ext uri="{FF2B5EF4-FFF2-40B4-BE49-F238E27FC236}">
                <a16:creationId xmlns:a16="http://schemas.microsoft.com/office/drawing/2014/main" id="{B1D95576-91BD-B98F-14BE-461D9C322176}"/>
              </a:ext>
            </a:extLst>
          </p:cNvPr>
          <p:cNvSpPr txBox="1"/>
          <p:nvPr/>
        </p:nvSpPr>
        <p:spPr>
          <a:xfrm>
            <a:off x="1259632" y="188640"/>
            <a:ext cx="5400600" cy="461665"/>
          </a:xfrm>
          <a:prstGeom prst="rect">
            <a:avLst/>
          </a:prstGeom>
          <a:noFill/>
        </p:spPr>
        <p:txBody>
          <a:bodyPr wrap="square" rtlCol="0">
            <a:spAutoFit/>
          </a:bodyPr>
          <a:lstStyle/>
          <a:p>
            <a:r>
              <a:rPr lang="en-US" b="1" dirty="0">
                <a:latin typeface="+mj-lt"/>
              </a:rPr>
              <a:t>Mitosis in onion root tip cells</a:t>
            </a:r>
          </a:p>
        </p:txBody>
      </p:sp>
    </p:spTree>
    <p:extLst>
      <p:ext uri="{BB962C8B-B14F-4D97-AF65-F5344CB8AC3E}">
        <p14:creationId xmlns:p14="http://schemas.microsoft.com/office/powerpoint/2010/main" val="319695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E9A8E084-705C-4F80-93C1-39A97D5906F4}"/>
              </a:ext>
            </a:extLst>
          </p:cNvPr>
          <p:cNvPicPr>
            <a:picLocks noChangeAspect="1"/>
          </p:cNvPicPr>
          <p:nvPr/>
        </p:nvPicPr>
        <p:blipFill rotWithShape="1">
          <a:blip r:embed="rId2"/>
          <a:srcRect b="6951"/>
          <a:stretch/>
        </p:blipFill>
        <p:spPr>
          <a:xfrm>
            <a:off x="539552" y="238336"/>
            <a:ext cx="3913244" cy="6381328"/>
          </a:xfrm>
          <a:prstGeom prst="rect">
            <a:avLst/>
          </a:prstGeom>
        </p:spPr>
      </p:pic>
      <p:sp>
        <p:nvSpPr>
          <p:cNvPr id="6" name="TextBox 5">
            <a:extLst>
              <a:ext uri="{FF2B5EF4-FFF2-40B4-BE49-F238E27FC236}">
                <a16:creationId xmlns:a16="http://schemas.microsoft.com/office/drawing/2014/main" id="{8B63ACA6-3280-435C-9BEA-3BD04467D739}"/>
              </a:ext>
            </a:extLst>
          </p:cNvPr>
          <p:cNvSpPr txBox="1"/>
          <p:nvPr/>
        </p:nvSpPr>
        <p:spPr>
          <a:xfrm>
            <a:off x="4860032" y="1052736"/>
            <a:ext cx="4104456" cy="4247317"/>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2.9</a:t>
            </a:r>
            <a:r>
              <a:rPr lang="en-US" sz="1800" dirty="0">
                <a:effectLst/>
                <a:latin typeface="+mn-lt"/>
                <a:ea typeface="Times New Roman" panose="02020603050405020304" pitchFamily="18" charset="0"/>
              </a:rPr>
              <a:t> Mitosis. </a:t>
            </a:r>
          </a:p>
          <a:p>
            <a:r>
              <a:rPr lang="en-US" sz="1800" dirty="0">
                <a:effectLst/>
                <a:latin typeface="+mn-lt"/>
                <a:ea typeface="Times New Roman" panose="02020603050405020304" pitchFamily="18" charset="0"/>
              </a:rPr>
              <a:t>The cell divides in such a way that each of the two offspring cells contains the same number of paired chromosomes as the parent cell did. </a:t>
            </a:r>
          </a:p>
          <a:p>
            <a:endParaRPr lang="en-US" sz="1800" dirty="0">
              <a:latin typeface="+mn-lt"/>
              <a:ea typeface="Times New Roman" panose="02020603050405020304" pitchFamily="18" charset="0"/>
            </a:endParaRPr>
          </a:p>
          <a:p>
            <a:r>
              <a:rPr lang="en-US" sz="1800" dirty="0">
                <a:effectLst/>
                <a:latin typeface="+mn-lt"/>
                <a:ea typeface="Times New Roman" panose="02020603050405020304" pitchFamily="18" charset="0"/>
              </a:rPr>
              <a:t>The drawings show a cell like that in Figure 2.6, with a diploid number of 2N=4 chromosomes (2 pairs). </a:t>
            </a:r>
          </a:p>
          <a:p>
            <a:endParaRPr lang="en-US" sz="1800" dirty="0">
              <a:latin typeface="+mn-lt"/>
              <a:ea typeface="Times New Roman" panose="02020603050405020304" pitchFamily="18" charset="0"/>
            </a:endParaRPr>
          </a:p>
          <a:p>
            <a:r>
              <a:rPr lang="en-US" sz="1800" dirty="0">
                <a:effectLst/>
                <a:latin typeface="+mn-lt"/>
                <a:ea typeface="Times New Roman" panose="02020603050405020304" pitchFamily="18" charset="0"/>
              </a:rPr>
              <a:t>The photographs are fluorescent images that show both chromosomes and spindle fibers. </a:t>
            </a:r>
            <a:endParaRPr lang="en-GB" dirty="0">
              <a:latin typeface="+mn-lt"/>
            </a:endParaRPr>
          </a:p>
        </p:txBody>
      </p:sp>
    </p:spTree>
    <p:extLst>
      <p:ext uri="{BB962C8B-B14F-4D97-AF65-F5344CB8AC3E}">
        <p14:creationId xmlns:p14="http://schemas.microsoft.com/office/powerpoint/2010/main" val="571583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7A290547-A3CC-421B-9B78-DFABACCFFF08}"/>
              </a:ext>
            </a:extLst>
          </p:cNvPr>
          <p:cNvPicPr>
            <a:picLocks noChangeAspect="1"/>
          </p:cNvPicPr>
          <p:nvPr/>
        </p:nvPicPr>
        <p:blipFill rotWithShape="1">
          <a:blip r:embed="rId2"/>
          <a:srcRect b="48950"/>
          <a:stretch/>
        </p:blipFill>
        <p:spPr>
          <a:xfrm>
            <a:off x="1115616" y="44624"/>
            <a:ext cx="7380820" cy="6603297"/>
          </a:xfrm>
          <a:prstGeom prst="rect">
            <a:avLst/>
          </a:prstGeom>
        </p:spPr>
      </p:pic>
    </p:spTree>
    <p:extLst>
      <p:ext uri="{BB962C8B-B14F-4D97-AF65-F5344CB8AC3E}">
        <p14:creationId xmlns:p14="http://schemas.microsoft.com/office/powerpoint/2010/main" val="281767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7F909-B2E6-4509-93A2-3412BFFB4AAB}"/>
              </a:ext>
            </a:extLst>
          </p:cNvPr>
          <p:cNvPicPr>
            <a:picLocks noChangeAspect="1"/>
          </p:cNvPicPr>
          <p:nvPr/>
        </p:nvPicPr>
        <p:blipFill>
          <a:blip r:embed="rId2"/>
          <a:stretch>
            <a:fillRect/>
          </a:stretch>
        </p:blipFill>
        <p:spPr>
          <a:xfrm>
            <a:off x="323528" y="260648"/>
            <a:ext cx="8424936" cy="6288324"/>
          </a:xfrm>
          <a:prstGeom prst="rect">
            <a:avLst/>
          </a:prstGeom>
        </p:spPr>
      </p:pic>
    </p:spTree>
    <p:extLst>
      <p:ext uri="{BB962C8B-B14F-4D97-AF65-F5344CB8AC3E}">
        <p14:creationId xmlns:p14="http://schemas.microsoft.com/office/powerpoint/2010/main" val="209786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DD8EB82-EC89-4935-A7D6-123A6FCFB385}"/>
              </a:ext>
            </a:extLst>
          </p:cNvPr>
          <p:cNvPicPr>
            <a:picLocks noChangeAspect="1"/>
          </p:cNvPicPr>
          <p:nvPr/>
        </p:nvPicPr>
        <p:blipFill rotWithShape="1">
          <a:blip r:embed="rId2"/>
          <a:srcRect b="12201"/>
          <a:stretch/>
        </p:blipFill>
        <p:spPr>
          <a:xfrm>
            <a:off x="395536" y="105588"/>
            <a:ext cx="3825714" cy="6646824"/>
          </a:xfrm>
          <a:prstGeom prst="rect">
            <a:avLst/>
          </a:prstGeom>
        </p:spPr>
      </p:pic>
      <p:sp>
        <p:nvSpPr>
          <p:cNvPr id="6" name="TextBox 5">
            <a:extLst>
              <a:ext uri="{FF2B5EF4-FFF2-40B4-BE49-F238E27FC236}">
                <a16:creationId xmlns:a16="http://schemas.microsoft.com/office/drawing/2014/main" id="{FDF53287-05EC-4698-95EF-78369312E90D}"/>
              </a:ext>
            </a:extLst>
          </p:cNvPr>
          <p:cNvSpPr txBox="1"/>
          <p:nvPr/>
        </p:nvSpPr>
        <p:spPr>
          <a:xfrm>
            <a:off x="4602939" y="4365104"/>
            <a:ext cx="4320480"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2.10</a:t>
            </a:r>
            <a:r>
              <a:rPr lang="en-US" sz="1800" dirty="0">
                <a:effectLst/>
                <a:latin typeface="+mn-lt"/>
                <a:ea typeface="Times New Roman" panose="02020603050405020304" pitchFamily="18" charset="0"/>
              </a:rPr>
              <a:t> Meiosis. </a:t>
            </a:r>
          </a:p>
          <a:p>
            <a:r>
              <a:rPr lang="en-US" sz="1800" dirty="0">
                <a:effectLst/>
                <a:latin typeface="+mn-lt"/>
                <a:ea typeface="Times New Roman" panose="02020603050405020304" pitchFamily="18" charset="0"/>
              </a:rPr>
              <a:t>A cell with a diploid number of chromosomes (2N=4 in this example) divides twice to produce four haploid gametes (here with 2 chromosomes each). </a:t>
            </a:r>
            <a:endParaRPr lang="en-GB" dirty="0">
              <a:latin typeface="+mn-lt"/>
            </a:endParaRPr>
          </a:p>
        </p:txBody>
      </p:sp>
    </p:spTree>
    <p:extLst>
      <p:ext uri="{BB962C8B-B14F-4D97-AF65-F5344CB8AC3E}">
        <p14:creationId xmlns:p14="http://schemas.microsoft.com/office/powerpoint/2010/main" val="427768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358D067-53E8-4D4F-BAE3-483FD5B212EA}"/>
              </a:ext>
            </a:extLst>
          </p:cNvPr>
          <p:cNvSpPr>
            <a:spLocks noGrp="1" noChangeArrowheads="1"/>
          </p:cNvSpPr>
          <p:nvPr>
            <p:ph type="title"/>
          </p:nvPr>
        </p:nvSpPr>
        <p:spPr/>
        <p:txBody>
          <a:bodyPr/>
          <a:lstStyle/>
          <a:p>
            <a:r>
              <a:rPr lang="en-US" altLang="en-US" b="1" dirty="0"/>
              <a:t>Gregor Mendel (1822-1884)</a:t>
            </a:r>
          </a:p>
        </p:txBody>
      </p:sp>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p:txBody>
          <a:bodyPr/>
          <a:lstStyle/>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Grew up on a farm in what was then part of Austrian Empire, now in the Czech Republic</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Very smart, but family was very poor</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Enrolled at Monastery of St. Thomas in Brno (</a:t>
            </a:r>
            <a:r>
              <a:rPr lang="en-US" sz="1800" dirty="0" err="1">
                <a:effectLst/>
                <a:ea typeface="Calibri" panose="020F0502020204030204" pitchFamily="34" charset="0"/>
                <a:cs typeface="Times New Roman" panose="02020603050405020304" pitchFamily="18" charset="0"/>
              </a:rPr>
              <a:t>Brünn</a:t>
            </a:r>
            <a:r>
              <a:rPr lang="en-US" sz="1800" dirty="0">
                <a:effectLst/>
                <a:ea typeface="Calibri" panose="020F0502020204030204" pitchFamily="34" charset="0"/>
                <a:cs typeface="Times New Roman" panose="02020603050405020304" pitchFamily="18" charset="0"/>
              </a:rPr>
              <a:t>) “in order to escape</a:t>
            </a:r>
            <a:r>
              <a:rPr lang="en-GB" sz="18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the limitations of his poverty”</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Monastery wanted to train him as a teacher, so they paid for him to take classes at the University of Vienna</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Greatly influenced by physicist Christian Doppler (author of Doppler effect),</a:t>
            </a:r>
            <a:r>
              <a:rPr lang="en-GB" sz="18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who insisted on reducing all science to numbers and formulas</a:t>
            </a:r>
            <a:endParaRPr lang="en-GB" sz="1800" dirty="0">
              <a:effectLst/>
              <a:ea typeface="Calibri" panose="020F0502020204030204" pitchFamily="34" charset="0"/>
              <a:cs typeface="Times New Roman" panose="02020603050405020304" pitchFamily="18" charset="0"/>
            </a:endParaRPr>
          </a:p>
          <a:p>
            <a:pPr marL="0" indent="0">
              <a:buNone/>
            </a:pP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AA0FB64-9A5A-4CE4-BFBF-F2A2631ECC14}"/>
              </a:ext>
            </a:extLst>
          </p:cNvPr>
          <p:cNvPicPr>
            <a:picLocks noChangeAspect="1"/>
          </p:cNvPicPr>
          <p:nvPr/>
        </p:nvPicPr>
        <p:blipFill rotWithShape="1">
          <a:blip r:embed="rId2"/>
          <a:srcRect b="23367"/>
          <a:stretch/>
        </p:blipFill>
        <p:spPr>
          <a:xfrm>
            <a:off x="827584" y="309935"/>
            <a:ext cx="7657746" cy="4333713"/>
          </a:xfrm>
          <a:prstGeom prst="rect">
            <a:avLst/>
          </a:prstGeom>
        </p:spPr>
      </p:pic>
      <p:sp>
        <p:nvSpPr>
          <p:cNvPr id="6" name="TextBox 5">
            <a:extLst>
              <a:ext uri="{FF2B5EF4-FFF2-40B4-BE49-F238E27FC236}">
                <a16:creationId xmlns:a16="http://schemas.microsoft.com/office/drawing/2014/main" id="{BB503D75-FF89-4996-85DF-37C90B7D11BA}"/>
              </a:ext>
            </a:extLst>
          </p:cNvPr>
          <p:cNvSpPr txBox="1"/>
          <p:nvPr/>
        </p:nvSpPr>
        <p:spPr>
          <a:xfrm>
            <a:off x="449542" y="4732183"/>
            <a:ext cx="8244916" cy="1815882"/>
          </a:xfrm>
          <a:prstGeom prst="rect">
            <a:avLst/>
          </a:prstGeom>
          <a:noFill/>
        </p:spPr>
        <p:txBody>
          <a:bodyPr wrap="square" rtlCol="0">
            <a:spAutoFit/>
          </a:bodyPr>
          <a:lstStyle/>
          <a:p>
            <a:r>
              <a:rPr lang="en-US" sz="1600" b="1" dirty="0">
                <a:effectLst/>
                <a:latin typeface="+mn-lt"/>
                <a:ea typeface="Times New Roman" panose="02020603050405020304" pitchFamily="18" charset="0"/>
              </a:rPr>
              <a:t>Figure 2.11</a:t>
            </a:r>
            <a:r>
              <a:rPr lang="en-US" sz="1600" dirty="0">
                <a:effectLst/>
                <a:latin typeface="+mn-lt"/>
                <a:ea typeface="Times New Roman" panose="02020603050405020304" pitchFamily="18" charset="0"/>
              </a:rPr>
              <a:t> Sexual life cycles. In sexual reproduction, haploid gametes join by fertilization to form a new diploid individual with one of each pair of homologous chromosomes coming from each parent. In </a:t>
            </a:r>
            <a:r>
              <a:rPr lang="en-US" sz="1600" dirty="0" err="1">
                <a:effectLst/>
                <a:latin typeface="+mn-lt"/>
                <a:ea typeface="Times New Roman" panose="02020603050405020304" pitchFamily="18" charset="0"/>
              </a:rPr>
              <a:t>multicelled</a:t>
            </a:r>
            <a:r>
              <a:rPr lang="en-US" sz="1600" dirty="0">
                <a:effectLst/>
                <a:latin typeface="+mn-lt"/>
                <a:ea typeface="Times New Roman" panose="02020603050405020304" pitchFamily="18" charset="0"/>
              </a:rPr>
              <a:t> organisms the diploid zygote divides by mitosis to form the adult organism. Each of the somatic (body) cells contains a set of chromosomes the same as that in the zygote. In a male organism, meiosis produces sperm, as shown. In a female organism, meiosis produces eggs. </a:t>
            </a:r>
            <a:endParaRPr lang="en-GB" sz="2000" dirty="0">
              <a:latin typeface="+mn-lt"/>
            </a:endParaRPr>
          </a:p>
        </p:txBody>
      </p:sp>
    </p:spTree>
    <p:extLst>
      <p:ext uri="{BB962C8B-B14F-4D97-AF65-F5344CB8AC3E}">
        <p14:creationId xmlns:p14="http://schemas.microsoft.com/office/powerpoint/2010/main" val="132745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51E3117-F538-437C-BC2E-D1319D852951}"/>
              </a:ext>
            </a:extLst>
          </p:cNvPr>
          <p:cNvPicPr>
            <a:picLocks noChangeAspect="1"/>
          </p:cNvPicPr>
          <p:nvPr/>
        </p:nvPicPr>
        <p:blipFill rotWithShape="1">
          <a:blip r:embed="rId2"/>
          <a:srcRect b="14300"/>
          <a:stretch/>
        </p:blipFill>
        <p:spPr>
          <a:xfrm>
            <a:off x="402451" y="188640"/>
            <a:ext cx="4601597" cy="6486274"/>
          </a:xfrm>
          <a:prstGeom prst="rect">
            <a:avLst/>
          </a:prstGeom>
        </p:spPr>
      </p:pic>
      <p:sp>
        <p:nvSpPr>
          <p:cNvPr id="6" name="TextBox 5">
            <a:extLst>
              <a:ext uri="{FF2B5EF4-FFF2-40B4-BE49-F238E27FC236}">
                <a16:creationId xmlns:a16="http://schemas.microsoft.com/office/drawing/2014/main" id="{2F7AEC56-F34D-442F-A802-FB1C18B2125A}"/>
              </a:ext>
            </a:extLst>
          </p:cNvPr>
          <p:cNvSpPr txBox="1"/>
          <p:nvPr/>
        </p:nvSpPr>
        <p:spPr>
          <a:xfrm>
            <a:off x="5364088" y="332656"/>
            <a:ext cx="3600400"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2.12</a:t>
            </a:r>
            <a:r>
              <a:rPr lang="en-US" sz="1800" dirty="0">
                <a:effectLst/>
                <a:latin typeface="+mn-lt"/>
                <a:ea typeface="Times New Roman" panose="02020603050405020304" pitchFamily="18" charset="0"/>
              </a:rPr>
              <a:t> A cross between pure-line corn plants having different alleles for two linked genes located on the same chromosome. </a:t>
            </a:r>
            <a:endParaRPr lang="en-GB" dirty="0">
              <a:latin typeface="+mn-lt"/>
            </a:endParaRPr>
          </a:p>
        </p:txBody>
      </p:sp>
    </p:spTree>
    <p:extLst>
      <p:ext uri="{BB962C8B-B14F-4D97-AF65-F5344CB8AC3E}">
        <p14:creationId xmlns:p14="http://schemas.microsoft.com/office/powerpoint/2010/main" val="152495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1443F6BE-3BB7-4567-BA4E-CCE22E4145CE}"/>
              </a:ext>
            </a:extLst>
          </p:cNvPr>
          <p:cNvPicPr>
            <a:picLocks noChangeAspect="1"/>
          </p:cNvPicPr>
          <p:nvPr/>
        </p:nvPicPr>
        <p:blipFill rotWithShape="1">
          <a:blip r:embed="rId2"/>
          <a:srcRect b="40406"/>
          <a:stretch/>
        </p:blipFill>
        <p:spPr>
          <a:xfrm rot="5400000">
            <a:off x="-293718" y="2534414"/>
            <a:ext cx="6480048" cy="1789172"/>
          </a:xfrm>
          <a:prstGeom prst="rect">
            <a:avLst/>
          </a:prstGeom>
        </p:spPr>
      </p:pic>
      <p:sp>
        <p:nvSpPr>
          <p:cNvPr id="6" name="TextBox 5">
            <a:extLst>
              <a:ext uri="{FF2B5EF4-FFF2-40B4-BE49-F238E27FC236}">
                <a16:creationId xmlns:a16="http://schemas.microsoft.com/office/drawing/2014/main" id="{5168D82B-BE93-4E61-B393-C3BCAC161CAA}"/>
              </a:ext>
            </a:extLst>
          </p:cNvPr>
          <p:cNvSpPr txBox="1"/>
          <p:nvPr/>
        </p:nvSpPr>
        <p:spPr>
          <a:xfrm>
            <a:off x="4283968" y="980728"/>
            <a:ext cx="4536504" cy="396044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2.13</a:t>
            </a:r>
            <a:r>
              <a:rPr lang="en-US" sz="1800" dirty="0">
                <a:effectLst/>
                <a:latin typeface="+mn-lt"/>
                <a:ea typeface="Times New Roman" panose="02020603050405020304" pitchFamily="18" charset="0"/>
                <a:cs typeface="Times New Roman" panose="02020603050405020304" pitchFamily="18" charset="0"/>
              </a:rPr>
              <a:t> Linkage map of chromosome III in the fruit fly </a:t>
            </a:r>
            <a:r>
              <a:rPr lang="en-US" sz="1800" i="1" dirty="0">
                <a:effectLst/>
                <a:latin typeface="+mn-lt"/>
                <a:ea typeface="Times New Roman" panose="02020603050405020304" pitchFamily="18" charset="0"/>
                <a:cs typeface="Times New Roman" panose="02020603050405020304" pitchFamily="18" charset="0"/>
              </a:rPr>
              <a:t>Drosophila melanogaster</a:t>
            </a:r>
            <a:r>
              <a:rPr lang="en-US" sz="1800" dirty="0">
                <a:effectLst/>
                <a:latin typeface="+mn-lt"/>
                <a:ea typeface="Times New Roman" panose="02020603050405020304" pitchFamily="18" charset="0"/>
                <a:cs typeface="Times New Roman" panose="02020603050405020304" pitchFamily="18" charset="0"/>
              </a:rPr>
              <a:t>, showing just a few of the many genes known.</a:t>
            </a:r>
          </a:p>
          <a:p>
            <a:endParaRPr lang="en-US" sz="1800" dirty="0">
              <a:effectLst/>
              <a:latin typeface="+mn-lt"/>
              <a:ea typeface="Times New Roman" panose="02020603050405020304" pitchFamily="18" charset="0"/>
              <a:cs typeface="Times New Roman" panose="02020603050405020304" pitchFamily="18" charset="0"/>
            </a:endParaRPr>
          </a:p>
          <a:p>
            <a:r>
              <a:rPr lang="en-US" sz="1800" dirty="0">
                <a:effectLst/>
                <a:latin typeface="+mn-lt"/>
                <a:ea typeface="Times New Roman" panose="02020603050405020304" pitchFamily="18" charset="0"/>
                <a:cs typeface="Times New Roman" panose="02020603050405020304" pitchFamily="18" charset="0"/>
              </a:rPr>
              <a:t>Genes for recessive traits are in lowercase; genes for dominant traits are capitalized. </a:t>
            </a:r>
          </a:p>
          <a:p>
            <a:r>
              <a:rPr lang="en-US" sz="1800" dirty="0">
                <a:effectLst/>
                <a:latin typeface="+mn-lt"/>
                <a:ea typeface="Times New Roman" panose="02020603050405020304" pitchFamily="18" charset="0"/>
                <a:cs typeface="Times New Roman" panose="02020603050405020304" pitchFamily="18" charset="0"/>
              </a:rPr>
              <a:t>Distances along the chromosome are in units called 'centimorgans';  a distance of 1 centimorgan corresponds to a 1% probability of a crossover between closely linked genes.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729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15443F33-EF34-4C00-ACE8-D21EFC0EE5DD}"/>
              </a:ext>
            </a:extLst>
          </p:cNvPr>
          <p:cNvPicPr>
            <a:picLocks noChangeAspect="1"/>
          </p:cNvPicPr>
          <p:nvPr/>
        </p:nvPicPr>
        <p:blipFill rotWithShape="1">
          <a:blip r:embed="rId2"/>
          <a:srcRect b="4851"/>
          <a:stretch/>
        </p:blipFill>
        <p:spPr>
          <a:xfrm>
            <a:off x="611560" y="166328"/>
            <a:ext cx="4795005" cy="6525344"/>
          </a:xfrm>
          <a:prstGeom prst="rect">
            <a:avLst/>
          </a:prstGeom>
        </p:spPr>
      </p:pic>
      <p:sp>
        <p:nvSpPr>
          <p:cNvPr id="6" name="TextBox 5">
            <a:extLst>
              <a:ext uri="{FF2B5EF4-FFF2-40B4-BE49-F238E27FC236}">
                <a16:creationId xmlns:a16="http://schemas.microsoft.com/office/drawing/2014/main" id="{BDEF1358-31F6-4DCB-A6E7-57C44525729B}"/>
              </a:ext>
            </a:extLst>
          </p:cNvPr>
          <p:cNvSpPr txBox="1"/>
          <p:nvPr/>
        </p:nvSpPr>
        <p:spPr>
          <a:xfrm>
            <a:off x="5436855" y="404664"/>
            <a:ext cx="3600400" cy="1200329"/>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2.14</a:t>
            </a:r>
            <a:r>
              <a:rPr lang="en-US" sz="1800" dirty="0">
                <a:effectLst/>
                <a:latin typeface="+mn-lt"/>
                <a:ea typeface="Times New Roman" panose="02020603050405020304" pitchFamily="18" charset="0"/>
                <a:cs typeface="Times New Roman" panose="02020603050405020304" pitchFamily="18" charset="0"/>
              </a:rPr>
              <a:t> Griffith’s experiment demonstrating hereditary transformation in bacteria.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413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question&#10;&#10;Description automatically generated">
            <a:extLst>
              <a:ext uri="{FF2B5EF4-FFF2-40B4-BE49-F238E27FC236}">
                <a16:creationId xmlns:a16="http://schemas.microsoft.com/office/drawing/2014/main" id="{B18F1876-D95F-42B5-0B4B-16CCA0A6336E}"/>
              </a:ext>
            </a:extLst>
          </p:cNvPr>
          <p:cNvPicPr>
            <a:picLocks noGrp="1" noChangeAspect="1"/>
          </p:cNvPicPr>
          <p:nvPr>
            <p:ph idx="1"/>
          </p:nvPr>
        </p:nvPicPr>
        <p:blipFill>
          <a:blip r:embed="rId2"/>
          <a:stretch>
            <a:fillRect/>
          </a:stretch>
        </p:blipFill>
        <p:spPr>
          <a:xfrm>
            <a:off x="683569" y="692695"/>
            <a:ext cx="8298084" cy="5532057"/>
          </a:xfrm>
        </p:spPr>
      </p:pic>
    </p:spTree>
    <p:extLst>
      <p:ext uri="{BB962C8B-B14F-4D97-AF65-F5344CB8AC3E}">
        <p14:creationId xmlns:p14="http://schemas.microsoft.com/office/powerpoint/2010/main" val="247842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32D417-362D-992C-6F4D-A4381813AC56}"/>
              </a:ext>
            </a:extLst>
          </p:cNvPr>
          <p:cNvSpPr>
            <a:spLocks noGrp="1"/>
          </p:cNvSpPr>
          <p:nvPr>
            <p:ph idx="1"/>
          </p:nvPr>
        </p:nvSpPr>
        <p:spPr>
          <a:xfrm>
            <a:off x="323528" y="836712"/>
            <a:ext cx="8496944" cy="5544616"/>
          </a:xfrm>
        </p:spPr>
        <p:txBody>
          <a:bodyPr/>
          <a:lstStyle/>
          <a:p>
            <a:pPr marL="0" indent="0">
              <a:buNone/>
            </a:pPr>
            <a:r>
              <a:rPr lang="en-US" sz="2600" b="1" u="sng" dirty="0"/>
              <a:t>Avery, MacLeod, &amp; McCarthy (1944)</a:t>
            </a:r>
          </a:p>
          <a:p>
            <a:pPr marL="0" indent="0">
              <a:buNone/>
            </a:pPr>
            <a:r>
              <a:rPr lang="en-US" dirty="0"/>
              <a:t>  tested </a:t>
            </a:r>
            <a:r>
              <a:rPr lang="en-US" b="1" dirty="0"/>
              <a:t>chemical extracts</a:t>
            </a:r>
            <a:r>
              <a:rPr lang="en-US" dirty="0"/>
              <a:t> of the bacteria</a:t>
            </a:r>
          </a:p>
          <a:p>
            <a:pPr marL="0" indent="0">
              <a:buNone/>
            </a:pPr>
            <a:r>
              <a:rPr lang="en-US" dirty="0"/>
              <a:t>  used by Griffith.</a:t>
            </a:r>
          </a:p>
          <a:p>
            <a:pPr marL="0" indent="0">
              <a:buNone/>
            </a:pPr>
            <a:r>
              <a:rPr lang="en-US" dirty="0"/>
              <a:t>They showed that lipid or carbohydrate extracts</a:t>
            </a:r>
          </a:p>
          <a:p>
            <a:pPr marL="0" indent="0">
              <a:buNone/>
            </a:pPr>
            <a:r>
              <a:rPr lang="en-US" dirty="0"/>
              <a:t>  were inactive;  even protein extracts were inactive.</a:t>
            </a:r>
          </a:p>
          <a:p>
            <a:pPr marL="0" indent="0">
              <a:buNone/>
            </a:pPr>
            <a:r>
              <a:rPr lang="en-US" dirty="0"/>
              <a:t>Only the </a:t>
            </a:r>
            <a:r>
              <a:rPr lang="en-US" b="1" dirty="0"/>
              <a:t>nucleic acid</a:t>
            </a:r>
            <a:r>
              <a:rPr lang="en-US" dirty="0"/>
              <a:t> extracts contained the</a:t>
            </a:r>
          </a:p>
          <a:p>
            <a:pPr marL="0" indent="0">
              <a:buNone/>
            </a:pPr>
            <a:r>
              <a:rPr lang="en-US" dirty="0"/>
              <a:t>   “</a:t>
            </a:r>
            <a:r>
              <a:rPr lang="en-US" b="1" dirty="0"/>
              <a:t>transforming principle</a:t>
            </a:r>
            <a:r>
              <a:rPr lang="en-US" dirty="0"/>
              <a:t>”.</a:t>
            </a:r>
          </a:p>
          <a:p>
            <a:pPr marL="0" indent="0">
              <a:buNone/>
            </a:pPr>
            <a:r>
              <a:rPr lang="en-US" dirty="0"/>
              <a:t>Ribonuclease (</a:t>
            </a:r>
            <a:r>
              <a:rPr lang="en-US" dirty="0" err="1"/>
              <a:t>RNAse</a:t>
            </a:r>
            <a:r>
              <a:rPr lang="en-US" dirty="0"/>
              <a:t>) enzymes had no effect.</a:t>
            </a:r>
          </a:p>
          <a:p>
            <a:pPr marL="0" indent="0">
              <a:buNone/>
            </a:pPr>
            <a:r>
              <a:rPr lang="en-US" dirty="0"/>
              <a:t>Only </a:t>
            </a:r>
            <a:r>
              <a:rPr lang="en-US" dirty="0" err="1"/>
              <a:t>DeoxyriboNuclease</a:t>
            </a:r>
            <a:r>
              <a:rPr lang="en-US" dirty="0"/>
              <a:t> (</a:t>
            </a:r>
            <a:r>
              <a:rPr lang="en-US" dirty="0" err="1"/>
              <a:t>DNAse</a:t>
            </a:r>
            <a:r>
              <a:rPr lang="en-US" dirty="0"/>
              <a:t>) abolished</a:t>
            </a:r>
          </a:p>
          <a:p>
            <a:pPr marL="0" indent="0">
              <a:buNone/>
            </a:pPr>
            <a:r>
              <a:rPr lang="en-US" dirty="0"/>
              <a:t>   transformation.  </a:t>
            </a:r>
          </a:p>
          <a:p>
            <a:pPr marL="0" indent="0">
              <a:buNone/>
            </a:pPr>
            <a:r>
              <a:rPr lang="en-US" dirty="0"/>
              <a:t>Thus, </a:t>
            </a:r>
            <a:r>
              <a:rPr lang="en-US" b="1" dirty="0"/>
              <a:t>the </a:t>
            </a:r>
            <a:r>
              <a:rPr lang="en-US" dirty="0"/>
              <a:t>“</a:t>
            </a:r>
            <a:r>
              <a:rPr lang="en-US" b="1" dirty="0"/>
              <a:t>transforming principle</a:t>
            </a:r>
            <a:r>
              <a:rPr lang="en-US" dirty="0"/>
              <a:t>”</a:t>
            </a:r>
            <a:r>
              <a:rPr lang="en-US" b="1" dirty="0"/>
              <a:t> was DNA !</a:t>
            </a:r>
            <a:endParaRPr lang="en-US" dirty="0"/>
          </a:p>
          <a:p>
            <a:pPr marL="0" indent="0">
              <a:buNone/>
            </a:pPr>
            <a:endParaRPr lang="en-US" dirty="0"/>
          </a:p>
        </p:txBody>
      </p:sp>
    </p:spTree>
    <p:extLst>
      <p:ext uri="{BB962C8B-B14F-4D97-AF65-F5344CB8AC3E}">
        <p14:creationId xmlns:p14="http://schemas.microsoft.com/office/powerpoint/2010/main" val="2436737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19AD56-2713-4811-AD74-9F6966F5FAB9}"/>
              </a:ext>
            </a:extLst>
          </p:cNvPr>
          <p:cNvSpPr>
            <a:spLocks noGrp="1"/>
          </p:cNvSpPr>
          <p:nvPr>
            <p:ph idx="1"/>
          </p:nvPr>
        </p:nvSpPr>
        <p:spPr>
          <a:xfrm>
            <a:off x="323528" y="332656"/>
            <a:ext cx="8496944" cy="6120680"/>
          </a:xfrm>
        </p:spPr>
        <p:txBody>
          <a:bodyPr/>
          <a:lstStyle/>
          <a:p>
            <a:pPr marL="0" indent="0">
              <a:buNone/>
            </a:pPr>
            <a:r>
              <a:rPr lang="en-GB" b="1" dirty="0"/>
              <a:t>The structure of DEOXYRIBONUCLEIC ACID (DNA) and how genes work:</a:t>
            </a:r>
          </a:p>
          <a:p>
            <a:pPr marL="0" indent="0">
              <a:buNone/>
            </a:pPr>
            <a:endParaRPr lang="en-GB" b="1" dirty="0"/>
          </a:p>
          <a:p>
            <a:pPr marL="0" indent="0">
              <a:buNone/>
            </a:pPr>
            <a:r>
              <a:rPr lang="en-GB" dirty="0"/>
              <a:t>NUCLEIC ACIDS were poorly understood until the 1950s</a:t>
            </a:r>
          </a:p>
          <a:p>
            <a:pPr marL="0" indent="0">
              <a:buNone/>
            </a:pPr>
            <a:r>
              <a:rPr lang="en-GB" dirty="0"/>
              <a:t>Two types exist: Ribonucleic acid (RNA) and Deoxyribonucleic acid (DNA).</a:t>
            </a:r>
          </a:p>
          <a:p>
            <a:pPr marL="0" indent="0">
              <a:buNone/>
            </a:pPr>
            <a:endParaRPr lang="en-GB" dirty="0"/>
          </a:p>
          <a:p>
            <a:pPr marL="0" indent="0">
              <a:buNone/>
            </a:pPr>
            <a:r>
              <a:rPr lang="en-GB" dirty="0"/>
              <a:t>Both contain:</a:t>
            </a:r>
          </a:p>
          <a:p>
            <a:pPr marL="381000" lvl="1" indent="0">
              <a:buNone/>
            </a:pPr>
            <a:r>
              <a:rPr lang="en-GB" sz="2400" dirty="0"/>
              <a:t>1. Phosphate groups;  </a:t>
            </a:r>
          </a:p>
          <a:p>
            <a:pPr marL="381000" lvl="1" indent="0">
              <a:buNone/>
            </a:pPr>
            <a:r>
              <a:rPr lang="en-GB" sz="2400" dirty="0"/>
              <a:t>2. Five-carbon sugars (ribose or deoxyribose);  &amp;</a:t>
            </a:r>
          </a:p>
          <a:p>
            <a:pPr marL="381000" lvl="1" indent="0">
              <a:buNone/>
            </a:pPr>
            <a:r>
              <a:rPr lang="en-GB" sz="2400" dirty="0"/>
              <a:t>3. Nitrogen-containing (nitrogenous) bases, usually abbreviated (A, G, C, T in DNA; A, G, C, U in RNA)</a:t>
            </a:r>
          </a:p>
          <a:p>
            <a:pPr marL="0" indent="0">
              <a:buNone/>
            </a:pPr>
            <a:endParaRPr lang="en-GB" dirty="0"/>
          </a:p>
        </p:txBody>
      </p:sp>
    </p:spTree>
    <p:extLst>
      <p:ext uri="{BB962C8B-B14F-4D97-AF65-F5344CB8AC3E}">
        <p14:creationId xmlns:p14="http://schemas.microsoft.com/office/powerpoint/2010/main" val="721310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2D24616-5333-4CB6-B418-183AEB656112}"/>
              </a:ext>
            </a:extLst>
          </p:cNvPr>
          <p:cNvPicPr>
            <a:picLocks noChangeAspect="1"/>
          </p:cNvPicPr>
          <p:nvPr/>
        </p:nvPicPr>
        <p:blipFill rotWithShape="1">
          <a:blip r:embed="rId2"/>
          <a:srcRect b="15350"/>
          <a:stretch/>
        </p:blipFill>
        <p:spPr>
          <a:xfrm>
            <a:off x="395536" y="260647"/>
            <a:ext cx="6264696" cy="6223291"/>
          </a:xfrm>
          <a:prstGeom prst="rect">
            <a:avLst/>
          </a:prstGeom>
        </p:spPr>
      </p:pic>
      <p:sp>
        <p:nvSpPr>
          <p:cNvPr id="6" name="TextBox 5">
            <a:extLst>
              <a:ext uri="{FF2B5EF4-FFF2-40B4-BE49-F238E27FC236}">
                <a16:creationId xmlns:a16="http://schemas.microsoft.com/office/drawing/2014/main" id="{EA32E49C-0280-475F-BE6D-FA7A80C74FF9}"/>
              </a:ext>
            </a:extLst>
          </p:cNvPr>
          <p:cNvSpPr txBox="1"/>
          <p:nvPr/>
        </p:nvSpPr>
        <p:spPr>
          <a:xfrm>
            <a:off x="6804248" y="2132856"/>
            <a:ext cx="2160240" cy="203132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2.15</a:t>
            </a:r>
            <a:r>
              <a:rPr lang="en-US" sz="1800" dirty="0">
                <a:effectLst/>
                <a:latin typeface="+mn-lt"/>
                <a:ea typeface="Times New Roman" panose="02020603050405020304" pitchFamily="18" charset="0"/>
                <a:cs typeface="Times New Roman" panose="02020603050405020304" pitchFamily="18" charset="0"/>
              </a:rPr>
              <a:t> The Hershey–Chase experiment. This experiment confirmed DNA as the genetic material.</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054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90A5F51-D2FE-4984-84CB-82B3C2141166}"/>
              </a:ext>
            </a:extLst>
          </p:cNvPr>
          <p:cNvPicPr>
            <a:picLocks noChangeAspect="1"/>
          </p:cNvPicPr>
          <p:nvPr/>
        </p:nvPicPr>
        <p:blipFill rotWithShape="1">
          <a:blip r:embed="rId2"/>
          <a:srcRect b="33707"/>
          <a:stretch/>
        </p:blipFill>
        <p:spPr>
          <a:xfrm>
            <a:off x="755576" y="260648"/>
            <a:ext cx="3672408" cy="6364934"/>
          </a:xfrm>
          <a:prstGeom prst="rect">
            <a:avLst/>
          </a:prstGeom>
        </p:spPr>
      </p:pic>
      <p:sp>
        <p:nvSpPr>
          <p:cNvPr id="6" name="TextBox 5">
            <a:extLst>
              <a:ext uri="{FF2B5EF4-FFF2-40B4-BE49-F238E27FC236}">
                <a16:creationId xmlns:a16="http://schemas.microsoft.com/office/drawing/2014/main" id="{EDBC8683-E247-40A7-91D6-C6A80FEFDF38}"/>
              </a:ext>
            </a:extLst>
          </p:cNvPr>
          <p:cNvSpPr txBox="1"/>
          <p:nvPr/>
        </p:nvSpPr>
        <p:spPr>
          <a:xfrm>
            <a:off x="4716018" y="476672"/>
            <a:ext cx="4255366"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2.16</a:t>
            </a:r>
            <a:r>
              <a:rPr lang="en-US" sz="1800" dirty="0">
                <a:effectLst/>
                <a:latin typeface="+mn-lt"/>
                <a:ea typeface="Times New Roman" panose="02020603050405020304" pitchFamily="18" charset="0"/>
                <a:cs typeface="Times New Roman" panose="02020603050405020304" pitchFamily="18" charset="0"/>
              </a:rPr>
              <a:t> The nucleotides of DNA.</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2596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999A5-9C85-73E6-8064-1D3F2C119A17}"/>
              </a:ext>
            </a:extLst>
          </p:cNvPr>
          <p:cNvSpPr>
            <a:spLocks noGrp="1"/>
          </p:cNvSpPr>
          <p:nvPr>
            <p:ph type="title"/>
          </p:nvPr>
        </p:nvSpPr>
        <p:spPr/>
        <p:txBody>
          <a:bodyPr/>
          <a:lstStyle/>
          <a:p>
            <a:r>
              <a:rPr lang="en-US" b="1" dirty="0"/>
              <a:t>Chargaff (1952) and his rules:</a:t>
            </a:r>
          </a:p>
        </p:txBody>
      </p:sp>
      <p:sp>
        <p:nvSpPr>
          <p:cNvPr id="3" name="Content Placeholder 2">
            <a:extLst>
              <a:ext uri="{FF2B5EF4-FFF2-40B4-BE49-F238E27FC236}">
                <a16:creationId xmlns:a16="http://schemas.microsoft.com/office/drawing/2014/main" id="{33E6B9B1-55AC-1A98-31C0-BE95AD981C16}"/>
              </a:ext>
            </a:extLst>
          </p:cNvPr>
          <p:cNvSpPr>
            <a:spLocks noGrp="1"/>
          </p:cNvSpPr>
          <p:nvPr>
            <p:ph idx="1"/>
          </p:nvPr>
        </p:nvSpPr>
        <p:spPr/>
        <p:txBody>
          <a:bodyPr/>
          <a:lstStyle/>
          <a:p>
            <a:r>
              <a:rPr lang="en-US" dirty="0"/>
              <a:t>Percentages of A, G, C, T varied among species.</a:t>
            </a:r>
          </a:p>
          <a:p>
            <a:r>
              <a:rPr lang="en-US" dirty="0"/>
              <a:t>Within a species, all DNA samples had the same percentages of A, G, C, T, even from different tissues</a:t>
            </a:r>
          </a:p>
          <a:p>
            <a:r>
              <a:rPr lang="en-US" dirty="0"/>
              <a:t>Percentages of A &amp; T were always equal, and percentages of C &amp; G were always equal</a:t>
            </a:r>
          </a:p>
        </p:txBody>
      </p:sp>
    </p:spTree>
    <p:extLst>
      <p:ext uri="{BB962C8B-B14F-4D97-AF65-F5344CB8AC3E}">
        <p14:creationId xmlns:p14="http://schemas.microsoft.com/office/powerpoint/2010/main" val="3625645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DECD-F7FA-495F-9B54-34DA9F543B9F}"/>
              </a:ext>
            </a:extLst>
          </p:cNvPr>
          <p:cNvSpPr>
            <a:spLocks noGrp="1"/>
          </p:cNvSpPr>
          <p:nvPr>
            <p:ph type="title"/>
          </p:nvPr>
        </p:nvSpPr>
        <p:spPr/>
        <p:txBody>
          <a:bodyPr/>
          <a:lstStyle/>
          <a:p>
            <a:r>
              <a:rPr lang="en-US" altLang="en-US" b="1" dirty="0"/>
              <a:t>Gregor Mendel (1822-1884)</a:t>
            </a:r>
            <a:endParaRPr lang="en-GB" dirty="0"/>
          </a:p>
        </p:txBody>
      </p:sp>
      <p:sp>
        <p:nvSpPr>
          <p:cNvPr id="3" name="Content Placeholder 2">
            <a:extLst>
              <a:ext uri="{FF2B5EF4-FFF2-40B4-BE49-F238E27FC236}">
                <a16:creationId xmlns:a16="http://schemas.microsoft.com/office/drawing/2014/main" id="{ACDB2508-7CED-4522-9655-AC350AE23708}"/>
              </a:ext>
            </a:extLst>
          </p:cNvPr>
          <p:cNvSpPr>
            <a:spLocks noGrp="1"/>
          </p:cNvSpPr>
          <p:nvPr>
            <p:ph idx="1"/>
          </p:nvPr>
        </p:nvSpPr>
        <p:spPr/>
        <p:txBody>
          <a:bodyPr/>
          <a:lstStyle/>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Assigned to grow food for Monastery in adjacent garden</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Grew many varieties of garden peas; kept careful records, counted everything</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Began by establishing PURE LINES that bred true</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Folklore predicted “blending” inheritance, but when Mendel crossed pure lines</a:t>
            </a:r>
            <a:r>
              <a:rPr lang="en-GB" sz="18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he discovered DOMINANT and RECESSIVE traits instead</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PARTICULATE INHERITANCE:  Hereditary traits are inherited as </a:t>
            </a:r>
            <a:r>
              <a:rPr lang="en-US" sz="1800" u="sng" dirty="0">
                <a:effectLst/>
                <a:ea typeface="Calibri" panose="020F0502020204030204" pitchFamily="34" charset="0"/>
                <a:cs typeface="Times New Roman" panose="02020603050405020304" pitchFamily="18" charset="0"/>
              </a:rPr>
              <a:t>particles</a:t>
            </a:r>
            <a:r>
              <a:rPr lang="en-GB" sz="1800" u="sng"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(now called GENES) that do not blend.</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Different forms of the same gene are called ALLELES.     </a:t>
            </a:r>
            <a:endParaRPr lang="en-GB" sz="1800"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37435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molecule&#10;&#10;Description automatically generated">
            <a:extLst>
              <a:ext uri="{FF2B5EF4-FFF2-40B4-BE49-F238E27FC236}">
                <a16:creationId xmlns:a16="http://schemas.microsoft.com/office/drawing/2014/main" id="{AC86B6A9-D510-89CB-699A-ED89E17C5B6A}"/>
              </a:ext>
            </a:extLst>
          </p:cNvPr>
          <p:cNvPicPr>
            <a:picLocks noChangeAspect="1"/>
          </p:cNvPicPr>
          <p:nvPr/>
        </p:nvPicPr>
        <p:blipFill>
          <a:blip r:embed="rId2"/>
          <a:stretch>
            <a:fillRect/>
          </a:stretch>
        </p:blipFill>
        <p:spPr>
          <a:xfrm>
            <a:off x="472596" y="692696"/>
            <a:ext cx="8419884" cy="5760640"/>
          </a:xfrm>
          <a:prstGeom prst="rect">
            <a:avLst/>
          </a:prstGeom>
        </p:spPr>
      </p:pic>
    </p:spTree>
    <p:extLst>
      <p:ext uri="{BB962C8B-B14F-4D97-AF65-F5344CB8AC3E}">
        <p14:creationId xmlns:p14="http://schemas.microsoft.com/office/powerpoint/2010/main" val="1325217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tructure&#10;&#10;Description automatically generated">
            <a:extLst>
              <a:ext uri="{FF2B5EF4-FFF2-40B4-BE49-F238E27FC236}">
                <a16:creationId xmlns:a16="http://schemas.microsoft.com/office/drawing/2014/main" id="{E4282ED0-AC15-4243-7C6A-3BB27DFDC9CD}"/>
              </a:ext>
            </a:extLst>
          </p:cNvPr>
          <p:cNvPicPr>
            <a:picLocks noChangeAspect="1"/>
          </p:cNvPicPr>
          <p:nvPr/>
        </p:nvPicPr>
        <p:blipFill>
          <a:blip r:embed="rId2"/>
          <a:stretch>
            <a:fillRect/>
          </a:stretch>
        </p:blipFill>
        <p:spPr>
          <a:xfrm>
            <a:off x="1331640" y="692696"/>
            <a:ext cx="6874732" cy="5175956"/>
          </a:xfrm>
          <a:prstGeom prst="rect">
            <a:avLst/>
          </a:prstGeom>
        </p:spPr>
      </p:pic>
    </p:spTree>
    <p:extLst>
      <p:ext uri="{BB962C8B-B14F-4D97-AF65-F5344CB8AC3E}">
        <p14:creationId xmlns:p14="http://schemas.microsoft.com/office/powerpoint/2010/main" val="513945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53D4AE0-92EF-4B38-8971-6ED57A688207}"/>
              </a:ext>
            </a:extLst>
          </p:cNvPr>
          <p:cNvPicPr>
            <a:picLocks noChangeAspect="1"/>
          </p:cNvPicPr>
          <p:nvPr/>
        </p:nvPicPr>
        <p:blipFill rotWithShape="1">
          <a:blip r:embed="rId2"/>
          <a:srcRect b="19508"/>
          <a:stretch/>
        </p:blipFill>
        <p:spPr>
          <a:xfrm>
            <a:off x="1043608" y="332656"/>
            <a:ext cx="7344816" cy="5119128"/>
          </a:xfrm>
          <a:prstGeom prst="rect">
            <a:avLst/>
          </a:prstGeom>
        </p:spPr>
      </p:pic>
      <p:sp>
        <p:nvSpPr>
          <p:cNvPr id="6" name="TextBox 5">
            <a:extLst>
              <a:ext uri="{FF2B5EF4-FFF2-40B4-BE49-F238E27FC236}">
                <a16:creationId xmlns:a16="http://schemas.microsoft.com/office/drawing/2014/main" id="{79ECEC42-3474-4726-B179-4A26F6480A39}"/>
              </a:ext>
            </a:extLst>
          </p:cNvPr>
          <p:cNvSpPr txBox="1"/>
          <p:nvPr/>
        </p:nvSpPr>
        <p:spPr>
          <a:xfrm>
            <a:off x="611560" y="5733256"/>
            <a:ext cx="8352928"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2.17</a:t>
            </a:r>
            <a:r>
              <a:rPr lang="en-US" sz="1800" dirty="0">
                <a:effectLst/>
                <a:latin typeface="+mn-lt"/>
                <a:ea typeface="Times New Roman" panose="02020603050405020304" pitchFamily="18" charset="0"/>
                <a:cs typeface="Times New Roman" panose="02020603050405020304" pitchFamily="18" charset="0"/>
              </a:rPr>
              <a:t> The three-dimensional structure of DNA as determined by the technique of X-ray crystallography.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429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F9615B-3552-B1BE-F244-FDEF9910E06D}"/>
              </a:ext>
            </a:extLst>
          </p:cNvPr>
          <p:cNvPicPr>
            <a:picLocks noGrp="1" noChangeAspect="1"/>
          </p:cNvPicPr>
          <p:nvPr>
            <p:ph idx="1"/>
          </p:nvPr>
        </p:nvPicPr>
        <p:blipFill>
          <a:blip r:embed="rId2"/>
          <a:stretch>
            <a:fillRect/>
          </a:stretch>
        </p:blipFill>
        <p:spPr>
          <a:xfrm>
            <a:off x="611561" y="764704"/>
            <a:ext cx="8262080" cy="5508054"/>
          </a:xfrm>
        </p:spPr>
      </p:pic>
    </p:spTree>
    <p:extLst>
      <p:ext uri="{BB962C8B-B14F-4D97-AF65-F5344CB8AC3E}">
        <p14:creationId xmlns:p14="http://schemas.microsoft.com/office/powerpoint/2010/main" val="2170349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na structure&#10;&#10;Description automatically generated">
            <a:extLst>
              <a:ext uri="{FF2B5EF4-FFF2-40B4-BE49-F238E27FC236}">
                <a16:creationId xmlns:a16="http://schemas.microsoft.com/office/drawing/2014/main" id="{7B5B561F-F14D-1DB0-6047-0828CF1DE276}"/>
              </a:ext>
            </a:extLst>
          </p:cNvPr>
          <p:cNvPicPr>
            <a:picLocks noChangeAspect="1"/>
          </p:cNvPicPr>
          <p:nvPr/>
        </p:nvPicPr>
        <p:blipFill>
          <a:blip r:embed="rId2"/>
          <a:stretch>
            <a:fillRect/>
          </a:stretch>
        </p:blipFill>
        <p:spPr>
          <a:xfrm>
            <a:off x="1547664" y="246299"/>
            <a:ext cx="6408711" cy="5991013"/>
          </a:xfrm>
          <a:prstGeom prst="rect">
            <a:avLst/>
          </a:prstGeom>
        </p:spPr>
      </p:pic>
    </p:spTree>
    <p:extLst>
      <p:ext uri="{BB962C8B-B14F-4D97-AF65-F5344CB8AC3E}">
        <p14:creationId xmlns:p14="http://schemas.microsoft.com/office/powerpoint/2010/main" val="3970975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24E33FC-D23A-4683-A2F1-7764D00907EF}"/>
              </a:ext>
            </a:extLst>
          </p:cNvPr>
          <p:cNvPicPr>
            <a:picLocks noChangeAspect="1"/>
          </p:cNvPicPr>
          <p:nvPr/>
        </p:nvPicPr>
        <p:blipFill rotWithShape="1">
          <a:blip r:embed="rId2"/>
          <a:srcRect b="20231"/>
          <a:stretch/>
        </p:blipFill>
        <p:spPr>
          <a:xfrm>
            <a:off x="1691680" y="260648"/>
            <a:ext cx="5904656" cy="4540723"/>
          </a:xfrm>
          <a:prstGeom prst="rect">
            <a:avLst/>
          </a:prstGeom>
        </p:spPr>
      </p:pic>
      <p:sp>
        <p:nvSpPr>
          <p:cNvPr id="6" name="TextBox 5">
            <a:extLst>
              <a:ext uri="{FF2B5EF4-FFF2-40B4-BE49-F238E27FC236}">
                <a16:creationId xmlns:a16="http://schemas.microsoft.com/office/drawing/2014/main" id="{4EE9D305-E765-4AF2-8600-A5430C7AD836}"/>
              </a:ext>
            </a:extLst>
          </p:cNvPr>
          <p:cNvSpPr txBox="1"/>
          <p:nvPr/>
        </p:nvSpPr>
        <p:spPr>
          <a:xfrm>
            <a:off x="395536" y="4941168"/>
            <a:ext cx="8352928" cy="1323439"/>
          </a:xfrm>
          <a:prstGeom prst="rect">
            <a:avLst/>
          </a:prstGeom>
          <a:noFill/>
        </p:spPr>
        <p:txBody>
          <a:bodyPr wrap="square" rtlCol="0">
            <a:spAutoFit/>
          </a:bodyPr>
          <a:lstStyle/>
          <a:p>
            <a:r>
              <a:rPr lang="en-US" sz="1600" b="1" dirty="0">
                <a:effectLst/>
                <a:latin typeface="+mn-lt"/>
                <a:ea typeface="Times New Roman" panose="02020603050405020304" pitchFamily="18" charset="0"/>
                <a:cs typeface="Times New Roman" panose="02020603050405020304" pitchFamily="18" charset="0"/>
              </a:rPr>
              <a:t>Figure 2.18</a:t>
            </a:r>
            <a:r>
              <a:rPr lang="en-US" sz="1600" dirty="0">
                <a:effectLst/>
                <a:latin typeface="+mn-lt"/>
                <a:ea typeface="Times New Roman" panose="02020603050405020304" pitchFamily="18" charset="0"/>
                <a:cs typeface="Times New Roman" panose="02020603050405020304" pitchFamily="18" charset="0"/>
              </a:rPr>
              <a:t> DNA replication. The two strands run in opposite directions, as denoted by the arrowheads on the orange (old) backbones. The direction of synthesis is indicated by the arrowheads on the red (new) backbones. Note that either strand contains all the information needed to synthesize the other (complementary) strand.</a:t>
            </a:r>
            <a:endParaRPr lang="en-GB" sz="16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42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with medium confidence">
            <a:extLst>
              <a:ext uri="{FF2B5EF4-FFF2-40B4-BE49-F238E27FC236}">
                <a16:creationId xmlns:a16="http://schemas.microsoft.com/office/drawing/2014/main" id="{83E2A943-DBB0-4F25-AD3D-6928B65F1C45}"/>
              </a:ext>
            </a:extLst>
          </p:cNvPr>
          <p:cNvPicPr>
            <a:picLocks noChangeAspect="1"/>
          </p:cNvPicPr>
          <p:nvPr/>
        </p:nvPicPr>
        <p:blipFill rotWithShape="1">
          <a:blip r:embed="rId2"/>
          <a:srcRect b="35040"/>
          <a:stretch/>
        </p:blipFill>
        <p:spPr>
          <a:xfrm>
            <a:off x="864013" y="260648"/>
            <a:ext cx="7415973" cy="4486011"/>
          </a:xfrm>
          <a:prstGeom prst="rect">
            <a:avLst/>
          </a:prstGeom>
        </p:spPr>
      </p:pic>
      <p:sp>
        <p:nvSpPr>
          <p:cNvPr id="6" name="TextBox 5">
            <a:extLst>
              <a:ext uri="{FF2B5EF4-FFF2-40B4-BE49-F238E27FC236}">
                <a16:creationId xmlns:a16="http://schemas.microsoft.com/office/drawing/2014/main" id="{D5B108B7-37E5-47C3-9BE1-9C75CD450B96}"/>
              </a:ext>
            </a:extLst>
          </p:cNvPr>
          <p:cNvSpPr txBox="1"/>
          <p:nvPr/>
        </p:nvSpPr>
        <p:spPr>
          <a:xfrm>
            <a:off x="1187624" y="4941168"/>
            <a:ext cx="6840760" cy="369332"/>
          </a:xfrm>
          <a:prstGeom prst="rect">
            <a:avLst/>
          </a:prstGeom>
          <a:noFill/>
        </p:spPr>
        <p:txBody>
          <a:bodyPr wrap="square" rtlCol="0">
            <a:spAutoFit/>
          </a:bodyPr>
          <a:lstStyle/>
          <a:p>
            <a:r>
              <a:rPr lang="en-GB" sz="1800" b="1" dirty="0">
                <a:latin typeface="+mn-lt"/>
              </a:rPr>
              <a:t>Figure 2.1 </a:t>
            </a:r>
            <a:r>
              <a:rPr lang="en-GB" sz="1800" dirty="0">
                <a:latin typeface="+mn-lt"/>
              </a:rPr>
              <a:t>The seven traits studied by Mendel in peas.</a:t>
            </a:r>
          </a:p>
        </p:txBody>
      </p:sp>
    </p:spTree>
    <p:extLst>
      <p:ext uri="{BB962C8B-B14F-4D97-AF65-F5344CB8AC3E}">
        <p14:creationId xmlns:p14="http://schemas.microsoft.com/office/powerpoint/2010/main" val="31757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98E6F15-BB04-4605-8C87-1F8F5C67FD63}"/>
              </a:ext>
            </a:extLst>
          </p:cNvPr>
          <p:cNvPicPr>
            <a:picLocks noChangeAspect="1"/>
          </p:cNvPicPr>
          <p:nvPr/>
        </p:nvPicPr>
        <p:blipFill rotWithShape="1">
          <a:blip r:embed="rId2"/>
          <a:srcRect b="28380"/>
          <a:stretch/>
        </p:blipFill>
        <p:spPr>
          <a:xfrm>
            <a:off x="1547664" y="332656"/>
            <a:ext cx="6361071" cy="4032448"/>
          </a:xfrm>
          <a:prstGeom prst="rect">
            <a:avLst/>
          </a:prstGeom>
        </p:spPr>
      </p:pic>
      <p:sp>
        <p:nvSpPr>
          <p:cNvPr id="6" name="TextBox 5">
            <a:extLst>
              <a:ext uri="{FF2B5EF4-FFF2-40B4-BE49-F238E27FC236}">
                <a16:creationId xmlns:a16="http://schemas.microsoft.com/office/drawing/2014/main" id="{ECC73ECE-333E-472D-91F1-E18A3813BAE9}"/>
              </a:ext>
            </a:extLst>
          </p:cNvPr>
          <p:cNvSpPr txBox="1"/>
          <p:nvPr/>
        </p:nvSpPr>
        <p:spPr>
          <a:xfrm>
            <a:off x="1055790" y="4581128"/>
            <a:ext cx="7044601" cy="923330"/>
          </a:xfrm>
          <a:prstGeom prst="rect">
            <a:avLst/>
          </a:prstGeom>
          <a:noFill/>
        </p:spPr>
        <p:txBody>
          <a:bodyPr wrap="square" rtlCol="0">
            <a:spAutoFit/>
          </a:bodyPr>
          <a:lstStyle/>
          <a:p>
            <a:r>
              <a:rPr lang="en-GB" sz="1800" b="1" dirty="0">
                <a:latin typeface="+mn-lt"/>
              </a:rPr>
              <a:t>Figure 2.2 </a:t>
            </a:r>
            <a:r>
              <a:rPr lang="en-GB" sz="1800" dirty="0">
                <a:latin typeface="+mn-lt"/>
              </a:rPr>
              <a:t>The structure of a pea flower. A more complete view of the sexual reproductive structures of flowering plants is shown in Figure 6.12. </a:t>
            </a:r>
          </a:p>
        </p:txBody>
      </p:sp>
    </p:spTree>
    <p:extLst>
      <p:ext uri="{BB962C8B-B14F-4D97-AF65-F5344CB8AC3E}">
        <p14:creationId xmlns:p14="http://schemas.microsoft.com/office/powerpoint/2010/main" val="2654699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F1938E-BEF1-4792-9B59-9B70E79F09AE}"/>
              </a:ext>
            </a:extLst>
          </p:cNvPr>
          <p:cNvPicPr>
            <a:picLocks noChangeAspect="1"/>
          </p:cNvPicPr>
          <p:nvPr/>
        </p:nvPicPr>
        <p:blipFill rotWithShape="1">
          <a:blip r:embed="rId2"/>
          <a:srcRect b="14300"/>
          <a:stretch/>
        </p:blipFill>
        <p:spPr>
          <a:xfrm>
            <a:off x="611560" y="188639"/>
            <a:ext cx="3816424" cy="6347041"/>
          </a:xfrm>
          <a:prstGeom prst="rect">
            <a:avLst/>
          </a:prstGeom>
        </p:spPr>
      </p:pic>
      <p:sp>
        <p:nvSpPr>
          <p:cNvPr id="6" name="TextBox 5">
            <a:extLst>
              <a:ext uri="{FF2B5EF4-FFF2-40B4-BE49-F238E27FC236}">
                <a16:creationId xmlns:a16="http://schemas.microsoft.com/office/drawing/2014/main" id="{62174825-A705-4810-B8A6-AB461EDC4C30}"/>
              </a:ext>
            </a:extLst>
          </p:cNvPr>
          <p:cNvSpPr txBox="1"/>
          <p:nvPr/>
        </p:nvSpPr>
        <p:spPr>
          <a:xfrm>
            <a:off x="4860032" y="5301208"/>
            <a:ext cx="3960440" cy="923330"/>
          </a:xfrm>
          <a:prstGeom prst="rect">
            <a:avLst/>
          </a:prstGeom>
          <a:noFill/>
        </p:spPr>
        <p:txBody>
          <a:bodyPr wrap="square" rtlCol="0">
            <a:spAutoFit/>
          </a:bodyPr>
          <a:lstStyle/>
          <a:p>
            <a:r>
              <a:rPr lang="en-GB" sz="1800" b="1" dirty="0">
                <a:latin typeface="+mn-lt"/>
              </a:rPr>
              <a:t>Figure 2.3 </a:t>
            </a:r>
            <a:r>
              <a:rPr lang="en-GB" sz="1800" dirty="0">
                <a:latin typeface="+mn-lt"/>
              </a:rPr>
              <a:t>One of Mendel’s experiments with peas differing in a single trait.</a:t>
            </a:r>
          </a:p>
        </p:txBody>
      </p:sp>
    </p:spTree>
    <p:extLst>
      <p:ext uri="{BB962C8B-B14F-4D97-AF65-F5344CB8AC3E}">
        <p14:creationId xmlns:p14="http://schemas.microsoft.com/office/powerpoint/2010/main" val="340390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4B1FB74F-9E4E-44A5-B42A-428096E6E3C9}"/>
              </a:ext>
            </a:extLst>
          </p:cNvPr>
          <p:cNvPicPr>
            <a:picLocks noChangeAspect="1"/>
          </p:cNvPicPr>
          <p:nvPr/>
        </p:nvPicPr>
        <p:blipFill rotWithShape="1">
          <a:blip r:embed="rId2"/>
          <a:srcRect b="13250"/>
          <a:stretch/>
        </p:blipFill>
        <p:spPr>
          <a:xfrm>
            <a:off x="467544" y="241053"/>
            <a:ext cx="5832648" cy="6164227"/>
          </a:xfrm>
          <a:prstGeom prst="rect">
            <a:avLst/>
          </a:prstGeom>
        </p:spPr>
      </p:pic>
      <p:sp>
        <p:nvSpPr>
          <p:cNvPr id="6" name="TextBox 5">
            <a:extLst>
              <a:ext uri="{FF2B5EF4-FFF2-40B4-BE49-F238E27FC236}">
                <a16:creationId xmlns:a16="http://schemas.microsoft.com/office/drawing/2014/main" id="{3111D2B9-F9B0-444A-A13D-934025DDC581}"/>
              </a:ext>
            </a:extLst>
          </p:cNvPr>
          <p:cNvSpPr txBox="1"/>
          <p:nvPr/>
        </p:nvSpPr>
        <p:spPr>
          <a:xfrm>
            <a:off x="6588224" y="244339"/>
            <a:ext cx="2160240" cy="1754326"/>
          </a:xfrm>
          <a:prstGeom prst="rect">
            <a:avLst/>
          </a:prstGeom>
          <a:noFill/>
        </p:spPr>
        <p:txBody>
          <a:bodyPr wrap="square" rtlCol="0">
            <a:spAutoFit/>
          </a:bodyPr>
          <a:lstStyle/>
          <a:p>
            <a:r>
              <a:rPr lang="en-GB" sz="1800" b="1" dirty="0">
                <a:latin typeface="+mn-lt"/>
              </a:rPr>
              <a:t>Figure 2.4 </a:t>
            </a:r>
            <a:r>
              <a:rPr lang="en-GB" sz="1800" dirty="0">
                <a:latin typeface="+mn-lt"/>
              </a:rPr>
              <a:t>One of Mendel’s experiments with peas differing in two traits.</a:t>
            </a:r>
            <a:endParaRPr lang="en-GB" dirty="0">
              <a:latin typeface="+mn-lt"/>
            </a:endParaRPr>
          </a:p>
        </p:txBody>
      </p:sp>
    </p:spTree>
    <p:extLst>
      <p:ext uri="{BB962C8B-B14F-4D97-AF65-F5344CB8AC3E}">
        <p14:creationId xmlns:p14="http://schemas.microsoft.com/office/powerpoint/2010/main" val="85564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question&#10;&#10;Description automatically generated">
            <a:extLst>
              <a:ext uri="{FF2B5EF4-FFF2-40B4-BE49-F238E27FC236}">
                <a16:creationId xmlns:a16="http://schemas.microsoft.com/office/drawing/2014/main" id="{9F65F903-E505-90CD-460E-0899EF80008F}"/>
              </a:ext>
            </a:extLst>
          </p:cNvPr>
          <p:cNvPicPr>
            <a:picLocks noGrp="1" noChangeAspect="1"/>
          </p:cNvPicPr>
          <p:nvPr>
            <p:ph idx="1"/>
          </p:nvPr>
        </p:nvPicPr>
        <p:blipFill>
          <a:blip r:embed="rId2"/>
          <a:stretch>
            <a:fillRect/>
          </a:stretch>
        </p:blipFill>
        <p:spPr>
          <a:xfrm>
            <a:off x="1043609" y="908720"/>
            <a:ext cx="7614008" cy="4882480"/>
          </a:xfrm>
        </p:spPr>
      </p:pic>
    </p:spTree>
    <p:extLst>
      <p:ext uri="{BB962C8B-B14F-4D97-AF65-F5344CB8AC3E}">
        <p14:creationId xmlns:p14="http://schemas.microsoft.com/office/powerpoint/2010/main" val="203121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33296A-EDD6-4C8E-859D-C55273D28DB2}"/>
              </a:ext>
            </a:extLst>
          </p:cNvPr>
          <p:cNvSpPr>
            <a:spLocks noGrp="1"/>
          </p:cNvSpPr>
          <p:nvPr>
            <p:ph idx="1"/>
          </p:nvPr>
        </p:nvSpPr>
        <p:spPr>
          <a:xfrm>
            <a:off x="406400" y="332656"/>
            <a:ext cx="8205788" cy="5458544"/>
          </a:xfrm>
        </p:spPr>
        <p:txBody>
          <a:bodyPr/>
          <a:lstStyle/>
          <a:p>
            <a:pPr marL="0" indent="0">
              <a:buNone/>
            </a:pPr>
            <a:r>
              <a:rPr lang="en-GB" b="1" dirty="0"/>
              <a:t>Where are the genes located?</a:t>
            </a:r>
          </a:p>
          <a:p>
            <a:pPr marL="0" indent="0">
              <a:buNone/>
            </a:pPr>
            <a:endParaRPr lang="en-GB" b="1" dirty="0"/>
          </a:p>
          <a:p>
            <a:pPr marL="0" indent="0">
              <a:buNone/>
            </a:pPr>
            <a:r>
              <a:rPr lang="en-GB" dirty="0"/>
              <a:t>Evidence shows that genes are located on CHROMOSOMES. When dividing cells are stained with certain dyes, chromosomes appear as </a:t>
            </a:r>
            <a:r>
              <a:rPr lang="en-GB" dirty="0" err="1"/>
              <a:t>colored</a:t>
            </a:r>
            <a:r>
              <a:rPr lang="en-GB" dirty="0"/>
              <a:t> bodies (Greek </a:t>
            </a:r>
            <a:r>
              <a:rPr lang="en-GB" i="1" dirty="0"/>
              <a:t>chroma </a:t>
            </a:r>
            <a:r>
              <a:rPr lang="en-GB" dirty="0"/>
              <a:t>= ‘</a:t>
            </a:r>
            <a:r>
              <a:rPr lang="en-GB" dirty="0" err="1"/>
              <a:t>color</a:t>
            </a:r>
            <a:r>
              <a:rPr lang="en-GB" dirty="0"/>
              <a:t>’, </a:t>
            </a:r>
            <a:r>
              <a:rPr lang="en-GB" i="1" dirty="0"/>
              <a:t>soma </a:t>
            </a:r>
            <a:r>
              <a:rPr lang="en-GB" dirty="0"/>
              <a:t>= ‘body’).</a:t>
            </a:r>
          </a:p>
          <a:p>
            <a:pPr marL="0" indent="0">
              <a:buNone/>
            </a:pPr>
            <a:endParaRPr lang="en-GB" b="1" dirty="0"/>
          </a:p>
          <a:p>
            <a:pPr marL="0" indent="0">
              <a:buNone/>
            </a:pPr>
            <a:r>
              <a:rPr lang="en-GB" dirty="0"/>
              <a:t>Walter Sutton first suggested this in 1902.</a:t>
            </a:r>
          </a:p>
          <a:p>
            <a:pPr marL="0" indent="0">
              <a:buNone/>
            </a:pPr>
            <a:r>
              <a:rPr lang="en-GB" dirty="0"/>
              <a:t>Sutton’s hypothesis was elaborated into the </a:t>
            </a:r>
            <a:r>
              <a:rPr lang="en-GB" b="1" dirty="0"/>
              <a:t>CHROMOSOMAL THEORY OF INHERITENCE</a:t>
            </a:r>
            <a:r>
              <a:rPr lang="en-GB" dirty="0"/>
              <a:t>, independently confirmed by two groups of researchers in 1931.</a:t>
            </a:r>
          </a:p>
        </p:txBody>
      </p:sp>
    </p:spTree>
    <p:extLst>
      <p:ext uri="{BB962C8B-B14F-4D97-AF65-F5344CB8AC3E}">
        <p14:creationId xmlns:p14="http://schemas.microsoft.com/office/powerpoint/2010/main" val="3808329273"/>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175</TotalTime>
  <Words>1114</Words>
  <Application>Microsoft Office PowerPoint</Application>
  <PresentationFormat>On-screen Show (4:3)</PresentationFormat>
  <Paragraphs>76</Paragraphs>
  <Slides>35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Rockwell</vt:lpstr>
      <vt:lpstr>Times</vt:lpstr>
      <vt:lpstr>Verdana</vt:lpstr>
      <vt:lpstr>Office Theme</vt:lpstr>
      <vt:lpstr>Chapter 2: Genes, Chromosomes, and DNA</vt:lpstr>
      <vt:lpstr>Gregor Mendel (1822-1884)</vt:lpstr>
      <vt:lpstr>Gregor Mendel (1822-1884)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Chargaff (1952) and his rules:</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Genes, Chromosomes, and DNA</dc:title>
  <dc:creator>Burton, Leah</dc:creator>
  <cp:lastModifiedBy>Nancy Minkoff</cp:lastModifiedBy>
  <cp:revision>9</cp:revision>
  <dcterms:created xsi:type="dcterms:W3CDTF">2023-01-10T09:39:22Z</dcterms:created>
  <dcterms:modified xsi:type="dcterms:W3CDTF">2024-09-05T21:12:34Z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2023-01-10T11:40:36Z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d049dc41-4a74-4012-90ad-1331a0b855e2</vt:lpwstr>
  </property>
  <property fmtid="{D5CDD505-2E9C-101B-9397-08002B2CF9AE}" pid="10" name="MSIP_Label_2bbab825-a111-45e4-86a1-18cee0005896_ContentBits">
    <vt:lpwstr>2</vt:lpwstr>
  </property>
</Properties>
</file>