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3"/>
  </p:notesMasterIdLst>
  <p:sldIdLst>
    <p:sldId id="267" r:id="rId5"/>
    <p:sldId id="266"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5195" autoAdjust="0"/>
  </p:normalViewPr>
  <p:slideViewPr>
    <p:cSldViewPr>
      <p:cViewPr varScale="1">
        <p:scale>
          <a:sx n="110" d="100"/>
          <a:sy n="110" d="100"/>
        </p:scale>
        <p:origin x="13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17: Plants to Feed the World</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diagram, application&#10;&#10;Description automatically generated">
            <a:extLst>
              <a:ext uri="{FF2B5EF4-FFF2-40B4-BE49-F238E27FC236}">
                <a16:creationId xmlns:a16="http://schemas.microsoft.com/office/drawing/2014/main" id="{1C964504-9D1E-40D9-BF2A-A7D54622CC95}"/>
              </a:ext>
            </a:extLst>
          </p:cNvPr>
          <p:cNvPicPr>
            <a:picLocks noChangeAspect="1"/>
          </p:cNvPicPr>
          <p:nvPr/>
        </p:nvPicPr>
        <p:blipFill rotWithShape="1">
          <a:blip r:embed="rId2"/>
          <a:srcRect b="15350"/>
          <a:stretch/>
        </p:blipFill>
        <p:spPr>
          <a:xfrm>
            <a:off x="323528" y="188639"/>
            <a:ext cx="5688632" cy="6460839"/>
          </a:xfrm>
          <a:prstGeom prst="rect">
            <a:avLst/>
          </a:prstGeom>
        </p:spPr>
      </p:pic>
      <p:sp>
        <p:nvSpPr>
          <p:cNvPr id="6" name="TextBox 5">
            <a:extLst>
              <a:ext uri="{FF2B5EF4-FFF2-40B4-BE49-F238E27FC236}">
                <a16:creationId xmlns:a16="http://schemas.microsoft.com/office/drawing/2014/main" id="{4A5D3A69-422F-4915-AA29-44E403575C51}"/>
              </a:ext>
            </a:extLst>
          </p:cNvPr>
          <p:cNvSpPr txBox="1"/>
          <p:nvPr/>
        </p:nvSpPr>
        <p:spPr>
          <a:xfrm>
            <a:off x="6156176" y="3789040"/>
            <a:ext cx="2808312" cy="2585323"/>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17.7 </a:t>
            </a:r>
            <a:r>
              <a:rPr lang="en-US" sz="1800" dirty="0">
                <a:effectLst/>
                <a:latin typeface="+mn-lt"/>
                <a:cs typeface="Times New Roman" panose="02020603050405020304" pitchFamily="18" charset="0"/>
              </a:rPr>
              <a:t>Osmosis in plant cells. Water moves across cell membranes toward the side with the lower water concentration and higher ion concentration.</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19198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E1C7092-8209-42ED-BD39-F34B56F4B82E}"/>
              </a:ext>
            </a:extLst>
          </p:cNvPr>
          <p:cNvPicPr>
            <a:picLocks noChangeAspect="1"/>
          </p:cNvPicPr>
          <p:nvPr/>
        </p:nvPicPr>
        <p:blipFill rotWithShape="1">
          <a:blip r:embed="rId2"/>
          <a:srcRect b="22117"/>
          <a:stretch/>
        </p:blipFill>
        <p:spPr>
          <a:xfrm>
            <a:off x="539552" y="188640"/>
            <a:ext cx="4906042" cy="6480720"/>
          </a:xfrm>
          <a:prstGeom prst="rect">
            <a:avLst/>
          </a:prstGeom>
        </p:spPr>
      </p:pic>
      <p:sp>
        <p:nvSpPr>
          <p:cNvPr id="6" name="TextBox 5">
            <a:extLst>
              <a:ext uri="{FF2B5EF4-FFF2-40B4-BE49-F238E27FC236}">
                <a16:creationId xmlns:a16="http://schemas.microsoft.com/office/drawing/2014/main" id="{77BEC5DE-0E6C-40E1-BEAE-2B2B61F5E84E}"/>
              </a:ext>
            </a:extLst>
          </p:cNvPr>
          <p:cNvSpPr txBox="1"/>
          <p:nvPr/>
        </p:nvSpPr>
        <p:spPr>
          <a:xfrm>
            <a:off x="5580112" y="260648"/>
            <a:ext cx="3312368" cy="150810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17.8</a:t>
            </a:r>
            <a:r>
              <a:rPr lang="en-US" sz="1800" dirty="0">
                <a:effectLst/>
                <a:latin typeface="+mn-lt"/>
                <a:ea typeface="Times New Roman" panose="02020603050405020304" pitchFamily="18" charset="0"/>
                <a:cs typeface="Times New Roman" panose="02020603050405020304" pitchFamily="18" charset="0"/>
              </a:rPr>
              <a:t> Opening of a stomate. </a:t>
            </a:r>
          </a:p>
          <a:p>
            <a:r>
              <a:rPr lang="en-US" sz="1400" dirty="0">
                <a:effectLst/>
                <a:latin typeface="+mn-lt"/>
                <a:ea typeface="Times New Roman" panose="02020603050405020304" pitchFamily="18" charset="0"/>
              </a:rPr>
              <a:t>For an animated view of this process, please go to https://biologytrending.Routledge.com</a:t>
            </a:r>
            <a:endParaRPr lang="en-GB" sz="1800" dirty="0">
              <a:latin typeface="+mn-lt"/>
            </a:endParaRPr>
          </a:p>
        </p:txBody>
      </p:sp>
    </p:spTree>
    <p:extLst>
      <p:ext uri="{BB962C8B-B14F-4D97-AF65-F5344CB8AC3E}">
        <p14:creationId xmlns:p14="http://schemas.microsoft.com/office/powerpoint/2010/main" val="43693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AB8858B-E8DC-4A1E-8B98-2244B498ED96}"/>
              </a:ext>
            </a:extLst>
          </p:cNvPr>
          <p:cNvPicPr>
            <a:picLocks noChangeAspect="1"/>
          </p:cNvPicPr>
          <p:nvPr/>
        </p:nvPicPr>
        <p:blipFill rotWithShape="1">
          <a:blip r:embed="rId2"/>
          <a:srcRect b="40101"/>
          <a:stretch/>
        </p:blipFill>
        <p:spPr>
          <a:xfrm>
            <a:off x="210794" y="620688"/>
            <a:ext cx="8722411" cy="3600400"/>
          </a:xfrm>
          <a:prstGeom prst="rect">
            <a:avLst/>
          </a:prstGeom>
        </p:spPr>
      </p:pic>
      <p:sp>
        <p:nvSpPr>
          <p:cNvPr id="6" name="TextBox 5">
            <a:extLst>
              <a:ext uri="{FF2B5EF4-FFF2-40B4-BE49-F238E27FC236}">
                <a16:creationId xmlns:a16="http://schemas.microsoft.com/office/drawing/2014/main" id="{4DDAA233-EAAA-44CB-85B2-EB6587BDCAC5}"/>
              </a:ext>
            </a:extLst>
          </p:cNvPr>
          <p:cNvSpPr txBox="1"/>
          <p:nvPr/>
        </p:nvSpPr>
        <p:spPr>
          <a:xfrm>
            <a:off x="1347280" y="4437112"/>
            <a:ext cx="6449438"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17.9 </a:t>
            </a:r>
            <a:r>
              <a:rPr lang="en-US" sz="1800" dirty="0">
                <a:effectLst/>
                <a:latin typeface="+mn-lt"/>
                <a:cs typeface="Times New Roman" panose="02020603050405020304" pitchFamily="18" charset="0"/>
              </a:rPr>
              <a:t>Rapid and selective movement in plants.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8454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92770-36C0-4B8A-AE71-AECB883B36B9}"/>
              </a:ext>
            </a:extLst>
          </p:cNvPr>
          <p:cNvSpPr>
            <a:spLocks noGrp="1"/>
          </p:cNvSpPr>
          <p:nvPr>
            <p:ph idx="1"/>
          </p:nvPr>
        </p:nvSpPr>
        <p:spPr>
          <a:xfrm>
            <a:off x="406400" y="548680"/>
            <a:ext cx="8205788" cy="5242520"/>
          </a:xfrm>
        </p:spPr>
        <p:txBody>
          <a:bodyPr/>
          <a:lstStyle/>
          <a:p>
            <a:pPr marL="0" indent="0">
              <a:buNone/>
            </a:pPr>
            <a:r>
              <a:rPr lang="en-GB" b="1" dirty="0"/>
              <a:t>Nutrient materials circulate through the world’s ecosystems</a:t>
            </a:r>
          </a:p>
          <a:p>
            <a:pPr marL="0" indent="0">
              <a:buNone/>
            </a:pPr>
            <a:endParaRPr lang="en-GB" b="1" dirty="0"/>
          </a:p>
          <a:p>
            <a:pPr marL="0" indent="0">
              <a:buNone/>
            </a:pPr>
            <a:r>
              <a:rPr lang="en-GB" dirty="0"/>
              <a:t>Nitrogen for plant products</a:t>
            </a:r>
          </a:p>
          <a:p>
            <a:pPr marL="0" indent="0">
              <a:buNone/>
            </a:pPr>
            <a:endParaRPr lang="en-GB" dirty="0"/>
          </a:p>
          <a:p>
            <a:pPr marL="0" indent="0">
              <a:buNone/>
            </a:pPr>
            <a:r>
              <a:rPr lang="en-GB" dirty="0"/>
              <a:t>Mutualistic relationships</a:t>
            </a:r>
          </a:p>
          <a:p>
            <a:pPr marL="0" indent="0">
              <a:buNone/>
            </a:pPr>
            <a:endParaRPr lang="en-GB" dirty="0"/>
          </a:p>
          <a:p>
            <a:pPr marL="0" indent="0">
              <a:buNone/>
            </a:pPr>
            <a:r>
              <a:rPr lang="en-GB" dirty="0"/>
              <a:t>Plants living in nitrogen-poor soils</a:t>
            </a:r>
          </a:p>
        </p:txBody>
      </p:sp>
    </p:spTree>
    <p:extLst>
      <p:ext uri="{BB962C8B-B14F-4D97-AF65-F5344CB8AC3E}">
        <p14:creationId xmlns:p14="http://schemas.microsoft.com/office/powerpoint/2010/main" val="540703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6027B30-5461-40C4-8AB5-75FDF690CCFD}"/>
              </a:ext>
            </a:extLst>
          </p:cNvPr>
          <p:cNvPicPr>
            <a:picLocks noChangeAspect="1"/>
          </p:cNvPicPr>
          <p:nvPr/>
        </p:nvPicPr>
        <p:blipFill rotWithShape="1">
          <a:blip r:embed="rId2"/>
          <a:srcRect b="31560"/>
          <a:stretch/>
        </p:blipFill>
        <p:spPr>
          <a:xfrm>
            <a:off x="611560" y="181736"/>
            <a:ext cx="7605029" cy="5551520"/>
          </a:xfrm>
          <a:prstGeom prst="rect">
            <a:avLst/>
          </a:prstGeom>
        </p:spPr>
      </p:pic>
      <p:sp>
        <p:nvSpPr>
          <p:cNvPr id="6" name="TextBox 5">
            <a:extLst>
              <a:ext uri="{FF2B5EF4-FFF2-40B4-BE49-F238E27FC236}">
                <a16:creationId xmlns:a16="http://schemas.microsoft.com/office/drawing/2014/main" id="{7595A535-3D5F-461A-8791-33C0D4140605}"/>
              </a:ext>
            </a:extLst>
          </p:cNvPr>
          <p:cNvSpPr txBox="1"/>
          <p:nvPr/>
        </p:nvSpPr>
        <p:spPr>
          <a:xfrm>
            <a:off x="2195736" y="5733256"/>
            <a:ext cx="4248472"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17.10 </a:t>
            </a:r>
            <a:r>
              <a:rPr lang="en-US" sz="1800" dirty="0">
                <a:effectLst/>
                <a:latin typeface="+mn-lt"/>
                <a:cs typeface="Times New Roman" panose="02020603050405020304" pitchFamily="18" charset="0"/>
              </a:rPr>
              <a:t>The nitrogen cycle.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321697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2CA60B3-884F-4F7B-9F0A-458E1C2E3F59}"/>
              </a:ext>
            </a:extLst>
          </p:cNvPr>
          <p:cNvPicPr>
            <a:picLocks noChangeAspect="1"/>
          </p:cNvPicPr>
          <p:nvPr/>
        </p:nvPicPr>
        <p:blipFill rotWithShape="1">
          <a:blip r:embed="rId2"/>
          <a:srcRect b="33004"/>
          <a:stretch/>
        </p:blipFill>
        <p:spPr>
          <a:xfrm>
            <a:off x="1331640" y="260648"/>
            <a:ext cx="6696744" cy="5268275"/>
          </a:xfrm>
          <a:prstGeom prst="rect">
            <a:avLst/>
          </a:prstGeom>
        </p:spPr>
      </p:pic>
      <p:sp>
        <p:nvSpPr>
          <p:cNvPr id="6" name="TextBox 5">
            <a:extLst>
              <a:ext uri="{FF2B5EF4-FFF2-40B4-BE49-F238E27FC236}">
                <a16:creationId xmlns:a16="http://schemas.microsoft.com/office/drawing/2014/main" id="{09A77ACB-7489-4950-A208-CD5CE26C2C7D}"/>
              </a:ext>
            </a:extLst>
          </p:cNvPr>
          <p:cNvSpPr txBox="1"/>
          <p:nvPr/>
        </p:nvSpPr>
        <p:spPr>
          <a:xfrm>
            <a:off x="1358158" y="5661248"/>
            <a:ext cx="6696744" cy="646331"/>
          </a:xfrm>
          <a:prstGeom prst="rect">
            <a:avLst/>
          </a:prstGeom>
          <a:noFill/>
        </p:spPr>
        <p:txBody>
          <a:bodyPr wrap="square" rtlCol="0">
            <a:spAutoFit/>
          </a:bodyPr>
          <a:lstStyle/>
          <a:p>
            <a:pPr marL="226695" algn="l">
              <a:spcBef>
                <a:spcPts val="0"/>
              </a:spcBef>
              <a:spcAft>
                <a:spcPts val="0"/>
              </a:spcAft>
            </a:pPr>
            <a:r>
              <a:rPr lang="en-US" sz="1800" b="1" dirty="0">
                <a:effectLst/>
                <a:latin typeface="+mn-lt"/>
                <a:cs typeface="Times New Roman" panose="02020603050405020304" pitchFamily="18" charset="0"/>
              </a:rPr>
              <a:t>Figure 17.11 </a:t>
            </a:r>
            <a:r>
              <a:rPr lang="en-US" sz="1800" dirty="0">
                <a:effectLst/>
                <a:latin typeface="+mn-lt"/>
                <a:cs typeface="Times New Roman" panose="02020603050405020304" pitchFamily="18" charset="0"/>
              </a:rPr>
              <a:t>Underground nitrogen fixation in root nodules.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32665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5626F223-3B7C-41BD-A583-8B154DA46160}"/>
              </a:ext>
            </a:extLst>
          </p:cNvPr>
          <p:cNvPicPr>
            <a:picLocks noChangeAspect="1"/>
          </p:cNvPicPr>
          <p:nvPr/>
        </p:nvPicPr>
        <p:blipFill rotWithShape="1">
          <a:blip r:embed="rId2"/>
          <a:srcRect b="5900"/>
          <a:stretch/>
        </p:blipFill>
        <p:spPr>
          <a:xfrm>
            <a:off x="971600" y="113690"/>
            <a:ext cx="4384944" cy="6630620"/>
          </a:xfrm>
          <a:prstGeom prst="rect">
            <a:avLst/>
          </a:prstGeom>
        </p:spPr>
      </p:pic>
      <p:sp>
        <p:nvSpPr>
          <p:cNvPr id="6" name="TextBox 5">
            <a:extLst>
              <a:ext uri="{FF2B5EF4-FFF2-40B4-BE49-F238E27FC236}">
                <a16:creationId xmlns:a16="http://schemas.microsoft.com/office/drawing/2014/main" id="{E7926F9E-4697-473D-9F3F-A75FA5C653E9}"/>
              </a:ext>
            </a:extLst>
          </p:cNvPr>
          <p:cNvSpPr txBox="1"/>
          <p:nvPr/>
        </p:nvSpPr>
        <p:spPr>
          <a:xfrm>
            <a:off x="5436096" y="113690"/>
            <a:ext cx="3096344"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17.12 </a:t>
            </a:r>
            <a:r>
              <a:rPr lang="en-US" sz="1800" dirty="0">
                <a:effectLst/>
                <a:latin typeface="+mn-lt"/>
                <a:ea typeface="Times New Roman" panose="02020603050405020304" pitchFamily="18" charset="0"/>
                <a:cs typeface="Times New Roman" panose="02020603050405020304" pitchFamily="18" charset="0"/>
              </a:rPr>
              <a:t>Plants that obtain nitrogen from animals. </a:t>
            </a:r>
            <a:endParaRPr lang="en-GB" dirty="0">
              <a:latin typeface="+mn-lt"/>
            </a:endParaRPr>
          </a:p>
        </p:txBody>
      </p:sp>
    </p:spTree>
    <p:extLst>
      <p:ext uri="{BB962C8B-B14F-4D97-AF65-F5344CB8AC3E}">
        <p14:creationId xmlns:p14="http://schemas.microsoft.com/office/powerpoint/2010/main" val="3684815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7A5BC7-45A9-4519-A4F5-65B916D64EB2}"/>
              </a:ext>
            </a:extLst>
          </p:cNvPr>
          <p:cNvSpPr>
            <a:spLocks noGrp="1"/>
          </p:cNvSpPr>
          <p:nvPr>
            <p:ph idx="1"/>
          </p:nvPr>
        </p:nvSpPr>
        <p:spPr>
          <a:xfrm>
            <a:off x="395536" y="332656"/>
            <a:ext cx="8205788" cy="6120680"/>
          </a:xfrm>
        </p:spPr>
        <p:txBody>
          <a:bodyPr/>
          <a:lstStyle/>
          <a:p>
            <a:pPr marL="0" indent="0">
              <a:buNone/>
            </a:pPr>
            <a:r>
              <a:rPr lang="en-GB" b="1" dirty="0"/>
              <a:t>Crop yields can be increased by overcoming various limiting factors</a:t>
            </a:r>
          </a:p>
          <a:p>
            <a:pPr marL="0" indent="0">
              <a:buNone/>
            </a:pPr>
            <a:endParaRPr lang="en-GB" b="1" dirty="0"/>
          </a:p>
          <a:p>
            <a:pPr marL="0" indent="0">
              <a:buNone/>
            </a:pPr>
            <a:r>
              <a:rPr lang="en-GB" dirty="0"/>
              <a:t>Fertilizers</a:t>
            </a:r>
          </a:p>
          <a:p>
            <a:pPr marL="0" indent="0">
              <a:buNone/>
            </a:pPr>
            <a:endParaRPr lang="en-GB" dirty="0"/>
          </a:p>
          <a:p>
            <a:pPr marL="0" indent="0">
              <a:buNone/>
            </a:pPr>
            <a:r>
              <a:rPr lang="en-GB" dirty="0"/>
              <a:t>Soil improvement and conservation</a:t>
            </a:r>
          </a:p>
          <a:p>
            <a:pPr marL="0" indent="0">
              <a:buNone/>
            </a:pPr>
            <a:endParaRPr lang="en-GB" dirty="0"/>
          </a:p>
          <a:p>
            <a:pPr marL="0" indent="0">
              <a:buNone/>
            </a:pPr>
            <a:r>
              <a:rPr lang="en-GB" dirty="0"/>
              <a:t>Irrigation</a:t>
            </a:r>
          </a:p>
          <a:p>
            <a:pPr marL="0" indent="0">
              <a:buNone/>
            </a:pPr>
            <a:endParaRPr lang="en-GB" dirty="0"/>
          </a:p>
          <a:p>
            <a:pPr marL="0" indent="0">
              <a:buNone/>
            </a:pPr>
            <a:r>
              <a:rPr lang="en-GB" dirty="0"/>
              <a:t>Hydroponics</a:t>
            </a:r>
          </a:p>
          <a:p>
            <a:pPr marL="0" indent="0">
              <a:buNone/>
            </a:pPr>
            <a:endParaRPr lang="en-GB" dirty="0"/>
          </a:p>
          <a:p>
            <a:pPr marL="0" indent="0">
              <a:buNone/>
            </a:pPr>
            <a:r>
              <a:rPr lang="en-GB" dirty="0"/>
              <a:t>Chemical pest control</a:t>
            </a:r>
          </a:p>
          <a:p>
            <a:pPr marL="0" indent="0">
              <a:buNone/>
            </a:pPr>
            <a:endParaRPr lang="en-GB" dirty="0"/>
          </a:p>
          <a:p>
            <a:pPr marL="0" indent="0">
              <a:buNone/>
            </a:pPr>
            <a:r>
              <a:rPr lang="en-GB" dirty="0"/>
              <a:t>Integrated pest management</a:t>
            </a:r>
          </a:p>
        </p:txBody>
      </p:sp>
    </p:spTree>
    <p:extLst>
      <p:ext uri="{BB962C8B-B14F-4D97-AF65-F5344CB8AC3E}">
        <p14:creationId xmlns:p14="http://schemas.microsoft.com/office/powerpoint/2010/main" val="19505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ater, reef, nature&#10;&#10;Description automatically generated">
            <a:extLst>
              <a:ext uri="{FF2B5EF4-FFF2-40B4-BE49-F238E27FC236}">
                <a16:creationId xmlns:a16="http://schemas.microsoft.com/office/drawing/2014/main" id="{AED578A6-C652-4F9F-894B-598F5E561C43}"/>
              </a:ext>
            </a:extLst>
          </p:cNvPr>
          <p:cNvPicPr>
            <a:picLocks noChangeAspect="1"/>
          </p:cNvPicPr>
          <p:nvPr/>
        </p:nvPicPr>
        <p:blipFill rotWithShape="1">
          <a:blip r:embed="rId2"/>
          <a:srcRect b="33584"/>
          <a:stretch/>
        </p:blipFill>
        <p:spPr>
          <a:xfrm>
            <a:off x="1511660" y="116632"/>
            <a:ext cx="6120680" cy="4780912"/>
          </a:xfrm>
          <a:prstGeom prst="rect">
            <a:avLst/>
          </a:prstGeom>
        </p:spPr>
      </p:pic>
      <p:sp>
        <p:nvSpPr>
          <p:cNvPr id="6" name="TextBox 5">
            <a:extLst>
              <a:ext uri="{FF2B5EF4-FFF2-40B4-BE49-F238E27FC236}">
                <a16:creationId xmlns:a16="http://schemas.microsoft.com/office/drawing/2014/main" id="{95A7EBA2-D736-467F-8E89-F1446FCFDCFD}"/>
              </a:ext>
            </a:extLst>
          </p:cNvPr>
          <p:cNvSpPr txBox="1"/>
          <p:nvPr/>
        </p:nvSpPr>
        <p:spPr>
          <a:xfrm>
            <a:off x="539552" y="5103674"/>
            <a:ext cx="8208912"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17.13 </a:t>
            </a:r>
            <a:r>
              <a:rPr lang="en-US" sz="1800" dirty="0">
                <a:effectLst/>
                <a:latin typeface="+mn-lt"/>
                <a:cs typeface="Times New Roman" panose="02020603050405020304" pitchFamily="18" charset="0"/>
              </a:rPr>
              <a:t>Eutrophication: algal blooms accelerated by fertilizer runoff. The two portions of this lake in Ontario were separated by a plastic curtain, and phosphates were added to one side of the curtain only. An algal bloom occurred only on the far side, to which the phosphates had been added, making the water look more cloudy.</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1972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BF99222-868C-4BA6-9781-DD8DF84C6BC0}"/>
              </a:ext>
            </a:extLst>
          </p:cNvPr>
          <p:cNvPicPr>
            <a:picLocks noChangeAspect="1"/>
          </p:cNvPicPr>
          <p:nvPr/>
        </p:nvPicPr>
        <p:blipFill rotWithShape="1">
          <a:blip r:embed="rId2"/>
          <a:srcRect b="22672"/>
          <a:stretch/>
        </p:blipFill>
        <p:spPr>
          <a:xfrm>
            <a:off x="611560" y="188640"/>
            <a:ext cx="4665840" cy="6552728"/>
          </a:xfrm>
          <a:prstGeom prst="rect">
            <a:avLst/>
          </a:prstGeom>
        </p:spPr>
      </p:pic>
      <p:sp>
        <p:nvSpPr>
          <p:cNvPr id="6" name="TextBox 5">
            <a:extLst>
              <a:ext uri="{FF2B5EF4-FFF2-40B4-BE49-F238E27FC236}">
                <a16:creationId xmlns:a16="http://schemas.microsoft.com/office/drawing/2014/main" id="{5D57685E-03AC-4AC7-B31A-45674EE6B664}"/>
              </a:ext>
            </a:extLst>
          </p:cNvPr>
          <p:cNvSpPr txBox="1"/>
          <p:nvPr/>
        </p:nvSpPr>
        <p:spPr>
          <a:xfrm>
            <a:off x="5436096" y="4797152"/>
            <a:ext cx="3312368"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17.14 </a:t>
            </a:r>
            <a:r>
              <a:rPr lang="en-US" sz="1800" dirty="0">
                <a:effectLst/>
                <a:latin typeface="+mn-lt"/>
                <a:cs typeface="Times New Roman" panose="02020603050405020304" pitchFamily="18" charset="0"/>
              </a:rPr>
              <a:t>Soil formation from the weathering of rock (in this case, limestone) and from biological processes.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72377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76672"/>
            <a:ext cx="8205788" cy="5314528"/>
          </a:xfrm>
        </p:spPr>
        <p:txBody>
          <a:bodyPr/>
          <a:lstStyle/>
          <a:p>
            <a:pPr marL="0" indent="0">
              <a:buNone/>
            </a:pPr>
            <a:r>
              <a:rPr lang="en-US" altLang="en-US" b="1" dirty="0"/>
              <a:t>Plants capture the sun’s energy and make many useful products</a:t>
            </a:r>
          </a:p>
          <a:p>
            <a:pPr marL="0" indent="0">
              <a:buNone/>
            </a:pPr>
            <a:endParaRPr lang="en-US" altLang="en-US" b="1" dirty="0"/>
          </a:p>
          <a:p>
            <a:pPr marL="0" indent="0">
              <a:buNone/>
            </a:pPr>
            <a:r>
              <a:rPr lang="en-US" altLang="en-US" dirty="0"/>
              <a:t>The importance of plants</a:t>
            </a:r>
          </a:p>
          <a:p>
            <a:pPr marL="0" indent="0">
              <a:buNone/>
            </a:pPr>
            <a:endParaRPr lang="en-US" altLang="en-US" dirty="0"/>
          </a:p>
          <a:p>
            <a:pPr marL="0" indent="0">
              <a:buNone/>
            </a:pPr>
            <a:r>
              <a:rPr lang="en-US" altLang="en-US" dirty="0"/>
              <a:t>Photosynthesis</a:t>
            </a:r>
          </a:p>
          <a:p>
            <a:pPr marL="0" indent="0">
              <a:buNone/>
            </a:pPr>
            <a:endParaRPr lang="en-US" altLang="en-US" dirty="0"/>
          </a:p>
          <a:p>
            <a:pPr marL="0" indent="0">
              <a:buNone/>
            </a:pPr>
            <a:r>
              <a:rPr lang="en-US" altLang="en-US" dirty="0"/>
              <a:t>Agriculture and other plant uses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greenhouse, building, bridge&#10;&#10;Description automatically generated">
            <a:extLst>
              <a:ext uri="{FF2B5EF4-FFF2-40B4-BE49-F238E27FC236}">
                <a16:creationId xmlns:a16="http://schemas.microsoft.com/office/drawing/2014/main" id="{7B74ECC9-BD1A-491F-AA7E-17CE39232229}"/>
              </a:ext>
            </a:extLst>
          </p:cNvPr>
          <p:cNvPicPr>
            <a:picLocks noChangeAspect="1"/>
          </p:cNvPicPr>
          <p:nvPr/>
        </p:nvPicPr>
        <p:blipFill rotWithShape="1">
          <a:blip r:embed="rId2"/>
          <a:srcRect b="23688"/>
          <a:stretch/>
        </p:blipFill>
        <p:spPr>
          <a:xfrm>
            <a:off x="1115616" y="332656"/>
            <a:ext cx="6923836" cy="4680520"/>
          </a:xfrm>
          <a:prstGeom prst="rect">
            <a:avLst/>
          </a:prstGeom>
        </p:spPr>
      </p:pic>
      <p:sp>
        <p:nvSpPr>
          <p:cNvPr id="6" name="TextBox 5">
            <a:extLst>
              <a:ext uri="{FF2B5EF4-FFF2-40B4-BE49-F238E27FC236}">
                <a16:creationId xmlns:a16="http://schemas.microsoft.com/office/drawing/2014/main" id="{0C945A18-C418-405D-B98F-C9C2CE92AFC3}"/>
              </a:ext>
            </a:extLst>
          </p:cNvPr>
          <p:cNvSpPr txBox="1"/>
          <p:nvPr/>
        </p:nvSpPr>
        <p:spPr>
          <a:xfrm>
            <a:off x="827584" y="5229200"/>
            <a:ext cx="7560840"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17.15 </a:t>
            </a:r>
            <a:r>
              <a:rPr lang="en-US" sz="1800" dirty="0">
                <a:effectLst/>
                <a:latin typeface="+mn-lt"/>
                <a:ea typeface="Times New Roman" panose="02020603050405020304" pitchFamily="18" charset="0"/>
                <a:cs typeface="Times New Roman" panose="02020603050405020304" pitchFamily="18" charset="0"/>
              </a:rPr>
              <a:t>Hydroponics: growing plants in water tanks, without soil.  The water supply is often covered over, as here, to retard evaporation. </a:t>
            </a:r>
            <a:endParaRPr lang="en-GB" dirty="0">
              <a:latin typeface="+mn-lt"/>
            </a:endParaRPr>
          </a:p>
        </p:txBody>
      </p:sp>
    </p:spTree>
    <p:extLst>
      <p:ext uri="{BB962C8B-B14F-4D97-AF65-F5344CB8AC3E}">
        <p14:creationId xmlns:p14="http://schemas.microsoft.com/office/powerpoint/2010/main" val="3830511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53618FE0-866D-4F2B-8AC9-A17C37FE9805}"/>
              </a:ext>
            </a:extLst>
          </p:cNvPr>
          <p:cNvPicPr>
            <a:picLocks noChangeAspect="1"/>
          </p:cNvPicPr>
          <p:nvPr/>
        </p:nvPicPr>
        <p:blipFill rotWithShape="1">
          <a:blip r:embed="rId2"/>
          <a:srcRect b="32922"/>
          <a:stretch/>
        </p:blipFill>
        <p:spPr>
          <a:xfrm>
            <a:off x="168082" y="908720"/>
            <a:ext cx="8807835" cy="3600400"/>
          </a:xfrm>
          <a:prstGeom prst="rect">
            <a:avLst/>
          </a:prstGeom>
        </p:spPr>
      </p:pic>
      <p:sp>
        <p:nvSpPr>
          <p:cNvPr id="6" name="TextBox 5">
            <a:extLst>
              <a:ext uri="{FF2B5EF4-FFF2-40B4-BE49-F238E27FC236}">
                <a16:creationId xmlns:a16="http://schemas.microsoft.com/office/drawing/2014/main" id="{C2BA6AFF-B534-44F0-BB95-780198B116F5}"/>
              </a:ext>
            </a:extLst>
          </p:cNvPr>
          <p:cNvSpPr txBox="1"/>
          <p:nvPr/>
        </p:nvSpPr>
        <p:spPr>
          <a:xfrm>
            <a:off x="755576" y="4653136"/>
            <a:ext cx="7776864"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17.16 </a:t>
            </a:r>
            <a:r>
              <a:rPr lang="en-US" sz="1800" dirty="0">
                <a:effectLst/>
                <a:latin typeface="+mn-lt"/>
                <a:cs typeface="Times New Roman" panose="02020603050405020304" pitchFamily="18" charset="0"/>
              </a:rPr>
              <a:t>Monoculture: the planting of a single species only.</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84342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9132FCF-1FB1-4212-B87D-E76B55B456B7}"/>
              </a:ext>
            </a:extLst>
          </p:cNvPr>
          <p:cNvPicPr>
            <a:picLocks noChangeAspect="1"/>
          </p:cNvPicPr>
          <p:nvPr/>
        </p:nvPicPr>
        <p:blipFill rotWithShape="1">
          <a:blip r:embed="rId2"/>
          <a:srcRect b="28652"/>
          <a:stretch/>
        </p:blipFill>
        <p:spPr>
          <a:xfrm>
            <a:off x="228854" y="260648"/>
            <a:ext cx="8686291" cy="4032448"/>
          </a:xfrm>
          <a:prstGeom prst="rect">
            <a:avLst/>
          </a:prstGeom>
        </p:spPr>
      </p:pic>
      <p:sp>
        <p:nvSpPr>
          <p:cNvPr id="6" name="TextBox 5">
            <a:extLst>
              <a:ext uri="{FF2B5EF4-FFF2-40B4-BE49-F238E27FC236}">
                <a16:creationId xmlns:a16="http://schemas.microsoft.com/office/drawing/2014/main" id="{8ED32E3C-1858-4A25-B3DA-8671C36F850A}"/>
              </a:ext>
            </a:extLst>
          </p:cNvPr>
          <p:cNvSpPr txBox="1"/>
          <p:nvPr/>
        </p:nvSpPr>
        <p:spPr>
          <a:xfrm>
            <a:off x="179512" y="4437112"/>
            <a:ext cx="8735633"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17.17 </a:t>
            </a:r>
            <a:r>
              <a:rPr lang="en-US" sz="1800" dirty="0">
                <a:effectLst/>
                <a:latin typeface="+mn-lt"/>
                <a:cs typeface="Times New Roman" panose="02020603050405020304" pitchFamily="18" charset="0"/>
              </a:rPr>
              <a:t>A simple food pyramid. The width of each column is proportional to the amount of energy available as food for the next higher step up the pyramid. At each energy conversion, 90% or more of the energy is lost, leaving only 10% available as food, as expressed by the widths of each step.</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79350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B51D4A2-A500-476D-A771-BAF94A6B1CC2}"/>
              </a:ext>
            </a:extLst>
          </p:cNvPr>
          <p:cNvPicPr>
            <a:picLocks noChangeAspect="1"/>
          </p:cNvPicPr>
          <p:nvPr/>
        </p:nvPicPr>
        <p:blipFill rotWithShape="1">
          <a:blip r:embed="rId2"/>
          <a:srcRect b="21952"/>
          <a:stretch/>
        </p:blipFill>
        <p:spPr>
          <a:xfrm>
            <a:off x="1331640" y="116632"/>
            <a:ext cx="6768752" cy="4793956"/>
          </a:xfrm>
          <a:prstGeom prst="rect">
            <a:avLst/>
          </a:prstGeom>
        </p:spPr>
      </p:pic>
      <p:sp>
        <p:nvSpPr>
          <p:cNvPr id="6" name="TextBox 5">
            <a:extLst>
              <a:ext uri="{FF2B5EF4-FFF2-40B4-BE49-F238E27FC236}">
                <a16:creationId xmlns:a16="http://schemas.microsoft.com/office/drawing/2014/main" id="{90CFB403-4F83-4B55-95E4-82DCB0D85E2D}"/>
              </a:ext>
            </a:extLst>
          </p:cNvPr>
          <p:cNvSpPr txBox="1"/>
          <p:nvPr/>
        </p:nvSpPr>
        <p:spPr>
          <a:xfrm>
            <a:off x="791580" y="5013176"/>
            <a:ext cx="7848872" cy="92333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17.18 </a:t>
            </a:r>
            <a:r>
              <a:rPr lang="en-US" sz="1800" dirty="0">
                <a:effectLst/>
                <a:latin typeface="+mn-lt"/>
                <a:cs typeface="Times New Roman" panose="02020603050405020304" pitchFamily="18" charset="0"/>
              </a:rPr>
              <a:t>Biomagnification of DDT in Long Island Sound, New York, around 1970. The width of each column is proportional to the biomass.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206876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3FAD7ED8-2DDA-4A25-AEC6-278D9CBE613D}"/>
              </a:ext>
            </a:extLst>
          </p:cNvPr>
          <p:cNvPicPr>
            <a:picLocks noChangeAspect="1"/>
          </p:cNvPicPr>
          <p:nvPr/>
        </p:nvPicPr>
        <p:blipFill rotWithShape="1">
          <a:blip r:embed="rId2"/>
          <a:srcRect b="14300"/>
          <a:stretch/>
        </p:blipFill>
        <p:spPr>
          <a:xfrm>
            <a:off x="899592" y="106542"/>
            <a:ext cx="4608512" cy="6644915"/>
          </a:xfrm>
          <a:prstGeom prst="rect">
            <a:avLst/>
          </a:prstGeom>
        </p:spPr>
      </p:pic>
      <p:sp>
        <p:nvSpPr>
          <p:cNvPr id="6" name="TextBox 5">
            <a:extLst>
              <a:ext uri="{FF2B5EF4-FFF2-40B4-BE49-F238E27FC236}">
                <a16:creationId xmlns:a16="http://schemas.microsoft.com/office/drawing/2014/main" id="{B35A7692-814F-44FA-8859-90BA89139384}"/>
              </a:ext>
            </a:extLst>
          </p:cNvPr>
          <p:cNvSpPr txBox="1"/>
          <p:nvPr/>
        </p:nvSpPr>
        <p:spPr>
          <a:xfrm>
            <a:off x="5652120" y="5373216"/>
            <a:ext cx="3384376"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17.19</a:t>
            </a:r>
            <a:r>
              <a:rPr lang="en-US" sz="1800" dirty="0">
                <a:effectLst/>
                <a:latin typeface="+mn-lt"/>
                <a:ea typeface="Times New Roman" panose="02020603050405020304" pitchFamily="18" charset="0"/>
                <a:cs typeface="Times New Roman" panose="02020603050405020304" pitchFamily="18" charset="0"/>
              </a:rPr>
              <a:t> Various techniques of integrated pest management. </a:t>
            </a:r>
            <a:endParaRPr lang="en-GB" dirty="0">
              <a:latin typeface="+mn-lt"/>
            </a:endParaRPr>
          </a:p>
        </p:txBody>
      </p:sp>
    </p:spTree>
    <p:extLst>
      <p:ext uri="{BB962C8B-B14F-4D97-AF65-F5344CB8AC3E}">
        <p14:creationId xmlns:p14="http://schemas.microsoft.com/office/powerpoint/2010/main" val="268663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D9C33F-3251-49BA-A1FB-CCE2C8AB8E6A}"/>
              </a:ext>
            </a:extLst>
          </p:cNvPr>
          <p:cNvSpPr>
            <a:spLocks noGrp="1"/>
          </p:cNvSpPr>
          <p:nvPr>
            <p:ph idx="1"/>
          </p:nvPr>
        </p:nvSpPr>
        <p:spPr>
          <a:xfrm>
            <a:off x="406400" y="476672"/>
            <a:ext cx="8205788" cy="5314528"/>
          </a:xfrm>
        </p:spPr>
        <p:txBody>
          <a:bodyPr/>
          <a:lstStyle/>
          <a:p>
            <a:pPr marL="0" indent="0">
              <a:buNone/>
            </a:pPr>
            <a:r>
              <a:rPr lang="en-GB" b="1" dirty="0"/>
              <a:t>Crop yields can be increased further by altering plant genomes</a:t>
            </a:r>
          </a:p>
          <a:p>
            <a:pPr marL="0" indent="0">
              <a:buNone/>
            </a:pPr>
            <a:endParaRPr lang="en-GB" b="1" dirty="0"/>
          </a:p>
          <a:p>
            <a:pPr marL="0" indent="0">
              <a:buNone/>
            </a:pPr>
            <a:r>
              <a:rPr lang="en-GB" dirty="0"/>
              <a:t>Altering plant genomes is not new</a:t>
            </a:r>
          </a:p>
          <a:p>
            <a:pPr marL="0" indent="0">
              <a:buNone/>
            </a:pPr>
            <a:endParaRPr lang="en-GB" dirty="0"/>
          </a:p>
          <a:p>
            <a:pPr marL="0" indent="0">
              <a:buNone/>
            </a:pPr>
            <a:r>
              <a:rPr lang="en-GB" dirty="0"/>
              <a:t>Altering plant strains through genetic engineering</a:t>
            </a:r>
          </a:p>
          <a:p>
            <a:pPr marL="0" indent="0">
              <a:buNone/>
            </a:pPr>
            <a:endParaRPr lang="en-GB" dirty="0"/>
          </a:p>
          <a:p>
            <a:pPr marL="0" indent="0">
              <a:buNone/>
            </a:pPr>
            <a:r>
              <a:rPr lang="en-GB" dirty="0"/>
              <a:t>Uses of transgenic plants</a:t>
            </a:r>
          </a:p>
          <a:p>
            <a:pPr marL="0" indent="0">
              <a:buNone/>
            </a:pPr>
            <a:endParaRPr lang="en-GB" dirty="0"/>
          </a:p>
          <a:p>
            <a:pPr marL="0" indent="0">
              <a:buNone/>
            </a:pPr>
            <a:r>
              <a:rPr lang="en-GB" dirty="0"/>
              <a:t>Risks and concerns</a:t>
            </a:r>
          </a:p>
        </p:txBody>
      </p:sp>
    </p:spTree>
    <p:extLst>
      <p:ext uri="{BB962C8B-B14F-4D97-AF65-F5344CB8AC3E}">
        <p14:creationId xmlns:p14="http://schemas.microsoft.com/office/powerpoint/2010/main" val="70431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7DC588C2-3DBD-4FB4-9147-5245ED3A5079}"/>
              </a:ext>
            </a:extLst>
          </p:cNvPr>
          <p:cNvPicPr>
            <a:picLocks noChangeAspect="1"/>
          </p:cNvPicPr>
          <p:nvPr/>
        </p:nvPicPr>
        <p:blipFill rotWithShape="1">
          <a:blip r:embed="rId2"/>
          <a:srcRect b="35630"/>
          <a:stretch/>
        </p:blipFill>
        <p:spPr>
          <a:xfrm>
            <a:off x="160871" y="548680"/>
            <a:ext cx="8822258" cy="3528392"/>
          </a:xfrm>
          <a:prstGeom prst="rect">
            <a:avLst/>
          </a:prstGeom>
        </p:spPr>
      </p:pic>
      <p:sp>
        <p:nvSpPr>
          <p:cNvPr id="6" name="TextBox 5">
            <a:extLst>
              <a:ext uri="{FF2B5EF4-FFF2-40B4-BE49-F238E27FC236}">
                <a16:creationId xmlns:a16="http://schemas.microsoft.com/office/drawing/2014/main" id="{E23A6BC5-8B71-44B3-AFBB-93B9B3FEEC98}"/>
              </a:ext>
            </a:extLst>
          </p:cNvPr>
          <p:cNvSpPr txBox="1"/>
          <p:nvPr/>
        </p:nvSpPr>
        <p:spPr>
          <a:xfrm>
            <a:off x="251520" y="4221088"/>
            <a:ext cx="8568952" cy="1754326"/>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17.20 </a:t>
            </a:r>
            <a:r>
              <a:rPr lang="en-US" sz="1800" dirty="0">
                <a:effectLst/>
                <a:latin typeface="+mn-lt"/>
                <a:cs typeface="Times New Roman" panose="02020603050405020304" pitchFamily="18" charset="0"/>
              </a:rPr>
              <a:t>The results of 50 years of selection on the oil content and protein content of corn (</a:t>
            </a:r>
            <a:r>
              <a:rPr lang="en-US" sz="1800" i="1" dirty="0" err="1">
                <a:effectLst/>
                <a:latin typeface="+mn-lt"/>
                <a:cs typeface="Times New Roman" panose="02020603050405020304" pitchFamily="18" charset="0"/>
              </a:rPr>
              <a:t>Zea</a:t>
            </a:r>
            <a:r>
              <a:rPr lang="en-US" sz="1800" i="1" dirty="0">
                <a:effectLst/>
                <a:latin typeface="+mn-lt"/>
                <a:cs typeface="Times New Roman" panose="02020603050405020304" pitchFamily="18" charset="0"/>
              </a:rPr>
              <a:t> mays</a:t>
            </a:r>
            <a:r>
              <a:rPr lang="en-US" sz="1800" dirty="0">
                <a:effectLst/>
                <a:latin typeface="+mn-lt"/>
                <a:cs typeface="Times New Roman" panose="02020603050405020304" pitchFamily="18" charset="0"/>
              </a:rPr>
              <a:t>). By selectively breeding only those plants that had the highest or lowest protein or oil content in each generation, plant scientists have changed the inherited characteristics of each strain. (Redrawn from Woodworth et al., 1952). See Dudley and Lambert (2004) for a 100-year follow-up.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95355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3BA151F9-75B6-48D4-AD77-91D3801268AB}"/>
              </a:ext>
            </a:extLst>
          </p:cNvPr>
          <p:cNvPicPr>
            <a:picLocks noChangeAspect="1"/>
          </p:cNvPicPr>
          <p:nvPr/>
        </p:nvPicPr>
        <p:blipFill rotWithShape="1">
          <a:blip r:embed="rId2"/>
          <a:srcRect b="64014"/>
          <a:stretch/>
        </p:blipFill>
        <p:spPr>
          <a:xfrm>
            <a:off x="134533" y="944724"/>
            <a:ext cx="8874933" cy="3240360"/>
          </a:xfrm>
          <a:prstGeom prst="rect">
            <a:avLst/>
          </a:prstGeom>
        </p:spPr>
      </p:pic>
      <p:sp>
        <p:nvSpPr>
          <p:cNvPr id="6" name="TextBox 5">
            <a:extLst>
              <a:ext uri="{FF2B5EF4-FFF2-40B4-BE49-F238E27FC236}">
                <a16:creationId xmlns:a16="http://schemas.microsoft.com/office/drawing/2014/main" id="{DAF84499-A294-4B60-8F7E-00A6F64C188F}"/>
              </a:ext>
            </a:extLst>
          </p:cNvPr>
          <p:cNvSpPr txBox="1"/>
          <p:nvPr/>
        </p:nvSpPr>
        <p:spPr>
          <a:xfrm>
            <a:off x="134533" y="4293096"/>
            <a:ext cx="8874932"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17.21 </a:t>
            </a:r>
            <a:r>
              <a:rPr lang="en-US" sz="1800" dirty="0">
                <a:effectLst/>
                <a:latin typeface="+mn-lt"/>
                <a:cs typeface="Times New Roman" panose="02020603050405020304" pitchFamily="18" charset="0"/>
              </a:rPr>
              <a:t>Structure of a DNA assembly for use in genetic engineering.</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837680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AAC498F-BD20-478D-9846-D4A2A98FBC36}"/>
              </a:ext>
            </a:extLst>
          </p:cNvPr>
          <p:cNvPicPr>
            <a:picLocks noChangeAspect="1"/>
          </p:cNvPicPr>
          <p:nvPr/>
        </p:nvPicPr>
        <p:blipFill rotWithShape="1">
          <a:blip r:embed="rId2"/>
          <a:srcRect b="11151"/>
          <a:stretch/>
        </p:blipFill>
        <p:spPr>
          <a:xfrm>
            <a:off x="539552" y="179272"/>
            <a:ext cx="4896544" cy="6499455"/>
          </a:xfrm>
          <a:prstGeom prst="rect">
            <a:avLst/>
          </a:prstGeom>
        </p:spPr>
      </p:pic>
      <p:sp>
        <p:nvSpPr>
          <p:cNvPr id="6" name="TextBox 5">
            <a:extLst>
              <a:ext uri="{FF2B5EF4-FFF2-40B4-BE49-F238E27FC236}">
                <a16:creationId xmlns:a16="http://schemas.microsoft.com/office/drawing/2014/main" id="{78C9814D-0151-4BAB-9F90-C38407952B84}"/>
              </a:ext>
            </a:extLst>
          </p:cNvPr>
          <p:cNvSpPr txBox="1"/>
          <p:nvPr/>
        </p:nvSpPr>
        <p:spPr>
          <a:xfrm>
            <a:off x="5436096" y="179272"/>
            <a:ext cx="3384376" cy="92333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17.22 </a:t>
            </a:r>
            <a:r>
              <a:rPr lang="en-US" sz="1800" dirty="0">
                <a:effectLst/>
                <a:latin typeface="+mn-lt"/>
                <a:cs typeface="Times New Roman" panose="02020603050405020304" pitchFamily="18" charset="0"/>
              </a:rPr>
              <a:t>Methods for inserting new genes into plant cells.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97116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0323E08-9BF7-4656-A49C-8071F2519BA5}"/>
              </a:ext>
            </a:extLst>
          </p:cNvPr>
          <p:cNvPicPr>
            <a:picLocks noChangeAspect="1"/>
          </p:cNvPicPr>
          <p:nvPr/>
        </p:nvPicPr>
        <p:blipFill rotWithShape="1">
          <a:blip r:embed="rId2"/>
          <a:srcRect b="25556"/>
          <a:stretch/>
        </p:blipFill>
        <p:spPr>
          <a:xfrm>
            <a:off x="949580" y="260648"/>
            <a:ext cx="7244840" cy="4320480"/>
          </a:xfrm>
          <a:prstGeom prst="rect">
            <a:avLst/>
          </a:prstGeom>
        </p:spPr>
      </p:pic>
      <p:sp>
        <p:nvSpPr>
          <p:cNvPr id="6" name="TextBox 5">
            <a:extLst>
              <a:ext uri="{FF2B5EF4-FFF2-40B4-BE49-F238E27FC236}">
                <a16:creationId xmlns:a16="http://schemas.microsoft.com/office/drawing/2014/main" id="{528DEAAE-5062-4180-8633-7B87AFFFF9C7}"/>
              </a:ext>
            </a:extLst>
          </p:cNvPr>
          <p:cNvSpPr txBox="1"/>
          <p:nvPr/>
        </p:nvSpPr>
        <p:spPr>
          <a:xfrm>
            <a:off x="0" y="4725144"/>
            <a:ext cx="9036496" cy="1754326"/>
          </a:xfrm>
          <a:prstGeom prst="rect">
            <a:avLst/>
          </a:prstGeom>
          <a:noFill/>
        </p:spPr>
        <p:txBody>
          <a:bodyPr wrap="square" rtlCol="0">
            <a:spAutoFit/>
          </a:bodyPr>
          <a:lstStyle/>
          <a:p>
            <a:pPr marL="226695" algn="l">
              <a:spcBef>
                <a:spcPts val="0"/>
              </a:spcBef>
              <a:spcAft>
                <a:spcPts val="0"/>
              </a:spcAft>
            </a:pPr>
            <a:r>
              <a:rPr lang="en-US" sz="1800" b="1" dirty="0">
                <a:effectLst/>
                <a:latin typeface="+mn-lt"/>
                <a:cs typeface="Times New Roman" panose="02020603050405020304" pitchFamily="18" charset="0"/>
              </a:rPr>
              <a:t>Figure 17.1 </a:t>
            </a:r>
            <a:r>
              <a:rPr lang="en-US" sz="1800" dirty="0">
                <a:effectLst/>
                <a:latin typeface="+mn-lt"/>
                <a:cs typeface="Times New Roman" panose="02020603050405020304" pitchFamily="18" charset="0"/>
              </a:rPr>
              <a:t>Energy flow through a biological system. Energy enters as sunlight. Producers convert the sunlight to chemical bond energy usable by other organisms, the consumers. Energy locked in the chemical bonds of dead producers and consumers is released by decomposer organisms. Energy is also lost as heat at each step, so more energy must continuously enter the system for the process to continue.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40589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F8407D5-5269-4C15-93FC-092261AC754A}"/>
              </a:ext>
            </a:extLst>
          </p:cNvPr>
          <p:cNvPicPr>
            <a:picLocks noChangeAspect="1"/>
          </p:cNvPicPr>
          <p:nvPr/>
        </p:nvPicPr>
        <p:blipFill rotWithShape="1">
          <a:blip r:embed="rId2"/>
          <a:srcRect b="17451"/>
          <a:stretch/>
        </p:blipFill>
        <p:spPr>
          <a:xfrm>
            <a:off x="107504" y="188640"/>
            <a:ext cx="6319666" cy="6336704"/>
          </a:xfrm>
          <a:prstGeom prst="rect">
            <a:avLst/>
          </a:prstGeom>
        </p:spPr>
      </p:pic>
      <p:sp>
        <p:nvSpPr>
          <p:cNvPr id="6" name="TextBox 5">
            <a:extLst>
              <a:ext uri="{FF2B5EF4-FFF2-40B4-BE49-F238E27FC236}">
                <a16:creationId xmlns:a16="http://schemas.microsoft.com/office/drawing/2014/main" id="{D6BE8F85-1BD0-416A-BD87-9924B4F5A20E}"/>
              </a:ext>
            </a:extLst>
          </p:cNvPr>
          <p:cNvSpPr txBox="1"/>
          <p:nvPr/>
        </p:nvSpPr>
        <p:spPr>
          <a:xfrm>
            <a:off x="6660232" y="404664"/>
            <a:ext cx="2088232" cy="92333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17.2 </a:t>
            </a:r>
            <a:r>
              <a:rPr lang="en-US" sz="1800" dirty="0">
                <a:effectLst/>
                <a:latin typeface="+mn-lt"/>
                <a:cs typeface="Times New Roman" panose="02020603050405020304" pitchFamily="18" charset="0"/>
              </a:rPr>
              <a:t>Perception of color.</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83001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3387BC8-2958-4178-808F-963D52136FBD}"/>
              </a:ext>
            </a:extLst>
          </p:cNvPr>
          <p:cNvPicPr>
            <a:picLocks noChangeAspect="1"/>
          </p:cNvPicPr>
          <p:nvPr/>
        </p:nvPicPr>
        <p:blipFill rotWithShape="1">
          <a:blip r:embed="rId2"/>
          <a:srcRect b="56081"/>
          <a:stretch/>
        </p:blipFill>
        <p:spPr>
          <a:xfrm>
            <a:off x="164064" y="1196752"/>
            <a:ext cx="8815872" cy="2952328"/>
          </a:xfrm>
          <a:prstGeom prst="rect">
            <a:avLst/>
          </a:prstGeom>
        </p:spPr>
      </p:pic>
      <p:sp>
        <p:nvSpPr>
          <p:cNvPr id="6" name="TextBox 5">
            <a:extLst>
              <a:ext uri="{FF2B5EF4-FFF2-40B4-BE49-F238E27FC236}">
                <a16:creationId xmlns:a16="http://schemas.microsoft.com/office/drawing/2014/main" id="{08CEAB5B-D8EF-48ED-B6F5-80FC31F21B54}"/>
              </a:ext>
            </a:extLst>
          </p:cNvPr>
          <p:cNvSpPr txBox="1"/>
          <p:nvPr/>
        </p:nvSpPr>
        <p:spPr>
          <a:xfrm>
            <a:off x="323528" y="4451816"/>
            <a:ext cx="8568952"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17.3 </a:t>
            </a:r>
            <a:r>
              <a:rPr lang="en-US" sz="1800" dirty="0">
                <a:effectLst/>
                <a:latin typeface="+mn-lt"/>
                <a:cs typeface="Times New Roman" panose="02020603050405020304" pitchFamily="18" charset="0"/>
              </a:rPr>
              <a:t>Location of photosynthesis in plant cells. Within plant cells there are chloroplasts. Each chloroplast contains stacks of thylakoids.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369738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D8E873D-07FA-4DF1-AB8C-193E031D238D}"/>
              </a:ext>
            </a:extLst>
          </p:cNvPr>
          <p:cNvPicPr>
            <a:picLocks noChangeAspect="1"/>
          </p:cNvPicPr>
          <p:nvPr/>
        </p:nvPicPr>
        <p:blipFill rotWithShape="1">
          <a:blip r:embed="rId2"/>
          <a:srcRect b="22407"/>
          <a:stretch/>
        </p:blipFill>
        <p:spPr>
          <a:xfrm>
            <a:off x="1583668" y="188640"/>
            <a:ext cx="5976664" cy="4844946"/>
          </a:xfrm>
          <a:prstGeom prst="rect">
            <a:avLst/>
          </a:prstGeom>
        </p:spPr>
      </p:pic>
      <p:sp>
        <p:nvSpPr>
          <p:cNvPr id="6" name="TextBox 5">
            <a:extLst>
              <a:ext uri="{FF2B5EF4-FFF2-40B4-BE49-F238E27FC236}">
                <a16:creationId xmlns:a16="http://schemas.microsoft.com/office/drawing/2014/main" id="{792EB193-8356-4EAD-8AC4-9448D52FD4C2}"/>
              </a:ext>
            </a:extLst>
          </p:cNvPr>
          <p:cNvSpPr txBox="1"/>
          <p:nvPr/>
        </p:nvSpPr>
        <p:spPr>
          <a:xfrm>
            <a:off x="395536" y="5165260"/>
            <a:ext cx="8424936" cy="1200329"/>
          </a:xfrm>
          <a:prstGeom prst="rect">
            <a:avLst/>
          </a:prstGeom>
          <a:noFill/>
        </p:spPr>
        <p:txBody>
          <a:bodyPr wrap="square" rtlCol="0">
            <a:spAutoFit/>
          </a:bodyPr>
          <a:lstStyle/>
          <a:p>
            <a:pPr marL="226695" algn="l">
              <a:spcBef>
                <a:spcPts val="0"/>
              </a:spcBef>
              <a:spcAft>
                <a:spcPts val="0"/>
              </a:spcAft>
            </a:pPr>
            <a:r>
              <a:rPr lang="en-US" sz="1800" b="1" dirty="0">
                <a:effectLst/>
                <a:latin typeface="+mn-lt"/>
                <a:cs typeface="Times New Roman" panose="02020603050405020304" pitchFamily="18" charset="0"/>
              </a:rPr>
              <a:t>Figure 17.4 </a:t>
            </a:r>
            <a:r>
              <a:rPr lang="en-US" sz="1800" dirty="0">
                <a:effectLst/>
                <a:latin typeface="+mn-lt"/>
                <a:cs typeface="Times New Roman" panose="02020603050405020304" pitchFamily="18" charset="0"/>
              </a:rPr>
              <a:t>The light reactions of photosynthesis. The flows of energy, electrons, and hydrogen ions are shown, as are the syntheses of ATP and NADPH, both of which contain high-energy chemical bonds.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09477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A72DE6E8-3C8A-4D43-B001-C55B6C10A5C8}"/>
              </a:ext>
            </a:extLst>
          </p:cNvPr>
          <p:cNvPicPr>
            <a:picLocks noChangeAspect="1"/>
          </p:cNvPicPr>
          <p:nvPr/>
        </p:nvPicPr>
        <p:blipFill rotWithShape="1">
          <a:blip r:embed="rId2"/>
          <a:srcRect b="24791"/>
          <a:stretch/>
        </p:blipFill>
        <p:spPr>
          <a:xfrm>
            <a:off x="1763688" y="188640"/>
            <a:ext cx="5616624" cy="4823479"/>
          </a:xfrm>
          <a:prstGeom prst="rect">
            <a:avLst/>
          </a:prstGeom>
        </p:spPr>
      </p:pic>
      <p:sp>
        <p:nvSpPr>
          <p:cNvPr id="6" name="TextBox 5">
            <a:extLst>
              <a:ext uri="{FF2B5EF4-FFF2-40B4-BE49-F238E27FC236}">
                <a16:creationId xmlns:a16="http://schemas.microsoft.com/office/drawing/2014/main" id="{B0DB03EF-02AB-4958-A3A4-18B81BDFC143}"/>
              </a:ext>
            </a:extLst>
          </p:cNvPr>
          <p:cNvSpPr txBox="1"/>
          <p:nvPr/>
        </p:nvSpPr>
        <p:spPr>
          <a:xfrm>
            <a:off x="1115616" y="5229200"/>
            <a:ext cx="6912768"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17.5</a:t>
            </a:r>
            <a:r>
              <a:rPr lang="en-US" sz="1800" dirty="0">
                <a:effectLst/>
                <a:latin typeface="+mn-lt"/>
                <a:ea typeface="Times New Roman" panose="02020603050405020304" pitchFamily="18" charset="0"/>
                <a:cs typeface="Times New Roman" panose="02020603050405020304" pitchFamily="18" charset="0"/>
              </a:rPr>
              <a:t> Summary of the reactions of photosynthesis. </a:t>
            </a:r>
            <a:endParaRPr lang="en-GB" dirty="0">
              <a:latin typeface="+mn-lt"/>
            </a:endParaRPr>
          </a:p>
        </p:txBody>
      </p:sp>
    </p:spTree>
    <p:extLst>
      <p:ext uri="{BB962C8B-B14F-4D97-AF65-F5344CB8AC3E}">
        <p14:creationId xmlns:p14="http://schemas.microsoft.com/office/powerpoint/2010/main" val="2821573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D0853-FD28-4664-9ACC-2CC02F0C2218}"/>
              </a:ext>
            </a:extLst>
          </p:cNvPr>
          <p:cNvSpPr>
            <a:spLocks noGrp="1"/>
          </p:cNvSpPr>
          <p:nvPr>
            <p:ph idx="1"/>
          </p:nvPr>
        </p:nvSpPr>
        <p:spPr>
          <a:xfrm>
            <a:off x="406400" y="476672"/>
            <a:ext cx="8205788" cy="5314528"/>
          </a:xfrm>
        </p:spPr>
        <p:txBody>
          <a:bodyPr/>
          <a:lstStyle/>
          <a:p>
            <a:pPr marL="0" indent="0">
              <a:buNone/>
            </a:pPr>
            <a:r>
              <a:rPr lang="en-GB" b="1" dirty="0"/>
              <a:t>Plants use specialized tissues and transport mechanisms</a:t>
            </a:r>
          </a:p>
          <a:p>
            <a:pPr marL="0" indent="0">
              <a:buNone/>
            </a:pPr>
            <a:endParaRPr lang="en-GB" b="1" dirty="0"/>
          </a:p>
          <a:p>
            <a:pPr marL="0" indent="0">
              <a:buNone/>
            </a:pPr>
            <a:r>
              <a:rPr lang="en-GB" dirty="0"/>
              <a:t>Tissue specialization in plants</a:t>
            </a:r>
          </a:p>
          <a:p>
            <a:pPr marL="0" indent="0">
              <a:buNone/>
            </a:pPr>
            <a:endParaRPr lang="en-GB" dirty="0"/>
          </a:p>
          <a:p>
            <a:pPr marL="0" indent="0">
              <a:buNone/>
            </a:pPr>
            <a:r>
              <a:rPr lang="en-GB" dirty="0"/>
              <a:t>Water transport in plants</a:t>
            </a:r>
          </a:p>
        </p:txBody>
      </p:sp>
    </p:spTree>
    <p:extLst>
      <p:ext uri="{BB962C8B-B14F-4D97-AF65-F5344CB8AC3E}">
        <p14:creationId xmlns:p14="http://schemas.microsoft.com/office/powerpoint/2010/main" val="80887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CEC14FD-BD71-4D58-9BA5-CEFCDB54277D}"/>
              </a:ext>
            </a:extLst>
          </p:cNvPr>
          <p:cNvPicPr>
            <a:picLocks noChangeAspect="1"/>
          </p:cNvPicPr>
          <p:nvPr/>
        </p:nvPicPr>
        <p:blipFill rotWithShape="1">
          <a:blip r:embed="rId2"/>
          <a:srcRect b="18763"/>
          <a:stretch/>
        </p:blipFill>
        <p:spPr>
          <a:xfrm>
            <a:off x="899592" y="110899"/>
            <a:ext cx="3168352" cy="6636202"/>
          </a:xfrm>
          <a:prstGeom prst="rect">
            <a:avLst/>
          </a:prstGeom>
        </p:spPr>
      </p:pic>
      <p:sp>
        <p:nvSpPr>
          <p:cNvPr id="6" name="TextBox 5">
            <a:extLst>
              <a:ext uri="{FF2B5EF4-FFF2-40B4-BE49-F238E27FC236}">
                <a16:creationId xmlns:a16="http://schemas.microsoft.com/office/drawing/2014/main" id="{CDAD94D8-6A62-4260-8F93-0713366DE3E2}"/>
              </a:ext>
            </a:extLst>
          </p:cNvPr>
          <p:cNvSpPr txBox="1"/>
          <p:nvPr/>
        </p:nvSpPr>
        <p:spPr>
          <a:xfrm>
            <a:off x="4355976" y="332656"/>
            <a:ext cx="4320480"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17.6 </a:t>
            </a:r>
            <a:r>
              <a:rPr lang="en-US" sz="1800" dirty="0">
                <a:effectLst/>
                <a:latin typeface="+mn-lt"/>
                <a:cs typeface="Times New Roman" panose="02020603050405020304" pitchFamily="18" charset="0"/>
              </a:rPr>
              <a:t>Different functions carried out by specialized parts of vascular plants. Detail at the top shows a cross-section through a leaf.</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481507168"/>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40</TotalTime>
  <Words>698</Words>
  <Application>Microsoft Office PowerPoint</Application>
  <PresentationFormat>On-screen Show (4:3)</PresentationFormat>
  <Paragraphs>68</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Rockwell</vt:lpstr>
      <vt:lpstr>Times</vt:lpstr>
      <vt:lpstr>Verdana</vt:lpstr>
      <vt:lpstr>Office Theme</vt:lpstr>
      <vt:lpstr>Chapter 17: Plants to Feed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Plants to Feed the World</dc:title>
  <dc:creator>Burton, Leah</dc:creator>
  <cp:lastModifiedBy>Burton, Leah</cp:lastModifiedBy>
  <cp:revision>1</cp:revision>
  <dcterms:created xsi:type="dcterms:W3CDTF">2023-01-18T13:24:47Z</dcterms:created>
  <dcterms:modified xsi:type="dcterms:W3CDTF">2023-01-18T14:05:36Z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2023-01-18T14:05:26Z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5318ae3b-6b20-4900-9724-a81cec54cc6e</vt:lpwstr>
  </property>
  <property fmtid="{D5CDD505-2E9C-101B-9397-08002B2CF9AE}" pid="10" name="MSIP_Label_2bbab825-a111-45e4-86a1-18cee0005896_ContentBits">
    <vt:lpwstr>2</vt:lpwstr>
  </property>
</Properties>
</file>