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4"/>
  </p:sldMasterIdLst>
  <p:notesMasterIdLst>
    <p:notesMasterId r:id="rId23"/>
  </p:notesMasterIdLst>
  <p:sldIdLst>
    <p:sldId id="267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5195" autoAdjust="0"/>
  </p:normalViewPr>
  <p:slideViewPr>
    <p:cSldViewPr>
      <p:cViewPr varScale="1">
        <p:scale>
          <a:sx n="110" d="100"/>
          <a:sy n="110" d="100"/>
        </p:scale>
        <p:origin x="13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DB2EA3F-F159-E248-9012-54E283B753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F7BF3D6-3577-144A-BA75-CCCC998CA63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DE1087E9-B16F-0F43-B1D0-1C83C4B7778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520AC15-B242-F947-80C1-9EFF4AA7C7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C192CC28-A605-094E-8A4E-80F08856B1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BC46BD83-B271-7C40-BF3E-296DE2EDD7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998EB8-CF7C-C940-84EA-D0151FCF608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B897AF-7682-CA48-BA36-9078F14BEA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4BAE77-510F-164D-9341-A1C13EA57141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3FA0715D-AE68-374D-8A2B-9C7F13F59E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37267F08-BF80-CE46-86A2-B65A3DF78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>
            <a:extLst>
              <a:ext uri="{FF2B5EF4-FFF2-40B4-BE49-F238E27FC236}">
                <a16:creationId xmlns:a16="http://schemas.microsoft.com/office/drawing/2014/main" id="{3ECB8F55-A37E-1C4B-ABEE-5584147A5C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2514600"/>
            <a:ext cx="7467600" cy="129540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pic>
        <p:nvPicPr>
          <p:cNvPr id="49162" name="Picture 10" descr="Inf_End_spot">
            <a:extLst>
              <a:ext uri="{FF2B5EF4-FFF2-40B4-BE49-F238E27FC236}">
                <a16:creationId xmlns:a16="http://schemas.microsoft.com/office/drawing/2014/main" id="{4C805E55-8A73-BF42-AA0F-B44B32679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89613"/>
            <a:ext cx="2819400" cy="24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29B101-B9DE-440B-BF4E-3557F09ABE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400" y="836712"/>
            <a:ext cx="3352800" cy="10221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9D10-D97A-2346-930B-4CFA1B0EE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83388-7979-254C-8541-197B8E51B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34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6A268-1E84-8145-BB2C-4BAE0155F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B72D3-C378-D847-B0FF-557D7BC75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856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726A-7A00-B34A-81DF-93C38A1CD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DA094-D7FC-0847-9BFD-DB47932BE5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557338"/>
            <a:ext cx="4025900" cy="4233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3E077-2276-B348-9F37-9D31C2E0E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4700" y="1557338"/>
            <a:ext cx="4027488" cy="4233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426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F527-2DC6-6C47-A728-AD938E22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52083-1EBF-864D-9BE0-DD205701D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2A856-78A2-DD47-9ABF-C485EE5DF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62DA2-45AC-0C4C-B754-047245F5C7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73AB76-8F88-6346-BDF9-A84583D9E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542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5077E-5F58-BD4A-9D94-DBBA1ADB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772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E2571-3BFD-3D4C-A27D-EC63B86E9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79659-7050-9E4E-92A1-42C772A9B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86DF2-1E66-0647-A870-D398A9B7E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170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82DA4-401C-4A40-9FA3-FBC57142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FA2AE7-7B87-BF45-A2A7-F59305C78B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8761F-17BE-4A49-89BA-0C14E9191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93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>
            <a:extLst>
              <a:ext uri="{FF2B5EF4-FFF2-40B4-BE49-F238E27FC236}">
                <a16:creationId xmlns:a16="http://schemas.microsoft.com/office/drawing/2014/main" id="{27FB3D08-E750-1B45-8BB4-9CA749996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114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7E31376B-6C37-404B-A61D-BBB14965E2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57338"/>
            <a:ext cx="8205788" cy="42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3" name="MSIPCMContentMarking" descr="{&quot;HashCode&quot;:-1348403003,&quot;Placement&quot;:&quot;Footer&quot;,&quot;Top&quot;:521.10614,&quot;Left&quot;:0.0,&quot;SlideWidth&quot;:720,&quot;SlideHeight&quot;:540}">
            <a:extLst>
              <a:ext uri="{FF2B5EF4-FFF2-40B4-BE49-F238E27FC236}">
                <a16:creationId xmlns:a16="http://schemas.microsoft.com/office/drawing/2014/main" id="{EAC2CABD-558B-44C4-979E-7489B2A27564}"/>
              </a:ext>
            </a:extLst>
          </p:cNvPr>
          <p:cNvSpPr txBox="1"/>
          <p:nvPr userDrawn="1"/>
        </p:nvSpPr>
        <p:spPr>
          <a:xfrm>
            <a:off x="0" y="6618048"/>
            <a:ext cx="2130404" cy="23995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GB" sz="900">
                <a:solidFill>
                  <a:srgbClr val="0078D7"/>
                </a:solidFill>
                <a:latin typeface="Rockwell" panose="02060603020205020403" pitchFamily="18" charset="0"/>
              </a:rPr>
              <a:t>Information Classification: General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</p:sldLayoutIdLst>
  <p:txStyles>
    <p:titleStyle>
      <a:lvl1pPr marL="192088"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2pPr>
      <a:lvl3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3pPr>
      <a:lvl4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4pPr>
      <a:lvl5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5pPr>
      <a:lvl6pPr marL="6492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6pPr>
      <a:lvl7pPr marL="11064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7pPr>
      <a:lvl8pPr marL="15636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8pPr>
      <a:lvl9pPr marL="20208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292100" indent="-2921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73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itchFamily="2" charset="0"/>
        <a:buChar char="•"/>
        <a:defRPr sz="2000" kern="1200">
          <a:solidFill>
            <a:srgbClr val="1A137B"/>
          </a:solidFill>
          <a:latin typeface="+mn-lt"/>
          <a:ea typeface="+mn-ea"/>
          <a:cs typeface="+mn-cs"/>
        </a:defRPr>
      </a:lvl2pPr>
      <a:lvl3pPr marL="1054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itchFamily="2" charset="0"/>
        <a:buChar char="•"/>
        <a:defRPr kern="1200">
          <a:solidFill>
            <a:srgbClr val="1A137B"/>
          </a:solidFill>
          <a:latin typeface="+mn-lt"/>
          <a:ea typeface="+mn-ea"/>
          <a:cs typeface="+mn-cs"/>
        </a:defRPr>
      </a:lvl3pPr>
      <a:lvl4pPr marL="1435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itchFamily="2" charset="0"/>
        <a:buChar char="•"/>
        <a:defRPr sz="1600" kern="1200">
          <a:solidFill>
            <a:srgbClr val="1A137B"/>
          </a:solidFill>
          <a:latin typeface="+mn-lt"/>
          <a:ea typeface="+mn-ea"/>
          <a:cs typeface="+mn-cs"/>
        </a:defRPr>
      </a:lvl4pPr>
      <a:lvl5pPr marL="1816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itchFamily="2" charset="0"/>
        <a:buChar char="•"/>
        <a:defRPr sz="1600" kern="1200">
          <a:solidFill>
            <a:srgbClr val="1A137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B2A87FA-C2C9-694D-836C-2DC177FDDA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512" y="2132856"/>
            <a:ext cx="7221538" cy="1202432"/>
          </a:xfrm>
        </p:spPr>
        <p:txBody>
          <a:bodyPr/>
          <a:lstStyle/>
          <a:p>
            <a:r>
              <a:rPr lang="en-US" altLang="en-US" dirty="0"/>
              <a:t>Chapter 16: New Infectious Threats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923194-77D2-49B1-9C52-58C2681E6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81" y="4005064"/>
            <a:ext cx="3621631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114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2088"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920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marL="1920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marL="1920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marL="1920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6492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11064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5636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20208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400" dirty="0"/>
              <a:t>Biology Trending, 4e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CDAD9A6-DB81-423D-A9B3-925F40225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80" y="4365104"/>
            <a:ext cx="628592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114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2088"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920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marL="1920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marL="1920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marL="1920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6492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11064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5636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202088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800" dirty="0"/>
              <a:t>Eli Minkoff and Jennifer Hood-DeGrenier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64E10-4E7A-48F3-94E2-03D66F3D4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476672"/>
            <a:ext cx="8205788" cy="531452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Foodborne disease patterns reflect changes in food distribution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One example: variant </a:t>
            </a:r>
            <a:r>
              <a:rPr lang="en-GB" dirty="0" err="1"/>
              <a:t>Creutzfeld</a:t>
            </a:r>
            <a:r>
              <a:rPr lang="en-GB" dirty="0"/>
              <a:t>-Jakob disease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Social and economic factors contributing to disease outbreaks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Improvements needed</a:t>
            </a:r>
          </a:p>
        </p:txBody>
      </p:sp>
    </p:spTree>
    <p:extLst>
      <p:ext uri="{BB962C8B-B14F-4D97-AF65-F5344CB8AC3E}">
        <p14:creationId xmlns:p14="http://schemas.microsoft.com/office/powerpoint/2010/main" val="2151530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lant&#10;&#10;Description automatically generated with medium confidence">
            <a:extLst>
              <a:ext uri="{FF2B5EF4-FFF2-40B4-BE49-F238E27FC236}">
                <a16:creationId xmlns:a16="http://schemas.microsoft.com/office/drawing/2014/main" id="{C8D206D1-2A39-49E5-B028-7FA0699A71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849"/>
          <a:stretch/>
        </p:blipFill>
        <p:spPr>
          <a:xfrm>
            <a:off x="2555776" y="188640"/>
            <a:ext cx="4032448" cy="5025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22D2B6-44BC-4756-B6AA-398722ACD035}"/>
              </a:ext>
            </a:extLst>
          </p:cNvPr>
          <p:cNvSpPr txBox="1"/>
          <p:nvPr/>
        </p:nvSpPr>
        <p:spPr>
          <a:xfrm>
            <a:off x="1187624" y="5373216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</a:rPr>
              <a:t>Figure 16.7 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Prions are altered forms of proteins that self replicate in huge numbers, forming crystalline protein rods.  </a:t>
            </a:r>
            <a:endParaRPr lang="en-GB" sz="18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26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32E68-4124-484C-AAFD-098E76639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404664"/>
            <a:ext cx="8205788" cy="5386536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Waterborne diseases reflect changes in lifestyle and climate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Cholera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Legionnaire’s disease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emerging waterborne parasites: </a:t>
            </a:r>
            <a:r>
              <a:rPr lang="en-GB" i="1" dirty="0"/>
              <a:t>Giardia</a:t>
            </a:r>
            <a:r>
              <a:rPr lang="en-GB" dirty="0"/>
              <a:t>, </a:t>
            </a:r>
            <a:r>
              <a:rPr lang="en-GB" i="1" dirty="0"/>
              <a:t>Schistosoma</a:t>
            </a:r>
            <a:r>
              <a:rPr lang="en-GB" dirty="0"/>
              <a:t>, and </a:t>
            </a:r>
            <a:r>
              <a:rPr lang="en-GB" i="1" dirty="0"/>
              <a:t>Cryptosporidium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dirty="0"/>
              <a:t>Aerosol-dispersed viral diseases, including Covid-19</a:t>
            </a:r>
          </a:p>
        </p:txBody>
      </p:sp>
    </p:spTree>
    <p:extLst>
      <p:ext uri="{BB962C8B-B14F-4D97-AF65-F5344CB8AC3E}">
        <p14:creationId xmlns:p14="http://schemas.microsoft.com/office/powerpoint/2010/main" val="3440472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C01355A-392D-4A60-8016-AD8AAAF9E4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889"/>
          <a:stretch/>
        </p:blipFill>
        <p:spPr>
          <a:xfrm>
            <a:off x="1619671" y="188640"/>
            <a:ext cx="5660801" cy="4896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A383AB-7D34-4232-B44F-CABE3B844646}"/>
              </a:ext>
            </a:extLst>
          </p:cNvPr>
          <p:cNvSpPr txBox="1"/>
          <p:nvPr/>
        </p:nvSpPr>
        <p:spPr>
          <a:xfrm>
            <a:off x="1187624" y="5229200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</a:rPr>
              <a:t>Figure 16.8  </a:t>
            </a:r>
            <a:r>
              <a:rPr lang="en-US" sz="1800" i="1" dirty="0">
                <a:effectLst/>
                <a:latin typeface="+mn-lt"/>
                <a:ea typeface="Times New Roman" panose="02020603050405020304" pitchFamily="18" charset="0"/>
              </a:rPr>
              <a:t>Giardia intestinalis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, a single-celled parasite with two nuclei and a cytoskeleton, but with no other subcellular organelles. 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8006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8570E40F-3B68-4E2E-A1BE-0AB22B6B0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540"/>
          <a:stretch/>
        </p:blipFill>
        <p:spPr>
          <a:xfrm>
            <a:off x="1691680" y="332656"/>
            <a:ext cx="5544656" cy="49476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98AF5F-C9FA-4D71-8F42-14FA6ABEEB79}"/>
              </a:ext>
            </a:extLst>
          </p:cNvPr>
          <p:cNvSpPr txBox="1"/>
          <p:nvPr/>
        </p:nvSpPr>
        <p:spPr>
          <a:xfrm>
            <a:off x="1115616" y="5445224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</a:rPr>
              <a:t>Figure 16.9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Structure of SARS-Cov2, the coronavirus responsible for the COVID-19 pandemic of 2019-2021 (source: Centers for Disease Control and Prevention). 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8919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0964DD4D-067F-45F4-8D90-79160A941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884"/>
          <a:stretch/>
        </p:blipFill>
        <p:spPr>
          <a:xfrm>
            <a:off x="167278" y="908720"/>
            <a:ext cx="8809443" cy="30963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72BA93-4D50-49BE-871C-7D31778EA5F8}"/>
              </a:ext>
            </a:extLst>
          </p:cNvPr>
          <p:cNvSpPr txBox="1"/>
          <p:nvPr/>
        </p:nvSpPr>
        <p:spPr>
          <a:xfrm>
            <a:off x="467544" y="422108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</a:rPr>
              <a:t>Figure 16.10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Timeline of COVID-19 infections during 2020. </a:t>
            </a:r>
          </a:p>
          <a:p>
            <a:pPr marL="342900" indent="-342900">
              <a:buAutoNum type="alphaUcPeriod"/>
            </a:pP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In the United States (source: CDC).  </a:t>
            </a:r>
          </a:p>
          <a:p>
            <a:pPr marL="342900" indent="-342900">
              <a:buAutoNum type="alphaUcPeriod"/>
            </a:pP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In seven selected countries (source: Johns Hopkins University). 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8435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3CE63C53-F024-4504-9AA1-3793F4C28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791"/>
          <a:stretch/>
        </p:blipFill>
        <p:spPr>
          <a:xfrm>
            <a:off x="132043" y="980728"/>
            <a:ext cx="8879913" cy="27363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270BC2-B862-466D-A3B1-051325F26377}"/>
              </a:ext>
            </a:extLst>
          </p:cNvPr>
          <p:cNvSpPr txBox="1"/>
          <p:nvPr/>
        </p:nvSpPr>
        <p:spPr>
          <a:xfrm>
            <a:off x="251520" y="4005064"/>
            <a:ext cx="8760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</a:rPr>
              <a:t>Figure 16.11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Time line of COVID-19 infections in the United States (source: CDC). 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January 2020 through November 1, 2021. The red line represents a rolling 7-day average.  The arrow represents the time when the first vaccines were approved (Dec. 15, 2020), but it took a few weeks for their distribution, as shown by the green bar.  </a:t>
            </a:r>
          </a:p>
          <a:p>
            <a:pPr marL="342900" indent="-342900">
              <a:buAutoNum type="alphaUcPeriod"/>
            </a:pP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January 2020 through March 2, 2022.  The large spike in cases early in 2022 was largely due to the omicron variant. 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3993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34A31-41C9-4CE5-B034-1BFF1DA28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404664"/>
            <a:ext cx="8205788" cy="5386536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Ecological factors especially affect patterns of vector-borne diseases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Plague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West Nile Virus and Eastern Equine Encephalitis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Leishmaniasis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Tick-borne diseases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Other vector-borne diseases</a:t>
            </a:r>
          </a:p>
        </p:txBody>
      </p:sp>
    </p:spTree>
    <p:extLst>
      <p:ext uri="{BB962C8B-B14F-4D97-AF65-F5344CB8AC3E}">
        <p14:creationId xmlns:p14="http://schemas.microsoft.com/office/powerpoint/2010/main" val="357115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89ADFF0-A6F7-4EE1-9321-AD04CBAAEC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769"/>
          <a:stretch/>
        </p:blipFill>
        <p:spPr>
          <a:xfrm>
            <a:off x="899592" y="332656"/>
            <a:ext cx="7344816" cy="52109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1A3FC2-64BE-4B68-81B8-5BF81BC6FEF1}"/>
              </a:ext>
            </a:extLst>
          </p:cNvPr>
          <p:cNvSpPr txBox="1"/>
          <p:nvPr/>
        </p:nvSpPr>
        <p:spPr>
          <a:xfrm>
            <a:off x="1979712" y="573325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</a:rPr>
              <a:t>Figure 16.12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Life cycle of West Nile virus. 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146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>
            <a:extLst>
              <a:ext uri="{FF2B5EF4-FFF2-40B4-BE49-F238E27FC236}">
                <a16:creationId xmlns:a16="http://schemas.microsoft.com/office/drawing/2014/main" id="{800DEC46-5FBC-3B42-A81A-07D1C87AE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6400" y="332656"/>
            <a:ext cx="8205788" cy="5458544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Pathogens are infectious agents that cause disease</a:t>
            </a:r>
          </a:p>
          <a:p>
            <a:pPr marL="0" indent="0">
              <a:buNone/>
            </a:pPr>
            <a:endParaRPr lang="en-US" altLang="en-US" b="1" dirty="0"/>
          </a:p>
          <a:p>
            <a:pPr marL="0" indent="0">
              <a:buNone/>
            </a:pPr>
            <a:r>
              <a:rPr lang="en-US" altLang="en-US" dirty="0"/>
              <a:t>Characteristics of pathogens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Evolution of virulence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Factors governing the spread of pathogens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Intentional transmission turns diseases into bioterrorism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A875466-6520-4700-98B4-C33CD2DDD6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726"/>
          <a:stretch/>
        </p:blipFill>
        <p:spPr>
          <a:xfrm>
            <a:off x="1403648" y="265289"/>
            <a:ext cx="5760640" cy="50359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5D1EDF-0244-4363-AA13-E3650857121D}"/>
              </a:ext>
            </a:extLst>
          </p:cNvPr>
          <p:cNvSpPr txBox="1"/>
          <p:nvPr/>
        </p:nvSpPr>
        <p:spPr>
          <a:xfrm>
            <a:off x="971600" y="530120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</a:rPr>
              <a:t>Figure 16.1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Pathogens are found in many kingdoms and phyla of living things.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0470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5A90119-FFCF-4CA5-BD60-E704720AF2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036"/>
          <a:stretch/>
        </p:blipFill>
        <p:spPr>
          <a:xfrm>
            <a:off x="2098436" y="188640"/>
            <a:ext cx="4947128" cy="5112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D17CD8-1ABA-4105-BE85-17D435E45379}"/>
              </a:ext>
            </a:extLst>
          </p:cNvPr>
          <p:cNvSpPr txBox="1"/>
          <p:nvPr/>
        </p:nvSpPr>
        <p:spPr>
          <a:xfrm>
            <a:off x="1403648" y="558924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</a:rPr>
              <a:t>Figure 16.2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Spore formation compared with normal bacterial cell division. </a:t>
            </a:r>
            <a:endParaRPr lang="en-GB" sz="18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13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D7FFF-1471-4FFA-8D4C-7386826EF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476672"/>
            <a:ext cx="8205788" cy="531452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Some diseases that spread by direct contact are increasing in prevalence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The major sexually transmitted diseases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Factors increasing prevalence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Tuburculosis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Other diseases spread by contact</a:t>
            </a:r>
          </a:p>
        </p:txBody>
      </p:sp>
    </p:spTree>
    <p:extLst>
      <p:ext uri="{BB962C8B-B14F-4D97-AF65-F5344CB8AC3E}">
        <p14:creationId xmlns:p14="http://schemas.microsoft.com/office/powerpoint/2010/main" val="4084285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r chart, histogram&#10;&#10;Description automatically generated">
            <a:extLst>
              <a:ext uri="{FF2B5EF4-FFF2-40B4-BE49-F238E27FC236}">
                <a16:creationId xmlns:a16="http://schemas.microsoft.com/office/drawing/2014/main" id="{EA45C7B5-BA28-4B4C-9666-4B94A9AA71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135"/>
          <a:stretch/>
        </p:blipFill>
        <p:spPr>
          <a:xfrm>
            <a:off x="2483768" y="332656"/>
            <a:ext cx="3962016" cy="48564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0F80E1-51EA-40B3-926D-85689EEC9ADC}"/>
              </a:ext>
            </a:extLst>
          </p:cNvPr>
          <p:cNvSpPr txBox="1"/>
          <p:nvPr/>
        </p:nvSpPr>
        <p:spPr>
          <a:xfrm>
            <a:off x="899592" y="5298917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</a:rPr>
              <a:t>Figure 16.3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Worldwide incidence (new cases per year) of some sexually transmitted diseases (STDs). Data are from the World Health Organization Report from 1996, with the exception of HIV/AIDS which are data from 1998. 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1861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7B1F40C-207E-4938-9F30-1CC34F2BDB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638"/>
          <a:stretch/>
        </p:blipFill>
        <p:spPr>
          <a:xfrm>
            <a:off x="626883" y="476672"/>
            <a:ext cx="8034250" cy="44511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D8A494-0934-48EF-9D5F-FB567C547F6C}"/>
              </a:ext>
            </a:extLst>
          </p:cNvPr>
          <p:cNvSpPr txBox="1"/>
          <p:nvPr/>
        </p:nvSpPr>
        <p:spPr>
          <a:xfrm>
            <a:off x="827584" y="501317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</a:rPr>
              <a:t>Figure 16.4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Life cycle of the bacterium </a:t>
            </a:r>
            <a:r>
              <a:rPr lang="en-US" sz="1800" i="1" dirty="0">
                <a:effectLst/>
                <a:latin typeface="+mn-lt"/>
                <a:ea typeface="Times New Roman" panose="02020603050405020304" pitchFamily="18" charset="0"/>
              </a:rPr>
              <a:t>Chlamydia trachomatis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. 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5698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D862298-C513-4AC4-9ECB-EEEB175EF0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954"/>
          <a:stretch/>
        </p:blipFill>
        <p:spPr>
          <a:xfrm>
            <a:off x="899592" y="260648"/>
            <a:ext cx="7344816" cy="47723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88CD38-AE32-45AA-9E6A-EE1D5D268501}"/>
              </a:ext>
            </a:extLst>
          </p:cNvPr>
          <p:cNvSpPr txBox="1"/>
          <p:nvPr/>
        </p:nvSpPr>
        <p:spPr>
          <a:xfrm>
            <a:off x="899592" y="515719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</a:rPr>
              <a:t>Figure 16.5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Sites and mechanisms of action of antibiotics and pathways to bacterial resistance to antibiotics. 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9963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diagram, application&#10;&#10;Description automatically generated with medium confidence">
            <a:extLst>
              <a:ext uri="{FF2B5EF4-FFF2-40B4-BE49-F238E27FC236}">
                <a16:creationId xmlns:a16="http://schemas.microsoft.com/office/drawing/2014/main" id="{789D254C-A542-4741-87F1-8C12F4DD9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85"/>
          <a:stretch/>
        </p:blipFill>
        <p:spPr>
          <a:xfrm>
            <a:off x="323528" y="260648"/>
            <a:ext cx="5374968" cy="6336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5BCD7D-B342-4CC3-BFDD-5402BFE408A6}"/>
              </a:ext>
            </a:extLst>
          </p:cNvPr>
          <p:cNvSpPr txBox="1"/>
          <p:nvPr/>
        </p:nvSpPr>
        <p:spPr>
          <a:xfrm>
            <a:off x="5796136" y="47667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</a:rPr>
              <a:t>Figure 16.6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Evolution of resistance during antibiotic treatment. 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3999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1147D"/>
      </a:dk2>
      <a:lt2>
        <a:srgbClr val="9DBCDB"/>
      </a:lt2>
      <a:accent1>
        <a:srgbClr val="DEF0FC"/>
      </a:accent1>
      <a:accent2>
        <a:srgbClr val="11147D"/>
      </a:accent2>
      <a:accent3>
        <a:srgbClr val="FFFFFF"/>
      </a:accent3>
      <a:accent4>
        <a:srgbClr val="000000"/>
      </a:accent4>
      <a:accent5>
        <a:srgbClr val="ECF6FD"/>
      </a:accent5>
      <a:accent6>
        <a:srgbClr val="0E1171"/>
      </a:accent6>
      <a:hlink>
        <a:srgbClr val="ADDAF7"/>
      </a:hlink>
      <a:folHlink>
        <a:srgbClr val="3E7AB8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rcpress_master_template.potx  -  Read-Only" id="{BB688410-595E-488D-A28D-038C8EBF4D2D}" vid="{BCD2818A-5D35-4005-ADB7-4432A7CF89C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5440AA9095334DB3D5727F76092292" ma:contentTypeVersion="6" ma:contentTypeDescription="Create a new document." ma:contentTypeScope="" ma:versionID="8883c73fb4010812906d5d15c503c91c">
  <xsd:schema xmlns:xsd="http://www.w3.org/2001/XMLSchema" xmlns:xs="http://www.w3.org/2001/XMLSchema" xmlns:p="http://schemas.microsoft.com/office/2006/metadata/properties" xmlns:ns2="4bb372d3-63f6-4132-b4a9-53f6c6ee75cf" xmlns:ns3="07914852-17c5-4b94-83a2-7a6755eb7fbc" targetNamespace="http://schemas.microsoft.com/office/2006/metadata/properties" ma:root="true" ma:fieldsID="2227ccba1093c330152e0193fbcac0a8" ns2:_="" ns3:_="">
    <xsd:import namespace="4bb372d3-63f6-4132-b4a9-53f6c6ee75cf"/>
    <xsd:import namespace="07914852-17c5-4b94-83a2-7a6755eb7fbc"/>
    <xsd:element name="properties">
      <xsd:complexType>
        <xsd:sequence>
          <xsd:element name="documentManagement">
            <xsd:complexType>
              <xsd:all>
                <xsd:element ref="ns2:Template_x0020_Used_x0020_For"/>
                <xsd:element ref="ns2:Audience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b372d3-63f6-4132-b4a9-53f6c6ee75cf" elementFormDefault="qualified">
    <xsd:import namespace="http://schemas.microsoft.com/office/2006/documentManagement/types"/>
    <xsd:import namespace="http://schemas.microsoft.com/office/infopath/2007/PartnerControls"/>
    <xsd:element name="Template_x0020_Used_x0020_For" ma:index="8" ma:displayName="Template Used For" ma:description="What is this template required to be used for?" ma:format="Dropdown" ma:internalName="Template_x0020_Used_x0020_For">
      <xsd:simpleType>
        <xsd:restriction base="dms:Choice">
          <xsd:enumeration value="Handover Memo"/>
          <xsd:enumeration value="Site Map"/>
          <xsd:enumeration value="Flashcards"/>
          <xsd:enumeration value="Quizzes"/>
          <xsd:enumeration value="Timelines"/>
          <xsd:enumeration value="Listening Guide"/>
          <xsd:enumeration value="Instructor Manual"/>
          <xsd:enumeration value="PowerPoint Slides"/>
          <xsd:enumeration value="QuestBank"/>
        </xsd:restriction>
      </xsd:simpleType>
    </xsd:element>
    <xsd:element name="Audience" ma:index="9" ma:displayName="Template Type" ma:description="Who is this item aimed at?" ma:format="Dropdown" ma:internalName="Audience">
      <xsd:simpleType>
        <xsd:restriction base="dms:Choice">
          <xsd:enumeration value="Students"/>
          <xsd:enumeration value="Instructors"/>
          <xsd:enumeration value="Admi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14852-17c5-4b94-83a2-7a6755eb7f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15CE75-3717-45CC-A115-FED6EA14B9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D5D51E-17EF-47A0-97EF-299488475813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6C35CC37-AE4C-4720-B179-AA433E3D0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b372d3-63f6-4132-b4a9-53f6c6ee75cf"/>
    <ds:schemaRef ds:uri="07914852-17c5-4b94-83a2-7a6755eb7f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crcpress_master_template</Template>
  <TotalTime>23</TotalTime>
  <Words>440</Words>
  <Application>Microsoft Office PowerPoint</Application>
  <PresentationFormat>On-screen Show (4:3)</PresentationFormat>
  <Paragraphs>65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Rockwell</vt:lpstr>
      <vt:lpstr>Times</vt:lpstr>
      <vt:lpstr>Verdana</vt:lpstr>
      <vt:lpstr>Office Theme</vt:lpstr>
      <vt:lpstr>Chapter 16: New Infectious Threats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Informa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16: New Infectious Threats</dc:title>
  <dc:creator>Burton, Leah</dc:creator>
  <cp:lastModifiedBy>Burton, Leah</cp:lastModifiedBy>
  <cp:revision>1</cp:revision>
  <dcterms:created xsi:type="dcterms:W3CDTF">2023-01-17T16:05:05Z</dcterms:created>
  <dcterms:modified xsi:type="dcterms:W3CDTF">2023-01-17T16:29:04Z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Used For">
    <vt:lpwstr>PowerPoint Slides</vt:lpwstr>
  </property>
  <property fmtid="{D5CDD505-2E9C-101B-9397-08002B2CF9AE}" pid="3" name="Audience">
    <vt:lpwstr>Instructors</vt:lpwstr>
  </property>
  <property fmtid="{D5CDD505-2E9C-101B-9397-08002B2CF9AE}" pid="4" name="MSIP_Label_2bbab825-a111-45e4-86a1-18cee0005896_Enabled">
    <vt:lpwstr>true</vt:lpwstr>
  </property>
  <property fmtid="{D5CDD505-2E9C-101B-9397-08002B2CF9AE}" pid="5" name="MSIP_Label_2bbab825-a111-45e4-86a1-18cee0005896_SetDate">
    <vt:lpwstr>2023-01-17T16:28:54Z</vt:lpwstr>
  </property>
  <property fmtid="{D5CDD505-2E9C-101B-9397-08002B2CF9AE}" pid="6" name="MSIP_Label_2bbab825-a111-45e4-86a1-18cee0005896_Method">
    <vt:lpwstr>Standard</vt:lpwstr>
  </property>
  <property fmtid="{D5CDD505-2E9C-101B-9397-08002B2CF9AE}" pid="7" name="MSIP_Label_2bbab825-a111-45e4-86a1-18cee0005896_Name">
    <vt:lpwstr>2bbab825-a111-45e4-86a1-18cee0005896</vt:lpwstr>
  </property>
  <property fmtid="{D5CDD505-2E9C-101B-9397-08002B2CF9AE}" pid="8" name="MSIP_Label_2bbab825-a111-45e4-86a1-18cee0005896_SiteId">
    <vt:lpwstr>2567d566-604c-408a-8a60-55d0dc9d9d6b</vt:lpwstr>
  </property>
  <property fmtid="{D5CDD505-2E9C-101B-9397-08002B2CF9AE}" pid="9" name="MSIP_Label_2bbab825-a111-45e4-86a1-18cee0005896_ActionId">
    <vt:lpwstr>2e125f5f-2fa1-4c2a-86ea-9322f4e876be</vt:lpwstr>
  </property>
  <property fmtid="{D5CDD505-2E9C-101B-9397-08002B2CF9AE}" pid="10" name="MSIP_Label_2bbab825-a111-45e4-86a1-18cee0005896_ContentBits">
    <vt:lpwstr>2</vt:lpwstr>
  </property>
</Properties>
</file>