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4"/>
  </p:sldMasterIdLst>
  <p:notesMasterIdLst>
    <p:notesMasterId r:id="rId34"/>
  </p:notesMasterIdLst>
  <p:sldIdLst>
    <p:sldId id="267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5195" autoAdjust="0"/>
  </p:normalViewPr>
  <p:slideViewPr>
    <p:cSldViewPr>
      <p:cViewPr varScale="1">
        <p:scale>
          <a:sx n="110" d="100"/>
          <a:sy n="110" d="100"/>
        </p:scale>
        <p:origin x="13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DB2EA3F-F159-E248-9012-54E283B753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F7BF3D6-3577-144A-BA75-CCCC998CA6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DE1087E9-B16F-0F43-B1D0-1C83C4B7778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2520AC15-B242-F947-80C1-9EFF4AA7C7A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C192CC28-A605-094E-8A4E-80F08856B1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BC46BD83-B271-7C40-BF3E-296DE2EDD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998EB8-CF7C-C940-84EA-D0151FCF608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B897AF-7682-CA48-BA36-9078F14BE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BAE77-510F-164D-9341-A1C13EA57141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FA0715D-AE68-374D-8A2B-9C7F13F59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37267F08-BF80-CE46-86A2-B65A3DF78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3ECB8F55-A37E-1C4B-ABEE-5584147A5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2514600"/>
            <a:ext cx="7467600" cy="1295400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pic>
        <p:nvPicPr>
          <p:cNvPr id="49162" name="Picture 10" descr="Inf_End_spot">
            <a:extLst>
              <a:ext uri="{FF2B5EF4-FFF2-40B4-BE49-F238E27FC236}">
                <a16:creationId xmlns:a16="http://schemas.microsoft.com/office/drawing/2014/main" id="{4C805E55-8A73-BF42-AA0F-B44B3267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89613"/>
            <a:ext cx="2819400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9B101-B9DE-440B-BF4E-3557F09ABE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3400" y="836712"/>
            <a:ext cx="3352800" cy="10221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9D10-D97A-2346-930B-4CFA1B0E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3388-7979-254C-8541-197B8E51B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34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A268-1E84-8145-BB2C-4BAE0155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B72D3-C378-D847-B0FF-557D7BC75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56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4726A-7A00-B34A-81DF-93C38A1C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DA094-D7FC-0847-9BFD-DB47932BE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557338"/>
            <a:ext cx="4025900" cy="4233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3E077-2276-B348-9F37-9D31C2E0E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557338"/>
            <a:ext cx="4027488" cy="4233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2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F527-2DC6-6C47-A728-AD938E22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52083-1EBF-864D-9BE0-DD205701D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2A856-78A2-DD47-9ABF-C485EE5DF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62DA2-45AC-0C4C-B754-047245F5C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3AB76-8F88-6346-BDF9-A84583D9E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4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077E-5F58-BD4A-9D94-DBBA1ADB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72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2571-3BFD-3D4C-A27D-EC63B86E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79659-7050-9E4E-92A1-42C772A9B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86DF2-1E66-0647-A870-D398A9B7E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70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2DA4-401C-4A40-9FA3-FBC57142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A2AE7-7B87-BF45-A2A7-F59305C78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8761F-17BE-4A49-89BA-0C14E9191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27FB3D08-E750-1B45-8BB4-9CA74999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4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7E31376B-6C37-404B-A61D-BBB14965E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7338"/>
            <a:ext cx="8205788" cy="42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3" name="MSIPCMContentMarking" descr="{&quot;HashCode&quot;:-1348403003,&quot;Placement&quot;:&quot;Footer&quot;,&quot;Top&quot;:521.10614,&quot;Left&quot;:0.0,&quot;SlideWidth&quot;:720,&quot;SlideHeight&quot;:540}">
            <a:extLst>
              <a:ext uri="{FF2B5EF4-FFF2-40B4-BE49-F238E27FC236}">
                <a16:creationId xmlns:a16="http://schemas.microsoft.com/office/drawing/2014/main" id="{EAC2CABD-558B-44C4-979E-7489B2A27564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</p:sldLayoutIdLst>
  <p:txStyles>
    <p:titleStyle>
      <a:lvl1pPr marL="192088"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marL="192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2pPr>
      <a:lvl3pPr marL="192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3pPr>
      <a:lvl4pPr marL="192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4pPr>
      <a:lvl5pPr marL="192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5pPr>
      <a:lvl6pPr marL="6492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6pPr>
      <a:lvl7pPr marL="11064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7pPr>
      <a:lvl8pPr marL="15636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8pPr>
      <a:lvl9pPr marL="20208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292100" indent="-292100" algn="l" rtl="0" eaLnBrk="1" fontAlgn="base" hangingPunct="1">
        <a:spcBef>
          <a:spcPct val="20000"/>
        </a:spcBef>
        <a:spcAft>
          <a:spcPct val="0"/>
        </a:spcAft>
        <a:buClr>
          <a:srgbClr val="0A57A5"/>
        </a:buClr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73100" indent="-190500" algn="l" rtl="0" eaLnBrk="1" fontAlgn="base" hangingPunct="1">
        <a:spcBef>
          <a:spcPct val="20000"/>
        </a:spcBef>
        <a:spcAft>
          <a:spcPct val="0"/>
        </a:spcAft>
        <a:buClr>
          <a:srgbClr val="0A57A5"/>
        </a:buClr>
        <a:buFont typeface="Times" pitchFamily="2" charset="0"/>
        <a:buChar char="•"/>
        <a:defRPr sz="2000" kern="1200">
          <a:solidFill>
            <a:srgbClr val="1A137B"/>
          </a:solidFill>
          <a:latin typeface="+mn-lt"/>
          <a:ea typeface="+mn-ea"/>
          <a:cs typeface="+mn-cs"/>
        </a:defRPr>
      </a:lvl2pPr>
      <a:lvl3pPr marL="1054100" indent="-190500" algn="l" rtl="0" eaLnBrk="1" fontAlgn="base" hangingPunct="1">
        <a:spcBef>
          <a:spcPct val="20000"/>
        </a:spcBef>
        <a:spcAft>
          <a:spcPct val="0"/>
        </a:spcAft>
        <a:buClr>
          <a:srgbClr val="0A57A5"/>
        </a:buClr>
        <a:buFont typeface="Times" pitchFamily="2" charset="0"/>
        <a:buChar char="•"/>
        <a:defRPr kern="1200">
          <a:solidFill>
            <a:srgbClr val="1A137B"/>
          </a:solidFill>
          <a:latin typeface="+mn-lt"/>
          <a:ea typeface="+mn-ea"/>
          <a:cs typeface="+mn-cs"/>
        </a:defRPr>
      </a:lvl3pPr>
      <a:lvl4pPr marL="1435100" indent="-190500" algn="l" rtl="0" eaLnBrk="1" fontAlgn="base" hangingPunct="1">
        <a:spcBef>
          <a:spcPct val="20000"/>
        </a:spcBef>
        <a:spcAft>
          <a:spcPct val="0"/>
        </a:spcAft>
        <a:buClr>
          <a:srgbClr val="0A57A5"/>
        </a:buClr>
        <a:buFont typeface="Times" pitchFamily="2" charset="0"/>
        <a:buChar char="•"/>
        <a:defRPr sz="1600" kern="1200">
          <a:solidFill>
            <a:srgbClr val="1A137B"/>
          </a:solidFill>
          <a:latin typeface="+mn-lt"/>
          <a:ea typeface="+mn-ea"/>
          <a:cs typeface="+mn-cs"/>
        </a:defRPr>
      </a:lvl4pPr>
      <a:lvl5pPr marL="1816100" indent="-190500" algn="l" rtl="0" eaLnBrk="1" fontAlgn="base" hangingPunct="1">
        <a:spcBef>
          <a:spcPct val="20000"/>
        </a:spcBef>
        <a:spcAft>
          <a:spcPct val="0"/>
        </a:spcAft>
        <a:buClr>
          <a:srgbClr val="0A57A5"/>
        </a:buClr>
        <a:buFont typeface="Times" pitchFamily="2" charset="0"/>
        <a:buChar char="•"/>
        <a:defRPr sz="1600" kern="1200">
          <a:solidFill>
            <a:srgbClr val="1A13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B2A87FA-C2C9-694D-836C-2DC177FDDA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512" y="2132856"/>
            <a:ext cx="7221538" cy="1202432"/>
          </a:xfrm>
        </p:spPr>
        <p:txBody>
          <a:bodyPr/>
          <a:lstStyle/>
          <a:p>
            <a:r>
              <a:rPr lang="en-US" altLang="en-US" dirty="0"/>
              <a:t>Chapter 11: The Nervous System and Senses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923194-77D2-49B1-9C52-58C2681E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81" y="4005064"/>
            <a:ext cx="362163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4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649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1106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5636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2020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400" dirty="0"/>
              <a:t>Biology Trending, 4e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DAD9A6-DB81-423D-A9B3-925F40225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80" y="4365104"/>
            <a:ext cx="628592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4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192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649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1106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5636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2020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/>
              <a:t>Eli Minkoff and Jennifer Hood-DeGrenier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F433C7-C587-45E0-B879-E1D14B87E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557355"/>
              </p:ext>
            </p:extLst>
          </p:nvPr>
        </p:nvGraphicFramePr>
        <p:xfrm>
          <a:off x="107504" y="260648"/>
          <a:ext cx="8712968" cy="6120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68961758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val="3870644597"/>
                    </a:ext>
                  </a:extLst>
                </a:gridCol>
              </a:tblGrid>
              <a:tr h="451639">
                <a:tc gridSpan="2"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Table 11.1 Neurotransmitters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25909"/>
                  </a:ext>
                </a:extLst>
              </a:tr>
              <a:tr h="701018">
                <a:tc>
                  <a:txBody>
                    <a:bodyPr/>
                    <a:lstStyle/>
                    <a:p>
                      <a:r>
                        <a:rPr lang="en-GB" sz="1600" b="1" dirty="0"/>
                        <a:t>Amine Neurotransmitters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Protein or Peptide Neurotransmitters (Neuropeptides)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22058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Epinephrine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Somatostatin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451640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Norepinephrine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α-endorphin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861952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Dopamine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β-endorphin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674859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Serotonin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Leu-enkephalin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812131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Histamine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Met-enkephalin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262403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Anandamide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Substance P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893137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Amino Acid Neurotransmitters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 Neurotransmitter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73754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Aspartic acid (aspartate)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Nitric oxide (NO)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091578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Glutamic acid (glutamate)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Ester Neurotransmitter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516877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Gamma-aminobutyric acid (GABA)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Acetylcholine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03239"/>
                  </a:ext>
                </a:extLst>
              </a:tr>
              <a:tr h="45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Glycine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870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91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7891F31-DA0D-4569-9CFE-08868EAF5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300"/>
          <a:stretch/>
        </p:blipFill>
        <p:spPr>
          <a:xfrm>
            <a:off x="1511660" y="188640"/>
            <a:ext cx="6120680" cy="4875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FE1CA-0983-45DF-9883-E0BDB2E90BAA}"/>
              </a:ext>
            </a:extLst>
          </p:cNvPr>
          <p:cNvSpPr txBox="1"/>
          <p:nvPr/>
        </p:nvSpPr>
        <p:spPr>
          <a:xfrm>
            <a:off x="1043608" y="5301208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11.7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Feedback inhibition usually prevents dopamine overproduction, but impairment of the feedback pathway in Huntington’s disease allows dopamine overproduction.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0FEF4-BD32-4118-B964-89F118ED1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32656"/>
            <a:ext cx="8205788" cy="553055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Messages are routed to and from the brain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Message input: sense organs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Message processing in the brain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Message output: muscle contraction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61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2F7103F-C469-4892-9DFE-2051401AB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850"/>
          <a:stretch/>
        </p:blipFill>
        <p:spPr>
          <a:xfrm>
            <a:off x="1691680" y="188640"/>
            <a:ext cx="6083222" cy="508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A9370-A013-4C60-AFD7-D423D61D0AC4}"/>
              </a:ext>
            </a:extLst>
          </p:cNvPr>
          <p:cNvSpPr txBox="1"/>
          <p:nvPr/>
        </p:nvSpPr>
        <p:spPr>
          <a:xfrm>
            <a:off x="2357027" y="537321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11.8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Nerve endings in the skin.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03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ADBBD7-4A79-4F66-A428-C882315B2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01"/>
          <a:stretch/>
        </p:blipFill>
        <p:spPr>
          <a:xfrm>
            <a:off x="179511" y="260647"/>
            <a:ext cx="6068563" cy="6038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5F1CB-2433-4AAC-A528-6E8206D9426D}"/>
              </a:ext>
            </a:extLst>
          </p:cNvPr>
          <p:cNvSpPr txBox="1"/>
          <p:nvPr/>
        </p:nvSpPr>
        <p:spPr>
          <a:xfrm>
            <a:off x="6248075" y="24105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11.9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The lateral line system of fishes. 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67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5C5A078-2723-4C9B-88D5-8F0DE9EF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67"/>
          <a:stretch/>
        </p:blipFill>
        <p:spPr>
          <a:xfrm>
            <a:off x="251520" y="332656"/>
            <a:ext cx="8711924" cy="4656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DE368-C102-4215-89E7-AB079BB37977}"/>
              </a:ext>
            </a:extLst>
          </p:cNvPr>
          <p:cNvSpPr txBox="1"/>
          <p:nvPr/>
        </p:nvSpPr>
        <p:spPr>
          <a:xfrm>
            <a:off x="2843808" y="515719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11.10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The human eye.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7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43B34-82EC-44F1-8834-0ABF9F0A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98"/>
          <a:stretch/>
        </p:blipFill>
        <p:spPr>
          <a:xfrm>
            <a:off x="2033718" y="188640"/>
            <a:ext cx="5076564" cy="4970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FD070-0EFE-49B1-A361-AB004A154436}"/>
              </a:ext>
            </a:extLst>
          </p:cNvPr>
          <p:cNvSpPr txBox="1"/>
          <p:nvPr/>
        </p:nvSpPr>
        <p:spPr>
          <a:xfrm>
            <a:off x="1115616" y="537321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11.11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Differences in the structure of eyes in different groups of animals.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3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2D3F78-257E-409E-894A-DA5EF8114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00"/>
          <a:stretch/>
        </p:blipFill>
        <p:spPr>
          <a:xfrm>
            <a:off x="1547664" y="188640"/>
            <a:ext cx="6192688" cy="5373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4626A-51FD-407F-92F1-5BEDEDB4A99E}"/>
              </a:ext>
            </a:extLst>
          </p:cNvPr>
          <p:cNvSpPr txBox="1"/>
          <p:nvPr/>
        </p:nvSpPr>
        <p:spPr>
          <a:xfrm>
            <a:off x="2987824" y="57332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11.12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The human ear.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80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5F61C8-6316-429F-9EF6-E4D9A47AD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00" b="4851"/>
          <a:stretch/>
        </p:blipFill>
        <p:spPr>
          <a:xfrm>
            <a:off x="103343" y="1124744"/>
            <a:ext cx="893731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7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5986F5E-94A4-4DAC-BF6B-C06D325F5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77"/>
          <a:stretch/>
        </p:blipFill>
        <p:spPr>
          <a:xfrm>
            <a:off x="392" y="908720"/>
            <a:ext cx="8953814" cy="338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14847-3158-4AFE-9C11-4E5B37D6D0F6}"/>
              </a:ext>
            </a:extLst>
          </p:cNvPr>
          <p:cNvSpPr txBox="1"/>
          <p:nvPr/>
        </p:nvSpPr>
        <p:spPr>
          <a:xfrm>
            <a:off x="2123728" y="450912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11.13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Organs of taste and smell.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6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>
            <a:extLst>
              <a:ext uri="{FF2B5EF4-FFF2-40B4-BE49-F238E27FC236}">
                <a16:creationId xmlns:a16="http://schemas.microsoft.com/office/drawing/2014/main" id="{800DEC46-5FBC-3B42-A81A-07D1C87AE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400" y="404664"/>
            <a:ext cx="8205788" cy="5832648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/>
              <a:t>The nervous system carries messages throughout the body</a:t>
            </a:r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The nervous system and neurons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Nerve impulses: how messages travel along neurons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Neurotransmitters: how messages travel between neurons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Dopamine pathways in the brain: Parkinsonism and Huntington’s disease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A7D5A8-16C8-4FFF-9C1E-56AA76E02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51"/>
          <a:stretch/>
        </p:blipFill>
        <p:spPr>
          <a:xfrm>
            <a:off x="323528" y="116632"/>
            <a:ext cx="6068113" cy="6264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CD2BC-E4DE-44B8-8836-735EB0022A23}"/>
              </a:ext>
            </a:extLst>
          </p:cNvPr>
          <p:cNvSpPr txBox="1"/>
          <p:nvPr/>
        </p:nvSpPr>
        <p:spPr>
          <a:xfrm>
            <a:off x="6444208" y="260648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11.14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Correspondences among the brains of several vertebrate species (not to scale). In the chimpanzee and human brains, the olfactory bulbs and midbrain are concealed beneath the expanded cerebrum.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1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7015B0-FE0D-4C67-AB35-ACA6645CA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51"/>
          <a:stretch/>
        </p:blipFill>
        <p:spPr>
          <a:xfrm>
            <a:off x="755576" y="191100"/>
            <a:ext cx="4680520" cy="647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52E598-A672-4DC8-8196-D13EE305CFE1}"/>
              </a:ext>
            </a:extLst>
          </p:cNvPr>
          <p:cNvSpPr txBox="1"/>
          <p:nvPr/>
        </p:nvSpPr>
        <p:spPr>
          <a:xfrm>
            <a:off x="5580112" y="3933056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11.15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Section through the human brain. Only structures located in the midline plane are visible in this view; off-center structures (such as the olfactory bulbs) cannot be seen.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1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04E839FC-AC9E-49F4-AFAE-0FFF3321E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47"/>
          <a:stretch/>
        </p:blipFill>
        <p:spPr>
          <a:xfrm>
            <a:off x="467544" y="116632"/>
            <a:ext cx="4954564" cy="6552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85FE4-51D0-494B-99ED-A60E32BCCFF2}"/>
              </a:ext>
            </a:extLst>
          </p:cNvPr>
          <p:cNvSpPr txBox="1"/>
          <p:nvPr/>
        </p:nvSpPr>
        <p:spPr>
          <a:xfrm>
            <a:off x="5508104" y="162880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11.16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Structure of a portion of skeletal muscle. 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59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944AC6D-B266-457A-B36C-4E78DEB22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33"/>
          <a:stretch/>
        </p:blipFill>
        <p:spPr>
          <a:xfrm>
            <a:off x="1680984" y="116632"/>
            <a:ext cx="5782032" cy="4437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64CD5-0CAD-4AE3-B0C3-6671B5D36E8C}"/>
              </a:ext>
            </a:extLst>
          </p:cNvPr>
          <p:cNvSpPr txBox="1"/>
          <p:nvPr/>
        </p:nvSpPr>
        <p:spPr>
          <a:xfrm>
            <a:off x="683568" y="4797152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11.17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The major muscles that flex and extend the arm. Most muscles act together with other muscles that steady their action by pulling in the opposite direction.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728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2C27-1EB2-461F-BD90-6171F7D0E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404664"/>
            <a:ext cx="8205788" cy="538653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The brain stores and rehearses messages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Learning: storing brain activity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Memory formation and consolidation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Biological rhythms: time-of-day messages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Dreams: practice in sending messages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319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B63CAB1-DB90-436B-9192-E0924FAC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95"/>
          <a:stretch/>
        </p:blipFill>
        <p:spPr>
          <a:xfrm>
            <a:off x="437781" y="160595"/>
            <a:ext cx="4824536" cy="6536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FCB21-D5CD-4F6E-870C-0AC5047D9EF4}"/>
              </a:ext>
            </a:extLst>
          </p:cNvPr>
          <p:cNvSpPr txBox="1"/>
          <p:nvPr/>
        </p:nvSpPr>
        <p:spPr>
          <a:xfrm>
            <a:off x="5436096" y="4046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11.18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Three kinds of procedural learning.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7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C957AF7-203A-4751-86DB-532FDA674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19"/>
          <a:stretch/>
        </p:blipFill>
        <p:spPr>
          <a:xfrm>
            <a:off x="251520" y="332656"/>
            <a:ext cx="5676279" cy="5904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F5AA4-339B-4F12-BD77-278FE0D9BE68}"/>
              </a:ext>
            </a:extLst>
          </p:cNvPr>
          <p:cNvSpPr txBox="1"/>
          <p:nvPr/>
        </p:nvSpPr>
        <p:spPr>
          <a:xfrm>
            <a:off x="6012160" y="3097991"/>
            <a:ext cx="2981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11.19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Horizontal section through the brain, showing the hippocampus, an important structure in the formation of certain types of memory.   (Only one hippocampus is shown; the other is symmetrically located).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27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31CBF17-3F78-4B24-A3E7-2BB7FEB56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87"/>
          <a:stretch/>
        </p:blipFill>
        <p:spPr>
          <a:xfrm>
            <a:off x="323528" y="508380"/>
            <a:ext cx="8640960" cy="464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9EC3C-C362-46E8-A073-66C5EC8797C3}"/>
              </a:ext>
            </a:extLst>
          </p:cNvPr>
          <p:cNvSpPr txBox="1"/>
          <p:nvPr/>
        </p:nvSpPr>
        <p:spPr>
          <a:xfrm>
            <a:off x="323528" y="515719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Figure 11.20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Electrical activity in the brain during different stages of sleep.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464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A7CA40F-1211-44CC-A2FC-96FA13650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08"/>
          <a:stretch/>
        </p:blipFill>
        <p:spPr>
          <a:xfrm>
            <a:off x="971600" y="188640"/>
            <a:ext cx="7200800" cy="4964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96233-BF91-49E3-974C-9221A77727B1}"/>
              </a:ext>
            </a:extLst>
          </p:cNvPr>
          <p:cNvSpPr txBox="1"/>
          <p:nvPr/>
        </p:nvSpPr>
        <p:spPr>
          <a:xfrm>
            <a:off x="1979712" y="537321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11.21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The reticular activating system.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40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068A-30BA-4EB6-8061-F8A9C6B5F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332656"/>
            <a:ext cx="8205788" cy="5458544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Mental illness and neurotransmitters in the brain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Depression and serotonin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Schizophrenia </a:t>
            </a:r>
            <a:r>
              <a:rPr lang="en-GB"/>
              <a:t>and dopamine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22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ress&#10;&#10;Description automatically generated">
            <a:extLst>
              <a:ext uri="{FF2B5EF4-FFF2-40B4-BE49-F238E27FC236}">
                <a16:creationId xmlns:a16="http://schemas.microsoft.com/office/drawing/2014/main" id="{0614FC7F-DF57-4EA7-B7B8-8E200CC1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78"/>
          <a:stretch/>
        </p:blipFill>
        <p:spPr>
          <a:xfrm>
            <a:off x="1403648" y="91432"/>
            <a:ext cx="2952328" cy="6675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B95984-FA4E-46F2-8D8B-BAC7E7CBD0BE}"/>
              </a:ext>
            </a:extLst>
          </p:cNvPr>
          <p:cNvSpPr txBox="1"/>
          <p:nvPr/>
        </p:nvSpPr>
        <p:spPr>
          <a:xfrm>
            <a:off x="4499992" y="3326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6695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11.1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Major divisions of the nervous system.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360E71-B044-4740-8553-FD118B8BA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850"/>
          <a:stretch/>
        </p:blipFill>
        <p:spPr>
          <a:xfrm>
            <a:off x="160664" y="764704"/>
            <a:ext cx="8822669" cy="338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D1C45-DABB-44BB-A905-441541034684}"/>
              </a:ext>
            </a:extLst>
          </p:cNvPr>
          <p:cNvSpPr txBox="1"/>
          <p:nvPr/>
        </p:nvSpPr>
        <p:spPr>
          <a:xfrm>
            <a:off x="1601667" y="4221088"/>
            <a:ext cx="5940661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6695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11.2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The neuron and its myelin sheath. 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0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D4ECC2-94BB-4812-B74F-0A6242148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0" b="12201"/>
          <a:stretch/>
        </p:blipFill>
        <p:spPr>
          <a:xfrm>
            <a:off x="179512" y="404664"/>
            <a:ext cx="8784976" cy="58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8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CC28855-6262-4A18-8EA3-0937C1D69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0"/>
          <a:stretch/>
        </p:blipFill>
        <p:spPr>
          <a:xfrm>
            <a:off x="323528" y="260648"/>
            <a:ext cx="4810024" cy="54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88342-68B9-4AAD-A4E6-8B424155E259}"/>
              </a:ext>
            </a:extLst>
          </p:cNvPr>
          <p:cNvSpPr txBox="1"/>
          <p:nvPr/>
        </p:nvSpPr>
        <p:spPr>
          <a:xfrm>
            <a:off x="5292080" y="188640"/>
            <a:ext cx="37444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cs typeface="Times New Roman" panose="02020603050405020304" pitchFamily="18" charset="0"/>
              </a:rPr>
              <a:t>Figure 11.3 </a:t>
            </a:r>
            <a:r>
              <a:rPr lang="en-US" sz="1800" dirty="0">
                <a:effectLst/>
                <a:latin typeface="+mn-lt"/>
                <a:cs typeface="Times New Roman" panose="02020603050405020304" pitchFamily="18" charset="0"/>
              </a:rPr>
              <a:t>Resting potentials in the giant axons of the squid.</a:t>
            </a:r>
            <a:endParaRPr lang="en-GB" sz="1800" dirty="0">
              <a:effectLst/>
              <a:latin typeface="+mn-lt"/>
              <a:cs typeface="Times New Roman" panose="02020603050405020304" pitchFamily="18" charset="0"/>
            </a:endParaRPr>
          </a:p>
          <a:p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80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6D8242D-000C-43A6-B47A-D7EB04C0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01"/>
          <a:stretch/>
        </p:blipFill>
        <p:spPr>
          <a:xfrm>
            <a:off x="1403648" y="133588"/>
            <a:ext cx="3480659" cy="6590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986BF-805F-4CC1-A741-36C1CF9B4EA1}"/>
              </a:ext>
            </a:extLst>
          </p:cNvPr>
          <p:cNvSpPr txBox="1"/>
          <p:nvPr/>
        </p:nvSpPr>
        <p:spPr>
          <a:xfrm>
            <a:off x="4932040" y="158234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11.4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Detection of a nerve impulse by using a sensitive voltmeter. </a:t>
            </a:r>
          </a:p>
          <a:p>
            <a:r>
              <a:rPr lang="en-US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 an animated version of this figure, please go to  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https://biologytrending.Routledge.com.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013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FC54778-F265-4953-BFB6-7960E9D1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51"/>
          <a:stretch/>
        </p:blipFill>
        <p:spPr>
          <a:xfrm>
            <a:off x="323528" y="116632"/>
            <a:ext cx="5040560" cy="6577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2A782-24AC-4092-9916-AFDE768D6982}"/>
              </a:ext>
            </a:extLst>
          </p:cNvPr>
          <p:cNvSpPr txBox="1"/>
          <p:nvPr/>
        </p:nvSpPr>
        <p:spPr>
          <a:xfrm>
            <a:off x="5436096" y="189259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11.5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Generation of an action potential in a nerve cell.  The action potential corresponds to steps 2 through 4 and extends from one resting potential to the next. </a:t>
            </a:r>
          </a:p>
          <a:p>
            <a:r>
              <a:rPr lang="en-US" sz="1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 an animated version of this figure, please go to  </a:t>
            </a:r>
            <a:r>
              <a:rPr lang="en-US" sz="1200" dirty="0">
                <a:effectLst/>
                <a:latin typeface="+mn-lt"/>
                <a:ea typeface="Times New Roman" panose="02020603050405020304" pitchFamily="18" charset="0"/>
              </a:rPr>
              <a:t>https://biologytrending.Routledge.com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618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21FDAB4-1EAA-4BEE-B3A6-FDDCBCE57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27"/>
          <a:stretch/>
        </p:blipFill>
        <p:spPr>
          <a:xfrm>
            <a:off x="323527" y="260648"/>
            <a:ext cx="8535095" cy="3672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C00D4-4D6D-4ED9-8550-58ED2E6F3F67}"/>
              </a:ext>
            </a:extLst>
          </p:cNvPr>
          <p:cNvSpPr txBox="1"/>
          <p:nvPr/>
        </p:nvSpPr>
        <p:spPr>
          <a:xfrm>
            <a:off x="467544" y="4221088"/>
            <a:ext cx="82089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Figure 11.6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How a chemical synapse works.  </a:t>
            </a:r>
          </a:p>
          <a:p>
            <a:r>
              <a:rPr lang="en-US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 an animated version of this figure, please go to 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https://biologytrending.Routledge.com.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186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1147D"/>
      </a:dk2>
      <a:lt2>
        <a:srgbClr val="9DBCDB"/>
      </a:lt2>
      <a:accent1>
        <a:srgbClr val="DEF0FC"/>
      </a:accent1>
      <a:accent2>
        <a:srgbClr val="11147D"/>
      </a:accent2>
      <a:accent3>
        <a:srgbClr val="FFFFFF"/>
      </a:accent3>
      <a:accent4>
        <a:srgbClr val="000000"/>
      </a:accent4>
      <a:accent5>
        <a:srgbClr val="ECF6FD"/>
      </a:accent5>
      <a:accent6>
        <a:srgbClr val="0E1171"/>
      </a:accent6>
      <a:hlink>
        <a:srgbClr val="ADDAF7"/>
      </a:hlink>
      <a:folHlink>
        <a:srgbClr val="3E7AB8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rcpress_master_template.potx  -  Read-Only" id="{BB688410-595E-488D-A28D-038C8EBF4D2D}" vid="{BCD2818A-5D35-4005-ADB7-4432A7CF89C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5440AA9095334DB3D5727F76092292" ma:contentTypeVersion="6" ma:contentTypeDescription="Create a new document." ma:contentTypeScope="" ma:versionID="8883c73fb4010812906d5d15c503c91c">
  <xsd:schema xmlns:xsd="http://www.w3.org/2001/XMLSchema" xmlns:xs="http://www.w3.org/2001/XMLSchema" xmlns:p="http://schemas.microsoft.com/office/2006/metadata/properties" xmlns:ns2="4bb372d3-63f6-4132-b4a9-53f6c6ee75cf" xmlns:ns3="07914852-17c5-4b94-83a2-7a6755eb7fbc" targetNamespace="http://schemas.microsoft.com/office/2006/metadata/properties" ma:root="true" ma:fieldsID="2227ccba1093c330152e0193fbcac0a8" ns2:_="" ns3:_="">
    <xsd:import namespace="4bb372d3-63f6-4132-b4a9-53f6c6ee75cf"/>
    <xsd:import namespace="07914852-17c5-4b94-83a2-7a6755eb7fbc"/>
    <xsd:element name="properties">
      <xsd:complexType>
        <xsd:sequence>
          <xsd:element name="documentManagement">
            <xsd:complexType>
              <xsd:all>
                <xsd:element ref="ns2:Template_x0020_Used_x0020_For"/>
                <xsd:element ref="ns2:Audience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372d3-63f6-4132-b4a9-53f6c6ee75cf" elementFormDefault="qualified">
    <xsd:import namespace="http://schemas.microsoft.com/office/2006/documentManagement/types"/>
    <xsd:import namespace="http://schemas.microsoft.com/office/infopath/2007/PartnerControls"/>
    <xsd:element name="Template_x0020_Used_x0020_For" ma:index="8" ma:displayName="Template Used For" ma:description="What is this template required to be used for?" ma:format="Dropdown" ma:internalName="Template_x0020_Used_x0020_For">
      <xsd:simpleType>
        <xsd:restriction base="dms:Choice">
          <xsd:enumeration value="Handover Memo"/>
          <xsd:enumeration value="Site Map"/>
          <xsd:enumeration value="Flashcards"/>
          <xsd:enumeration value="Quizzes"/>
          <xsd:enumeration value="Timelines"/>
          <xsd:enumeration value="Listening Guide"/>
          <xsd:enumeration value="Instructor Manual"/>
          <xsd:enumeration value="PowerPoint Slides"/>
          <xsd:enumeration value="QuestBank"/>
        </xsd:restriction>
      </xsd:simpleType>
    </xsd:element>
    <xsd:element name="Audience" ma:index="9" ma:displayName="Template Type" ma:description="Who is this item aimed at?" ma:format="Dropdown" ma:internalName="Audience">
      <xsd:simpleType>
        <xsd:restriction base="dms:Choice">
          <xsd:enumeration value="Students"/>
          <xsd:enumeration value="Instructors"/>
          <xsd:enumeration value="Admi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14852-17c5-4b94-83a2-7a6755eb7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15CE75-3717-45CC-A115-FED6EA14B9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D5D51E-17EF-47A0-97EF-299488475813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6C35CC37-AE4C-4720-B179-AA433E3D0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372d3-63f6-4132-b4a9-53f6c6ee75cf"/>
    <ds:schemaRef ds:uri="07914852-17c5-4b94-83a2-7a6755eb7f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crcpress_master_template</Template>
  <TotalTime>48</TotalTime>
  <Words>556</Words>
  <Application>Microsoft Office PowerPoint</Application>
  <PresentationFormat>On-screen Show (4:3)</PresentationFormat>
  <Paragraphs>82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Rockwell</vt:lpstr>
      <vt:lpstr>Times</vt:lpstr>
      <vt:lpstr>Verdana</vt:lpstr>
      <vt:lpstr>Office Theme</vt:lpstr>
      <vt:lpstr>Chapter 11: The Nervous System and Senses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Informa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The Nervous System and Senses</dc:title>
  <dc:creator>Burton, Leah</dc:creator>
  <cp:lastModifiedBy>Burton, Leah</cp:lastModifiedBy>
  <cp:revision>1</cp:revision>
  <dcterms:created xsi:type="dcterms:W3CDTF">2023-01-17T10:05:06Z</dcterms:created>
  <dcterms:modified xsi:type="dcterms:W3CDTF">2023-01-17T10:53:14Z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Used For">
    <vt:lpwstr>PowerPoint Slides</vt:lpwstr>
  </property>
  <property fmtid="{D5CDD505-2E9C-101B-9397-08002B2CF9AE}" pid="3" name="Audience">
    <vt:lpwstr>Instructors</vt:lpwstr>
  </property>
  <property fmtid="{D5CDD505-2E9C-101B-9397-08002B2CF9AE}" pid="4" name="MSIP_Label_2bbab825-a111-45e4-86a1-18cee0005896_Enabled">
    <vt:lpwstr>true</vt:lpwstr>
  </property>
  <property fmtid="{D5CDD505-2E9C-101B-9397-08002B2CF9AE}" pid="5" name="MSIP_Label_2bbab825-a111-45e4-86a1-18cee0005896_SetDate">
    <vt:lpwstr>2023-01-17T10:53:04Z</vt:lpwstr>
  </property>
  <property fmtid="{D5CDD505-2E9C-101B-9397-08002B2CF9AE}" pid="6" name="MSIP_Label_2bbab825-a111-45e4-86a1-18cee0005896_Method">
    <vt:lpwstr>Standard</vt:lpwstr>
  </property>
  <property fmtid="{D5CDD505-2E9C-101B-9397-08002B2CF9AE}" pid="7" name="MSIP_Label_2bbab825-a111-45e4-86a1-18cee0005896_Name">
    <vt:lpwstr>2bbab825-a111-45e4-86a1-18cee0005896</vt:lpwstr>
  </property>
  <property fmtid="{D5CDD505-2E9C-101B-9397-08002B2CF9AE}" pid="8" name="MSIP_Label_2bbab825-a111-45e4-86a1-18cee0005896_SiteId">
    <vt:lpwstr>2567d566-604c-408a-8a60-55d0dc9d9d6b</vt:lpwstr>
  </property>
  <property fmtid="{D5CDD505-2E9C-101B-9397-08002B2CF9AE}" pid="9" name="MSIP_Label_2bbab825-a111-45e4-86a1-18cee0005896_ActionId">
    <vt:lpwstr>2ef4b6eb-72b1-4b08-be1e-c44d036099f0</vt:lpwstr>
  </property>
  <property fmtid="{D5CDD505-2E9C-101B-9397-08002B2CF9AE}" pid="10" name="MSIP_Label_2bbab825-a111-45e4-86a1-18cee0005896_ContentBits">
    <vt:lpwstr>2</vt:lpwstr>
  </property>
</Properties>
</file>