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25"/>
  </p:notesMasterIdLst>
  <p:sldIdLst>
    <p:sldId id="267" r:id="rId5"/>
    <p:sldId id="266"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110" d="100"/>
          <a:sy n="110" d="100"/>
        </p:scale>
        <p:origin x="13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7: Human Variation</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F685DBD-591A-4D4E-8A99-EC494AB1A70E}"/>
              </a:ext>
            </a:extLst>
          </p:cNvPr>
          <p:cNvPicPr>
            <a:picLocks noChangeAspect="1"/>
          </p:cNvPicPr>
          <p:nvPr/>
        </p:nvPicPr>
        <p:blipFill rotWithShape="1">
          <a:blip r:embed="rId2"/>
          <a:srcRect b="16057"/>
          <a:stretch/>
        </p:blipFill>
        <p:spPr>
          <a:xfrm>
            <a:off x="1115616" y="260648"/>
            <a:ext cx="7128792" cy="5089166"/>
          </a:xfrm>
          <a:prstGeom prst="rect">
            <a:avLst/>
          </a:prstGeom>
        </p:spPr>
      </p:pic>
      <p:sp>
        <p:nvSpPr>
          <p:cNvPr id="6" name="TextBox 5">
            <a:extLst>
              <a:ext uri="{FF2B5EF4-FFF2-40B4-BE49-F238E27FC236}">
                <a16:creationId xmlns:a16="http://schemas.microsoft.com/office/drawing/2014/main" id="{CD38B70E-7019-4AD0-9E61-5230A37E2FAE}"/>
              </a:ext>
            </a:extLst>
          </p:cNvPr>
          <p:cNvSpPr txBox="1"/>
          <p:nvPr/>
        </p:nvSpPr>
        <p:spPr>
          <a:xfrm>
            <a:off x="683568" y="5517232"/>
            <a:ext cx="7776864"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7.5</a:t>
            </a:r>
            <a:r>
              <a:rPr lang="en-US" sz="1800" dirty="0">
                <a:effectLst/>
                <a:latin typeface="+mn-lt"/>
                <a:ea typeface="Times New Roman" panose="02020603050405020304" pitchFamily="18" charset="0"/>
                <a:cs typeface="Times New Roman" panose="02020603050405020304" pitchFamily="18" charset="0"/>
              </a:rPr>
              <a:t> Rh incompatibility arising in an Rh-negative mother pregnant with an Rh-positive child.</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82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tter chart&#10;&#10;Description automatically generated">
            <a:extLst>
              <a:ext uri="{FF2B5EF4-FFF2-40B4-BE49-F238E27FC236}">
                <a16:creationId xmlns:a16="http://schemas.microsoft.com/office/drawing/2014/main" id="{4B76F1C6-E6BF-4A5F-820F-E96D6FF68608}"/>
              </a:ext>
            </a:extLst>
          </p:cNvPr>
          <p:cNvPicPr>
            <a:picLocks noChangeAspect="1"/>
          </p:cNvPicPr>
          <p:nvPr/>
        </p:nvPicPr>
        <p:blipFill rotWithShape="1">
          <a:blip r:embed="rId2"/>
          <a:srcRect b="24724"/>
          <a:stretch/>
        </p:blipFill>
        <p:spPr>
          <a:xfrm>
            <a:off x="1547664" y="260648"/>
            <a:ext cx="6048672" cy="4735599"/>
          </a:xfrm>
          <a:prstGeom prst="rect">
            <a:avLst/>
          </a:prstGeom>
        </p:spPr>
      </p:pic>
      <p:sp>
        <p:nvSpPr>
          <p:cNvPr id="6" name="TextBox 5">
            <a:extLst>
              <a:ext uri="{FF2B5EF4-FFF2-40B4-BE49-F238E27FC236}">
                <a16:creationId xmlns:a16="http://schemas.microsoft.com/office/drawing/2014/main" id="{A04C2933-46EE-43CD-BE1F-91BD14F1BF59}"/>
              </a:ext>
            </a:extLst>
          </p:cNvPr>
          <p:cNvSpPr txBox="1"/>
          <p:nvPr/>
        </p:nvSpPr>
        <p:spPr>
          <a:xfrm>
            <a:off x="791580" y="5301208"/>
            <a:ext cx="7560840"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7.6</a:t>
            </a:r>
            <a:r>
              <a:rPr lang="en-US" sz="1800" dirty="0">
                <a:effectLst/>
                <a:latin typeface="+mn-lt"/>
                <a:ea typeface="Times New Roman" panose="02020603050405020304" pitchFamily="18" charset="0"/>
                <a:cs typeface="Times New Roman" panose="02020603050405020304" pitchFamily="18" charset="0"/>
              </a:rPr>
              <a:t> The bottleneck effect, a form of genetic drift that originates when populations are temporarily small.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91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9E1B474E-94E4-48B3-9640-9A1F49AB5A3B}"/>
              </a:ext>
            </a:extLst>
          </p:cNvPr>
          <p:cNvPicPr>
            <a:picLocks noChangeAspect="1"/>
          </p:cNvPicPr>
          <p:nvPr/>
        </p:nvPicPr>
        <p:blipFill rotWithShape="1">
          <a:blip r:embed="rId2"/>
          <a:srcRect b="15350"/>
          <a:stretch/>
        </p:blipFill>
        <p:spPr>
          <a:xfrm>
            <a:off x="1043608" y="167747"/>
            <a:ext cx="3168352" cy="6591701"/>
          </a:xfrm>
          <a:prstGeom prst="rect">
            <a:avLst/>
          </a:prstGeom>
        </p:spPr>
      </p:pic>
      <p:sp>
        <p:nvSpPr>
          <p:cNvPr id="6" name="TextBox 5">
            <a:extLst>
              <a:ext uri="{FF2B5EF4-FFF2-40B4-BE49-F238E27FC236}">
                <a16:creationId xmlns:a16="http://schemas.microsoft.com/office/drawing/2014/main" id="{E8E8C0C8-DDEE-4287-BEAB-570CE3B1EB97}"/>
              </a:ext>
            </a:extLst>
          </p:cNvPr>
          <p:cNvSpPr txBox="1"/>
          <p:nvPr/>
        </p:nvSpPr>
        <p:spPr>
          <a:xfrm>
            <a:off x="4427984" y="188640"/>
            <a:ext cx="4032448" cy="313932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7.7</a:t>
            </a:r>
            <a:r>
              <a:rPr lang="en-US" sz="1800" dirty="0">
                <a:effectLst/>
                <a:latin typeface="+mn-lt"/>
                <a:ea typeface="Times New Roman" panose="02020603050405020304" pitchFamily="18" charset="0"/>
                <a:cs typeface="Times New Roman" panose="02020603050405020304" pitchFamily="18" charset="0"/>
              </a:rPr>
              <a:t> A family tree of human populations constructed on the basis of mitochondrial DNA sequences. ‘Genetic distance’ refers to the fraction of mitochondrial DNA sequence not shared by two populations, so that a fork at a genetic distance of 0.006 means that the populations share 99.4% of their mitochondrial DNA sequences.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6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665B74EF-A738-4B93-BBE7-807F7A2B4884}"/>
              </a:ext>
            </a:extLst>
          </p:cNvPr>
          <p:cNvPicPr>
            <a:picLocks noChangeAspect="1"/>
          </p:cNvPicPr>
          <p:nvPr/>
        </p:nvPicPr>
        <p:blipFill rotWithShape="1">
          <a:blip r:embed="rId2"/>
          <a:srcRect b="31595"/>
          <a:stretch/>
        </p:blipFill>
        <p:spPr>
          <a:xfrm>
            <a:off x="611560" y="260648"/>
            <a:ext cx="7704856" cy="4631374"/>
          </a:xfrm>
          <a:prstGeom prst="rect">
            <a:avLst/>
          </a:prstGeom>
        </p:spPr>
      </p:pic>
      <p:sp>
        <p:nvSpPr>
          <p:cNvPr id="6" name="TextBox 5">
            <a:extLst>
              <a:ext uri="{FF2B5EF4-FFF2-40B4-BE49-F238E27FC236}">
                <a16:creationId xmlns:a16="http://schemas.microsoft.com/office/drawing/2014/main" id="{61CE8A3E-9D6C-46F3-9B17-64CF7635E2E2}"/>
              </a:ext>
            </a:extLst>
          </p:cNvPr>
          <p:cNvSpPr txBox="1"/>
          <p:nvPr/>
        </p:nvSpPr>
        <p:spPr>
          <a:xfrm>
            <a:off x="467544" y="5229200"/>
            <a:ext cx="8352928"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7.8</a:t>
            </a:r>
            <a:r>
              <a:rPr lang="en-US" sz="1800" dirty="0">
                <a:effectLst/>
                <a:latin typeface="+mn-lt"/>
                <a:ea typeface="Times New Roman" panose="02020603050405020304" pitchFamily="18" charset="0"/>
                <a:cs typeface="Times New Roman" panose="02020603050405020304" pitchFamily="18" charset="0"/>
              </a:rPr>
              <a:t> Normal red blood cells and red blood cells from a patient with sickle-cell anemia.</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584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E1202-4EB7-49F3-BA44-C2E5CBE994BB}"/>
              </a:ext>
            </a:extLst>
          </p:cNvPr>
          <p:cNvSpPr>
            <a:spLocks noGrp="1"/>
          </p:cNvSpPr>
          <p:nvPr>
            <p:ph idx="1"/>
          </p:nvPr>
        </p:nvSpPr>
        <p:spPr>
          <a:xfrm>
            <a:off x="406400" y="332656"/>
            <a:ext cx="8205788" cy="5458544"/>
          </a:xfrm>
        </p:spPr>
        <p:txBody>
          <a:bodyPr/>
          <a:lstStyle/>
          <a:p>
            <a:pPr marL="0" indent="0">
              <a:buNone/>
            </a:pPr>
            <a:r>
              <a:rPr lang="en-GB" b="1" dirty="0"/>
              <a:t>Malaria and other diseases are agents of natural selection</a:t>
            </a:r>
          </a:p>
          <a:p>
            <a:pPr marL="0" indent="0">
              <a:buNone/>
            </a:pPr>
            <a:endParaRPr lang="en-GB" b="1" dirty="0"/>
          </a:p>
          <a:p>
            <a:pPr marL="0" indent="0">
              <a:buNone/>
            </a:pPr>
            <a:r>
              <a:rPr lang="en-GB" dirty="0"/>
              <a:t>Malaria</a:t>
            </a:r>
          </a:p>
          <a:p>
            <a:pPr marL="0" indent="0">
              <a:buNone/>
            </a:pPr>
            <a:endParaRPr lang="en-GB" dirty="0"/>
          </a:p>
          <a:p>
            <a:pPr marL="0" indent="0">
              <a:buNone/>
            </a:pPr>
            <a:r>
              <a:rPr lang="en-GB" dirty="0"/>
              <a:t>Sickle-cell </a:t>
            </a:r>
            <a:r>
              <a:rPr lang="en-GB" dirty="0" err="1"/>
              <a:t>anemia</a:t>
            </a:r>
            <a:r>
              <a:rPr lang="en-GB" dirty="0"/>
              <a:t> and resistance to malaria</a:t>
            </a:r>
          </a:p>
          <a:p>
            <a:pPr marL="0" indent="0">
              <a:buNone/>
            </a:pPr>
            <a:endParaRPr lang="en-GB" dirty="0"/>
          </a:p>
          <a:p>
            <a:pPr marL="0" indent="0">
              <a:buNone/>
            </a:pPr>
            <a:r>
              <a:rPr lang="en-GB" dirty="0"/>
              <a:t>Other genetic traits that protect against malaria</a:t>
            </a:r>
          </a:p>
          <a:p>
            <a:pPr marL="0" indent="0">
              <a:buNone/>
            </a:pPr>
            <a:endParaRPr lang="en-GB" dirty="0"/>
          </a:p>
          <a:p>
            <a:pPr marL="0" indent="0">
              <a:buNone/>
            </a:pPr>
            <a:r>
              <a:rPr lang="en-GB" dirty="0"/>
              <a:t>Population genetics of malaria resistance</a:t>
            </a:r>
          </a:p>
          <a:p>
            <a:pPr marL="0" indent="0">
              <a:buNone/>
            </a:pPr>
            <a:endParaRPr lang="en-GB" dirty="0"/>
          </a:p>
          <a:p>
            <a:pPr marL="0" indent="0">
              <a:buNone/>
            </a:pPr>
            <a:r>
              <a:rPr lang="en-GB" dirty="0"/>
              <a:t>Other diseases as selective factors</a:t>
            </a:r>
          </a:p>
        </p:txBody>
      </p:sp>
    </p:spTree>
    <p:extLst>
      <p:ext uri="{BB962C8B-B14F-4D97-AF65-F5344CB8AC3E}">
        <p14:creationId xmlns:p14="http://schemas.microsoft.com/office/powerpoint/2010/main" val="3243345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C292FF3-882B-4FE3-ADB6-132BA5EFE85D}"/>
              </a:ext>
            </a:extLst>
          </p:cNvPr>
          <p:cNvPicPr>
            <a:picLocks noChangeAspect="1"/>
          </p:cNvPicPr>
          <p:nvPr/>
        </p:nvPicPr>
        <p:blipFill rotWithShape="1">
          <a:blip r:embed="rId2"/>
          <a:srcRect b="11151"/>
          <a:stretch/>
        </p:blipFill>
        <p:spPr>
          <a:xfrm>
            <a:off x="251520" y="116632"/>
            <a:ext cx="5544616" cy="6392455"/>
          </a:xfrm>
          <a:prstGeom prst="rect">
            <a:avLst/>
          </a:prstGeom>
        </p:spPr>
      </p:pic>
      <p:sp>
        <p:nvSpPr>
          <p:cNvPr id="6" name="TextBox 5">
            <a:extLst>
              <a:ext uri="{FF2B5EF4-FFF2-40B4-BE49-F238E27FC236}">
                <a16:creationId xmlns:a16="http://schemas.microsoft.com/office/drawing/2014/main" id="{DD314ABE-57D5-43BF-BE6C-F0534225F6F4}"/>
              </a:ext>
            </a:extLst>
          </p:cNvPr>
          <p:cNvSpPr txBox="1"/>
          <p:nvPr/>
        </p:nvSpPr>
        <p:spPr>
          <a:xfrm>
            <a:off x="5940152" y="692696"/>
            <a:ext cx="2952328" cy="646331"/>
          </a:xfrm>
          <a:prstGeom prst="rect">
            <a:avLst/>
          </a:prstGeom>
          <a:noFill/>
        </p:spPr>
        <p:txBody>
          <a:bodyPr wrap="square" rtlCol="0">
            <a:spAutoFit/>
          </a:bodyPr>
          <a:lstStyle/>
          <a:p>
            <a:r>
              <a:rPr lang="en-GB" sz="1800" dirty="0">
                <a:latin typeface="+mn-lt"/>
              </a:rPr>
              <a:t>Life cycle of the malaria parasite </a:t>
            </a:r>
            <a:r>
              <a:rPr lang="en-GB" sz="1800" i="1" dirty="0">
                <a:latin typeface="+mn-lt"/>
              </a:rPr>
              <a:t>Plasmodium</a:t>
            </a:r>
          </a:p>
        </p:txBody>
      </p:sp>
    </p:spTree>
    <p:extLst>
      <p:ext uri="{BB962C8B-B14F-4D97-AF65-F5344CB8AC3E}">
        <p14:creationId xmlns:p14="http://schemas.microsoft.com/office/powerpoint/2010/main" val="380199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7FA3F5FA-FD19-4B1D-900E-20C0BE45929B}"/>
              </a:ext>
            </a:extLst>
          </p:cNvPr>
          <p:cNvPicPr>
            <a:picLocks noChangeAspect="1"/>
          </p:cNvPicPr>
          <p:nvPr/>
        </p:nvPicPr>
        <p:blipFill rotWithShape="1">
          <a:blip r:embed="rId2"/>
          <a:srcRect b="17414"/>
          <a:stretch/>
        </p:blipFill>
        <p:spPr>
          <a:xfrm>
            <a:off x="1403648" y="188640"/>
            <a:ext cx="6624736" cy="4671096"/>
          </a:xfrm>
          <a:prstGeom prst="rect">
            <a:avLst/>
          </a:prstGeom>
        </p:spPr>
      </p:pic>
      <p:sp>
        <p:nvSpPr>
          <p:cNvPr id="8" name="TextBox 7">
            <a:extLst>
              <a:ext uri="{FF2B5EF4-FFF2-40B4-BE49-F238E27FC236}">
                <a16:creationId xmlns:a16="http://schemas.microsoft.com/office/drawing/2014/main" id="{17D0171A-94EB-4CD6-A724-9ED7773668F9}"/>
              </a:ext>
            </a:extLst>
          </p:cNvPr>
          <p:cNvSpPr txBox="1"/>
          <p:nvPr/>
        </p:nvSpPr>
        <p:spPr>
          <a:xfrm>
            <a:off x="1115616" y="5013176"/>
            <a:ext cx="7344816"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7.9</a:t>
            </a:r>
            <a:r>
              <a:rPr lang="en-US" sz="1800" dirty="0">
                <a:effectLst/>
                <a:latin typeface="+mn-lt"/>
                <a:ea typeface="Times New Roman" panose="02020603050405020304" pitchFamily="18" charset="0"/>
                <a:cs typeface="Times New Roman" panose="02020603050405020304" pitchFamily="18" charset="0"/>
              </a:rPr>
              <a:t> Development of the consequences of the </a:t>
            </a:r>
            <a:r>
              <a:rPr lang="en-US" sz="1800" i="1" dirty="0" err="1">
                <a:effectLst/>
                <a:latin typeface="+mn-lt"/>
                <a:ea typeface="Times New Roman" panose="02020603050405020304" pitchFamily="18" charset="0"/>
                <a:cs typeface="Times New Roman" panose="02020603050405020304" pitchFamily="18" charset="0"/>
              </a:rPr>
              <a:t>Hb</a:t>
            </a:r>
            <a:r>
              <a:rPr lang="en-US" sz="1800" baseline="30000" dirty="0" err="1">
                <a:effectLst/>
                <a:latin typeface="+mn-lt"/>
                <a:ea typeface="Times New Roman" panose="02020603050405020304" pitchFamily="18" charset="0"/>
                <a:cs typeface="Times New Roman" panose="02020603050405020304" pitchFamily="18" charset="0"/>
              </a:rPr>
              <a:t>S</a:t>
            </a:r>
            <a:r>
              <a:rPr lang="en-US" sz="1800" dirty="0">
                <a:effectLst/>
                <a:latin typeface="+mn-lt"/>
                <a:ea typeface="Times New Roman" panose="02020603050405020304" pitchFamily="18" charset="0"/>
                <a:cs typeface="Times New Roman" panose="02020603050405020304" pitchFamily="18" charset="0"/>
              </a:rPr>
              <a:t> mutation in the hemoglobin gene. A small change in a gene can have many phenotypic consequences.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471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 map&#10;&#10;Description automatically generated">
            <a:extLst>
              <a:ext uri="{FF2B5EF4-FFF2-40B4-BE49-F238E27FC236}">
                <a16:creationId xmlns:a16="http://schemas.microsoft.com/office/drawing/2014/main" id="{24E3EA56-3299-4210-89C4-6F4A33AD704C}"/>
              </a:ext>
            </a:extLst>
          </p:cNvPr>
          <p:cNvPicPr>
            <a:picLocks noChangeAspect="1"/>
          </p:cNvPicPr>
          <p:nvPr/>
        </p:nvPicPr>
        <p:blipFill rotWithShape="1">
          <a:blip r:embed="rId2"/>
          <a:srcRect b="13250"/>
          <a:stretch/>
        </p:blipFill>
        <p:spPr>
          <a:xfrm>
            <a:off x="251520" y="116631"/>
            <a:ext cx="5904656" cy="6505369"/>
          </a:xfrm>
          <a:prstGeom prst="rect">
            <a:avLst/>
          </a:prstGeom>
        </p:spPr>
      </p:pic>
      <p:sp>
        <p:nvSpPr>
          <p:cNvPr id="6" name="TextBox 5">
            <a:extLst>
              <a:ext uri="{FF2B5EF4-FFF2-40B4-BE49-F238E27FC236}">
                <a16:creationId xmlns:a16="http://schemas.microsoft.com/office/drawing/2014/main" id="{5612DFC2-2C21-4A67-8049-6D57704E29B1}"/>
              </a:ext>
            </a:extLst>
          </p:cNvPr>
          <p:cNvSpPr txBox="1"/>
          <p:nvPr/>
        </p:nvSpPr>
        <p:spPr>
          <a:xfrm>
            <a:off x="6300192" y="4149080"/>
            <a:ext cx="2736304" cy="2308324"/>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7.10</a:t>
            </a:r>
            <a:r>
              <a:rPr lang="en-US" sz="1800" dirty="0">
                <a:effectLst/>
                <a:latin typeface="+mn-lt"/>
                <a:ea typeface="Times New Roman" panose="02020603050405020304" pitchFamily="18" charset="0"/>
                <a:cs typeface="Times New Roman" panose="02020603050405020304" pitchFamily="18" charset="0"/>
              </a:rPr>
              <a:t> Distributions in the Eastern Hemisphere of </a:t>
            </a:r>
            <a:r>
              <a:rPr lang="en-US" sz="1800" i="1" dirty="0">
                <a:effectLst/>
                <a:latin typeface="+mn-lt"/>
                <a:ea typeface="Times New Roman" panose="02020603050405020304" pitchFamily="18" charset="0"/>
                <a:cs typeface="Times New Roman" panose="02020603050405020304" pitchFamily="18" charset="0"/>
              </a:rPr>
              <a:t>Plasmodium falciparum</a:t>
            </a:r>
            <a:r>
              <a:rPr lang="en-US" sz="1800" dirty="0">
                <a:effectLst/>
                <a:latin typeface="+mn-lt"/>
                <a:ea typeface="Times New Roman" panose="02020603050405020304" pitchFamily="18" charset="0"/>
                <a:cs typeface="Times New Roman" panose="02020603050405020304" pitchFamily="18" charset="0"/>
              </a:rPr>
              <a:t> malaria and several genetic conditions that protect against it.</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82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65147-BC87-4382-9400-9A2415E99797}"/>
              </a:ext>
            </a:extLst>
          </p:cNvPr>
          <p:cNvSpPr>
            <a:spLocks noGrp="1"/>
          </p:cNvSpPr>
          <p:nvPr>
            <p:ph idx="1"/>
          </p:nvPr>
        </p:nvSpPr>
        <p:spPr>
          <a:xfrm>
            <a:off x="406400" y="188640"/>
            <a:ext cx="8205788" cy="5602560"/>
          </a:xfrm>
        </p:spPr>
        <p:txBody>
          <a:bodyPr/>
          <a:lstStyle/>
          <a:p>
            <a:pPr marL="0" indent="0">
              <a:buNone/>
            </a:pPr>
            <a:r>
              <a:rPr lang="en-GB" b="1" dirty="0"/>
              <a:t>Natural selection by physical factors causes more population variation</a:t>
            </a:r>
          </a:p>
          <a:p>
            <a:pPr marL="0" indent="0">
              <a:buNone/>
            </a:pPr>
            <a:endParaRPr lang="en-GB" b="1" dirty="0"/>
          </a:p>
          <a:p>
            <a:pPr marL="0" indent="0">
              <a:buNone/>
            </a:pPr>
            <a:r>
              <a:rPr lang="en-GB" dirty="0"/>
              <a:t>Human variation in physiology and physique</a:t>
            </a:r>
          </a:p>
          <a:p>
            <a:pPr marL="0" indent="0">
              <a:buNone/>
            </a:pPr>
            <a:endParaRPr lang="en-GB" dirty="0"/>
          </a:p>
          <a:p>
            <a:pPr marL="0" indent="0">
              <a:buNone/>
            </a:pPr>
            <a:r>
              <a:rPr lang="en-GB" dirty="0"/>
              <a:t>Natural selection, skin colour and disease resistance</a:t>
            </a:r>
          </a:p>
        </p:txBody>
      </p:sp>
    </p:spTree>
    <p:extLst>
      <p:ext uri="{BB962C8B-B14F-4D97-AF65-F5344CB8AC3E}">
        <p14:creationId xmlns:p14="http://schemas.microsoft.com/office/powerpoint/2010/main" val="208754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9C0C005-47AE-42DC-8089-808C9319FF57}"/>
              </a:ext>
            </a:extLst>
          </p:cNvPr>
          <p:cNvPicPr>
            <a:picLocks noChangeAspect="1"/>
          </p:cNvPicPr>
          <p:nvPr/>
        </p:nvPicPr>
        <p:blipFill rotWithShape="1">
          <a:blip r:embed="rId2"/>
          <a:srcRect b="18456"/>
          <a:stretch/>
        </p:blipFill>
        <p:spPr>
          <a:xfrm>
            <a:off x="935596" y="228820"/>
            <a:ext cx="3744416" cy="6446444"/>
          </a:xfrm>
          <a:prstGeom prst="rect">
            <a:avLst/>
          </a:prstGeom>
        </p:spPr>
      </p:pic>
      <p:sp>
        <p:nvSpPr>
          <p:cNvPr id="6" name="TextBox 5">
            <a:extLst>
              <a:ext uri="{FF2B5EF4-FFF2-40B4-BE49-F238E27FC236}">
                <a16:creationId xmlns:a16="http://schemas.microsoft.com/office/drawing/2014/main" id="{04458368-335C-4957-92B7-3F2E366C77C0}"/>
              </a:ext>
            </a:extLst>
          </p:cNvPr>
          <p:cNvSpPr txBox="1"/>
          <p:nvPr/>
        </p:nvSpPr>
        <p:spPr>
          <a:xfrm>
            <a:off x="4683906" y="764704"/>
            <a:ext cx="4280581" cy="1200329"/>
          </a:xfrm>
          <a:prstGeom prst="rect">
            <a:avLst/>
          </a:prstGeom>
          <a:noFill/>
        </p:spPr>
        <p:txBody>
          <a:bodyPr wrap="square" rtlCol="0">
            <a:spAutoFit/>
          </a:bodyPr>
          <a:lstStyle/>
          <a:p>
            <a:pPr marL="226695" algn="l">
              <a:spcBef>
                <a:spcPts val="0"/>
              </a:spcBef>
              <a:spcAft>
                <a:spcPts val="0"/>
              </a:spcAft>
            </a:pPr>
            <a:r>
              <a:rPr lang="en-US" sz="1800" b="1" dirty="0">
                <a:effectLst/>
                <a:latin typeface="+mn-lt"/>
                <a:ea typeface="Times New Roman" panose="02020603050405020304" pitchFamily="18" charset="0"/>
                <a:cs typeface="Times New Roman" panose="02020603050405020304" pitchFamily="18" charset="0"/>
              </a:rPr>
              <a:t>Figure 7.11</a:t>
            </a:r>
            <a:r>
              <a:rPr lang="en-US" sz="1800" dirty="0">
                <a:effectLst/>
                <a:latin typeface="+mn-lt"/>
                <a:ea typeface="Times New Roman" panose="02020603050405020304" pitchFamily="18" charset="0"/>
                <a:cs typeface="Times New Roman" panose="02020603050405020304" pitchFamily="18" charset="0"/>
              </a:rPr>
              <a:t> Bergmann’s and Allen’s rules illustrated by comparisons between arctic and tropical body forms.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81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332656"/>
            <a:ext cx="8205788" cy="6525344"/>
          </a:xfrm>
        </p:spPr>
        <p:txBody>
          <a:bodyPr/>
          <a:lstStyle/>
          <a:p>
            <a:pPr marL="0" indent="0">
              <a:buNone/>
            </a:pPr>
            <a:r>
              <a:rPr lang="en-US" altLang="en-US" b="1" dirty="0"/>
              <a:t>There is biological variation both within and between human populations</a:t>
            </a:r>
          </a:p>
          <a:p>
            <a:pPr marL="0" indent="0">
              <a:buNone/>
            </a:pPr>
            <a:endParaRPr lang="en-US" altLang="en-US" dirty="0"/>
          </a:p>
          <a:p>
            <a:pPr marL="0" indent="0">
              <a:buNone/>
            </a:pPr>
            <a:r>
              <a:rPr lang="en-US" altLang="en-US" dirty="0"/>
              <a:t>Continuous and discontinuous variation within populations</a:t>
            </a:r>
          </a:p>
          <a:p>
            <a:pPr marL="0" indent="0">
              <a:spcBef>
                <a:spcPts val="0"/>
              </a:spcBef>
              <a:buNone/>
            </a:pPr>
            <a:endParaRPr lang="en-US" altLang="en-US" dirty="0"/>
          </a:p>
          <a:p>
            <a:pPr marL="0" indent="0">
              <a:buNone/>
            </a:pPr>
            <a:r>
              <a:rPr lang="en-US" altLang="en-US" dirty="0"/>
              <a:t>Variation between populations</a:t>
            </a:r>
          </a:p>
          <a:p>
            <a:pPr marL="0" indent="0">
              <a:spcBef>
                <a:spcPts val="0"/>
              </a:spcBef>
              <a:buNone/>
            </a:pPr>
            <a:endParaRPr lang="en-US" altLang="en-US" dirty="0"/>
          </a:p>
          <a:p>
            <a:pPr marL="0" indent="0">
              <a:buNone/>
            </a:pPr>
            <a:r>
              <a:rPr lang="en-US" altLang="en-US" dirty="0"/>
              <a:t>Concepts of race</a:t>
            </a:r>
          </a:p>
          <a:p>
            <a:pPr marL="0" indent="0">
              <a:buNone/>
            </a:pPr>
            <a:r>
              <a:rPr lang="en-US" altLang="en-US" dirty="0"/>
              <a:t>	based on culture</a:t>
            </a:r>
          </a:p>
          <a:p>
            <a:pPr marL="0" indent="0">
              <a:buNone/>
            </a:pPr>
            <a:r>
              <a:rPr lang="en-US" altLang="en-US" dirty="0"/>
              <a:t>	based on morphology</a:t>
            </a:r>
          </a:p>
          <a:p>
            <a:pPr marL="0" indent="0">
              <a:buNone/>
            </a:pPr>
            <a:r>
              <a:rPr lang="en-US" altLang="en-US" dirty="0"/>
              <a:t>	based on population genetics</a:t>
            </a:r>
          </a:p>
          <a:p>
            <a:pPr marL="0" indent="0">
              <a:buNone/>
            </a:pPr>
            <a:r>
              <a:rPr lang="en-US" altLang="en-US" dirty="0"/>
              <a:t>	“all one race”</a:t>
            </a:r>
          </a:p>
          <a:p>
            <a:pPr marL="0" indent="0">
              <a:spcBef>
                <a:spcPts val="0"/>
              </a:spcBef>
              <a:buNone/>
            </a:pPr>
            <a:endParaRPr lang="en-US" altLang="en-US" dirty="0"/>
          </a:p>
          <a:p>
            <a:pPr marL="0" indent="0">
              <a:buNone/>
            </a:pPr>
            <a:r>
              <a:rPr lang="en-US" altLang="en-US" dirty="0"/>
              <a:t>The study of human variation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person, person&#10;&#10;Description automatically generated">
            <a:extLst>
              <a:ext uri="{FF2B5EF4-FFF2-40B4-BE49-F238E27FC236}">
                <a16:creationId xmlns:a16="http://schemas.microsoft.com/office/drawing/2014/main" id="{E32DC0F7-C2B5-41C0-96BA-CD4F84DB78FF}"/>
              </a:ext>
            </a:extLst>
          </p:cNvPr>
          <p:cNvPicPr>
            <a:picLocks noChangeAspect="1"/>
          </p:cNvPicPr>
          <p:nvPr/>
        </p:nvPicPr>
        <p:blipFill rotWithShape="1">
          <a:blip r:embed="rId2"/>
          <a:srcRect b="23327"/>
          <a:stretch/>
        </p:blipFill>
        <p:spPr>
          <a:xfrm>
            <a:off x="251520" y="404664"/>
            <a:ext cx="5708863" cy="6048672"/>
          </a:xfrm>
          <a:prstGeom prst="rect">
            <a:avLst/>
          </a:prstGeom>
        </p:spPr>
      </p:pic>
      <p:sp>
        <p:nvSpPr>
          <p:cNvPr id="6" name="TextBox 5">
            <a:extLst>
              <a:ext uri="{FF2B5EF4-FFF2-40B4-BE49-F238E27FC236}">
                <a16:creationId xmlns:a16="http://schemas.microsoft.com/office/drawing/2014/main" id="{E659DF05-7664-4DB6-B535-5F1964B2D84B}"/>
              </a:ext>
            </a:extLst>
          </p:cNvPr>
          <p:cNvSpPr txBox="1"/>
          <p:nvPr/>
        </p:nvSpPr>
        <p:spPr>
          <a:xfrm>
            <a:off x="6084168" y="548680"/>
            <a:ext cx="2664296"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7.12</a:t>
            </a:r>
            <a:r>
              <a:rPr lang="en-US" sz="1800" dirty="0">
                <a:effectLst/>
                <a:latin typeface="+mn-lt"/>
                <a:ea typeface="Times New Roman" panose="02020603050405020304" pitchFamily="18" charset="0"/>
                <a:cs typeface="Times New Roman" panose="02020603050405020304" pitchFamily="18" charset="0"/>
              </a:rPr>
              <a:t> Traditional Inuit fishing. The Inuit get most of their vitamin D from eating whole fish, including the liver.</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12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95E8D064-B12A-4857-8DFC-CD4C43EFFFB6}"/>
              </a:ext>
            </a:extLst>
          </p:cNvPr>
          <p:cNvPicPr>
            <a:picLocks noChangeAspect="1"/>
          </p:cNvPicPr>
          <p:nvPr/>
        </p:nvPicPr>
        <p:blipFill rotWithShape="1">
          <a:blip r:embed="rId2"/>
          <a:srcRect b="50000"/>
          <a:stretch/>
        </p:blipFill>
        <p:spPr>
          <a:xfrm>
            <a:off x="971600" y="332656"/>
            <a:ext cx="7449442" cy="4754319"/>
          </a:xfrm>
          <a:prstGeom prst="rect">
            <a:avLst/>
          </a:prstGeom>
        </p:spPr>
      </p:pic>
      <p:sp>
        <p:nvSpPr>
          <p:cNvPr id="6" name="TextBox 5">
            <a:extLst>
              <a:ext uri="{FF2B5EF4-FFF2-40B4-BE49-F238E27FC236}">
                <a16:creationId xmlns:a16="http://schemas.microsoft.com/office/drawing/2014/main" id="{54E30313-292B-4942-850B-9B0A0A6C02E3}"/>
              </a:ext>
            </a:extLst>
          </p:cNvPr>
          <p:cNvSpPr txBox="1"/>
          <p:nvPr/>
        </p:nvSpPr>
        <p:spPr>
          <a:xfrm>
            <a:off x="899592" y="5301208"/>
            <a:ext cx="7449442" cy="646331"/>
          </a:xfrm>
          <a:prstGeom prst="rect">
            <a:avLst/>
          </a:prstGeom>
          <a:noFill/>
        </p:spPr>
        <p:txBody>
          <a:bodyPr wrap="square" rtlCol="0">
            <a:spAutoFit/>
          </a:bodyPr>
          <a:lstStyle/>
          <a:p>
            <a:pPr marL="226695" algn="l">
              <a:spcBef>
                <a:spcPts val="0"/>
              </a:spcBef>
              <a:spcAft>
                <a:spcPts val="0"/>
              </a:spcAft>
            </a:pPr>
            <a:r>
              <a:rPr lang="en-US" sz="1800" b="1" dirty="0">
                <a:effectLst/>
                <a:latin typeface="+mn-lt"/>
                <a:ea typeface="Times New Roman" panose="02020603050405020304" pitchFamily="18" charset="0"/>
                <a:cs typeface="Times New Roman" panose="02020603050405020304" pitchFamily="18" charset="0"/>
              </a:rPr>
              <a:t>Figure 7.1</a:t>
            </a:r>
            <a:r>
              <a:rPr lang="en-US" sz="1800" dirty="0">
                <a:effectLst/>
                <a:latin typeface="+mn-lt"/>
                <a:ea typeface="Times New Roman" panose="02020603050405020304" pitchFamily="18" charset="0"/>
                <a:cs typeface="Times New Roman" panose="02020603050405020304" pitchFamily="18" charset="0"/>
              </a:rPr>
              <a:t> Continuous variation in a single population: all intermediate values are possible.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408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1F331FAF-2628-45A0-935F-A8320941101A}"/>
              </a:ext>
            </a:extLst>
          </p:cNvPr>
          <p:cNvPicPr>
            <a:picLocks noChangeAspect="1"/>
          </p:cNvPicPr>
          <p:nvPr/>
        </p:nvPicPr>
        <p:blipFill rotWithShape="1">
          <a:blip r:embed="rId2"/>
          <a:srcRect b="33852"/>
          <a:stretch/>
        </p:blipFill>
        <p:spPr>
          <a:xfrm>
            <a:off x="1439652" y="404664"/>
            <a:ext cx="6264696" cy="4480886"/>
          </a:xfrm>
          <a:prstGeom prst="rect">
            <a:avLst/>
          </a:prstGeom>
        </p:spPr>
      </p:pic>
      <p:sp>
        <p:nvSpPr>
          <p:cNvPr id="6" name="TextBox 5">
            <a:extLst>
              <a:ext uri="{FF2B5EF4-FFF2-40B4-BE49-F238E27FC236}">
                <a16:creationId xmlns:a16="http://schemas.microsoft.com/office/drawing/2014/main" id="{C1946BC7-7008-4529-B3B9-A1E2F6B183C2}"/>
              </a:ext>
            </a:extLst>
          </p:cNvPr>
          <p:cNvSpPr txBox="1"/>
          <p:nvPr/>
        </p:nvSpPr>
        <p:spPr>
          <a:xfrm>
            <a:off x="611560" y="5301208"/>
            <a:ext cx="7848872"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7.2</a:t>
            </a:r>
            <a:r>
              <a:rPr lang="en-US" sz="1800" dirty="0">
                <a:effectLst/>
                <a:latin typeface="+mn-lt"/>
                <a:ea typeface="Times New Roman" panose="02020603050405020304" pitchFamily="18" charset="0"/>
                <a:cs typeface="Times New Roman" panose="02020603050405020304" pitchFamily="18" charset="0"/>
              </a:rPr>
              <a:t> Continuous variation in two populations with different mean values.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8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6954F-63BC-4FD6-A11C-D40E6DAC6C2B}"/>
              </a:ext>
            </a:extLst>
          </p:cNvPr>
          <p:cNvSpPr>
            <a:spLocks noGrp="1"/>
          </p:cNvSpPr>
          <p:nvPr>
            <p:ph idx="1"/>
          </p:nvPr>
        </p:nvSpPr>
        <p:spPr>
          <a:xfrm>
            <a:off x="406400" y="332656"/>
            <a:ext cx="8205788" cy="5458544"/>
          </a:xfrm>
        </p:spPr>
        <p:txBody>
          <a:bodyPr/>
          <a:lstStyle/>
          <a:p>
            <a:pPr marL="0" indent="0">
              <a:buNone/>
            </a:pPr>
            <a:r>
              <a:rPr lang="en-GB" b="1" dirty="0"/>
              <a:t>Population genetics can help us to understand human variation</a:t>
            </a:r>
          </a:p>
          <a:p>
            <a:pPr marL="0" indent="0">
              <a:buNone/>
            </a:pPr>
            <a:endParaRPr lang="en-GB" b="1" dirty="0"/>
          </a:p>
          <a:p>
            <a:pPr marL="0" indent="0">
              <a:buNone/>
            </a:pPr>
            <a:r>
              <a:rPr lang="en-GB" dirty="0"/>
              <a:t>Human blood groups and geography</a:t>
            </a:r>
          </a:p>
          <a:p>
            <a:pPr marL="0" indent="0">
              <a:buNone/>
            </a:pPr>
            <a:endParaRPr lang="en-GB" dirty="0"/>
          </a:p>
          <a:p>
            <a:pPr marL="0" indent="0">
              <a:buNone/>
            </a:pPr>
            <a:r>
              <a:rPr lang="en-GB" dirty="0"/>
              <a:t>Isolated populations and genetic drift</a:t>
            </a:r>
          </a:p>
          <a:p>
            <a:pPr marL="0" indent="0">
              <a:buNone/>
            </a:pPr>
            <a:endParaRPr lang="en-GB" dirty="0"/>
          </a:p>
          <a:p>
            <a:pPr marL="0" indent="0">
              <a:buNone/>
            </a:pPr>
            <a:r>
              <a:rPr lang="en-GB" dirty="0"/>
              <a:t>Reconstructing the history of human populations</a:t>
            </a:r>
          </a:p>
        </p:txBody>
      </p:sp>
    </p:spTree>
    <p:extLst>
      <p:ext uri="{BB962C8B-B14F-4D97-AF65-F5344CB8AC3E}">
        <p14:creationId xmlns:p14="http://schemas.microsoft.com/office/powerpoint/2010/main" val="406621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D2788F3-DF3D-4D18-BA71-DA69A6FA48E1}"/>
              </a:ext>
            </a:extLst>
          </p:cNvPr>
          <p:cNvPicPr>
            <a:picLocks noChangeAspect="1"/>
          </p:cNvPicPr>
          <p:nvPr/>
        </p:nvPicPr>
        <p:blipFill rotWithShape="1">
          <a:blip r:embed="rId2"/>
          <a:srcRect b="68900"/>
          <a:stretch/>
        </p:blipFill>
        <p:spPr>
          <a:xfrm>
            <a:off x="760038" y="332656"/>
            <a:ext cx="7623923" cy="3888432"/>
          </a:xfrm>
          <a:prstGeom prst="rect">
            <a:avLst/>
          </a:prstGeom>
        </p:spPr>
      </p:pic>
      <p:sp>
        <p:nvSpPr>
          <p:cNvPr id="6" name="TextBox 5">
            <a:extLst>
              <a:ext uri="{FF2B5EF4-FFF2-40B4-BE49-F238E27FC236}">
                <a16:creationId xmlns:a16="http://schemas.microsoft.com/office/drawing/2014/main" id="{15EFFB96-C253-48F4-BA34-AE3E537BA07C}"/>
              </a:ext>
            </a:extLst>
          </p:cNvPr>
          <p:cNvSpPr txBox="1"/>
          <p:nvPr/>
        </p:nvSpPr>
        <p:spPr>
          <a:xfrm>
            <a:off x="179512" y="4494019"/>
            <a:ext cx="8856984"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7.3</a:t>
            </a:r>
            <a:r>
              <a:rPr lang="en-US" sz="1800" dirty="0">
                <a:effectLst/>
                <a:latin typeface="+mn-lt"/>
                <a:ea typeface="Times New Roman" panose="02020603050405020304" pitchFamily="18" charset="0"/>
                <a:cs typeface="Times New Roman" panose="02020603050405020304" pitchFamily="18" charset="0"/>
              </a:rPr>
              <a:t>(A) The clinal distribution of alleles for the ABO blood groups in indigenous populations of the world. Indigenous populations are those that have lived for hundreds or thousands of years in approximately the same region, to which they have had time to evolve adaptations. This includes Native Americans in the Western Hemisphere, Bantu and </a:t>
            </a:r>
            <a:r>
              <a:rPr lang="en-US" sz="1800" dirty="0" err="1">
                <a:effectLst/>
                <a:latin typeface="+mn-lt"/>
                <a:ea typeface="Times New Roman" panose="02020603050405020304" pitchFamily="18" charset="0"/>
                <a:cs typeface="Times New Roman" panose="02020603050405020304" pitchFamily="18" charset="0"/>
              </a:rPr>
              <a:t>Xhoisan</a:t>
            </a:r>
            <a:r>
              <a:rPr lang="en-US" sz="1800" dirty="0">
                <a:effectLst/>
                <a:latin typeface="+mn-lt"/>
                <a:ea typeface="Times New Roman" panose="02020603050405020304" pitchFamily="18" charset="0"/>
                <a:cs typeface="Times New Roman" panose="02020603050405020304" pitchFamily="18" charset="0"/>
              </a:rPr>
              <a:t> peoples in southern Africa, and Aborigines in Australia, but not the European colonists who came to these places after the year 1500.</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58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DC84192-B266-452D-B807-921D3B88B823}"/>
              </a:ext>
            </a:extLst>
          </p:cNvPr>
          <p:cNvPicPr>
            <a:picLocks noChangeAspect="1"/>
          </p:cNvPicPr>
          <p:nvPr/>
        </p:nvPicPr>
        <p:blipFill rotWithShape="1">
          <a:blip r:embed="rId2"/>
          <a:srcRect t="31100" b="39500"/>
          <a:stretch/>
        </p:blipFill>
        <p:spPr>
          <a:xfrm>
            <a:off x="166151" y="836712"/>
            <a:ext cx="8811697" cy="4248472"/>
          </a:xfrm>
          <a:prstGeom prst="rect">
            <a:avLst/>
          </a:prstGeom>
        </p:spPr>
      </p:pic>
    </p:spTree>
    <p:extLst>
      <p:ext uri="{BB962C8B-B14F-4D97-AF65-F5344CB8AC3E}">
        <p14:creationId xmlns:p14="http://schemas.microsoft.com/office/powerpoint/2010/main" val="53439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E8F0DAD-0A73-40BA-8880-FAB86EE8FDB3}"/>
              </a:ext>
            </a:extLst>
          </p:cNvPr>
          <p:cNvPicPr>
            <a:picLocks noChangeAspect="1"/>
          </p:cNvPicPr>
          <p:nvPr/>
        </p:nvPicPr>
        <p:blipFill rotWithShape="1">
          <a:blip r:embed="rId2"/>
          <a:srcRect t="60500" b="5900"/>
          <a:stretch/>
        </p:blipFill>
        <p:spPr>
          <a:xfrm>
            <a:off x="390178" y="908719"/>
            <a:ext cx="8502302" cy="4684915"/>
          </a:xfrm>
          <a:prstGeom prst="rect">
            <a:avLst/>
          </a:prstGeom>
        </p:spPr>
      </p:pic>
    </p:spTree>
    <p:extLst>
      <p:ext uri="{BB962C8B-B14F-4D97-AF65-F5344CB8AC3E}">
        <p14:creationId xmlns:p14="http://schemas.microsoft.com/office/powerpoint/2010/main" val="317879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B3524A8-1493-462A-BD64-62BCA26F749F}"/>
              </a:ext>
            </a:extLst>
          </p:cNvPr>
          <p:cNvPicPr>
            <a:picLocks noChangeAspect="1"/>
          </p:cNvPicPr>
          <p:nvPr/>
        </p:nvPicPr>
        <p:blipFill rotWithShape="1">
          <a:blip r:embed="rId2"/>
          <a:srcRect b="26824"/>
          <a:stretch/>
        </p:blipFill>
        <p:spPr>
          <a:xfrm>
            <a:off x="827584" y="332656"/>
            <a:ext cx="7715726" cy="4248472"/>
          </a:xfrm>
          <a:prstGeom prst="rect">
            <a:avLst/>
          </a:prstGeom>
        </p:spPr>
      </p:pic>
      <p:sp>
        <p:nvSpPr>
          <p:cNvPr id="6" name="TextBox 5">
            <a:extLst>
              <a:ext uri="{FF2B5EF4-FFF2-40B4-BE49-F238E27FC236}">
                <a16:creationId xmlns:a16="http://schemas.microsoft.com/office/drawing/2014/main" id="{E53E13A2-F8EC-41AE-BD01-4AC0CDCA4BE4}"/>
              </a:ext>
            </a:extLst>
          </p:cNvPr>
          <p:cNvSpPr txBox="1"/>
          <p:nvPr/>
        </p:nvSpPr>
        <p:spPr>
          <a:xfrm>
            <a:off x="616995" y="4771018"/>
            <a:ext cx="8136904" cy="1754326"/>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7.4</a:t>
            </a:r>
            <a:r>
              <a:rPr lang="en-US" sz="1800" dirty="0">
                <a:effectLst/>
                <a:latin typeface="+mn-lt"/>
                <a:ea typeface="Times New Roman" panose="02020603050405020304" pitchFamily="18" charset="0"/>
                <a:cs typeface="Times New Roman" panose="02020603050405020304" pitchFamily="18" charset="0"/>
              </a:rPr>
              <a:t> The human ABO blood groups. If a person of blood type A, who makes antibodies against blood type B, receives a transfusion of type B or AB blood, those antibodies cause the donated blood cells to clump together. Transfusion with matched blood or with blood type O (no A or B antigens) does not cause clumping.</a:t>
            </a:r>
            <a:endParaRPr lang="en-GB" dirty="0">
              <a:latin typeface="+mn-lt"/>
            </a:endParaRPr>
          </a:p>
        </p:txBody>
      </p:sp>
    </p:spTree>
    <p:extLst>
      <p:ext uri="{BB962C8B-B14F-4D97-AF65-F5344CB8AC3E}">
        <p14:creationId xmlns:p14="http://schemas.microsoft.com/office/powerpoint/2010/main" val="1650094141"/>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34</TotalTime>
  <Words>525</Words>
  <Application>Microsoft Office PowerPoint</Application>
  <PresentationFormat>On-screen Show (4:3)</PresentationFormat>
  <Paragraphs>53</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Rockwell</vt:lpstr>
      <vt:lpstr>Times</vt:lpstr>
      <vt:lpstr>Verdana</vt:lpstr>
      <vt:lpstr>Office Theme</vt:lpstr>
      <vt:lpstr>Chapter 7: Human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Human Variation</dc:title>
  <dc:creator>Burton, Leah</dc:creator>
  <cp:lastModifiedBy>Burton, Leah</cp:lastModifiedBy>
  <cp:revision>1</cp:revision>
  <dcterms:created xsi:type="dcterms:W3CDTF">2023-01-13T09:02:54Z</dcterms:created>
  <dcterms:modified xsi:type="dcterms:W3CDTF">2023-01-13T09:37:21Z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2023-01-13T09:37:08Z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2b10b2ab-5485-47a1-9529-8bbc4ec929c1</vt:lpwstr>
  </property>
  <property fmtid="{D5CDD505-2E9C-101B-9397-08002B2CF9AE}" pid="10" name="MSIP_Label_2bbab825-a111-45e4-86a1-18cee0005896_ContentBits">
    <vt:lpwstr>2</vt:lpwstr>
  </property>
</Properties>
</file>