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37"/>
  </p:notesMasterIdLst>
  <p:sldIdLst>
    <p:sldId id="267" r:id="rId5"/>
    <p:sldId id="266" r:id="rId6"/>
    <p:sldId id="268" r:id="rId7"/>
    <p:sldId id="269" r:id="rId8"/>
    <p:sldId id="270" r:id="rId9"/>
    <p:sldId id="271" r:id="rId10"/>
    <p:sldId id="272" r:id="rId11"/>
    <p:sldId id="277" r:id="rId12"/>
    <p:sldId id="273" r:id="rId13"/>
    <p:sldId id="278" r:id="rId14"/>
    <p:sldId id="274"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110" d="100"/>
          <a:sy n="110" d="100"/>
        </p:scale>
        <p:origin x="13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8352928" cy="1202432"/>
          </a:xfrm>
        </p:spPr>
        <p:txBody>
          <a:bodyPr/>
          <a:lstStyle/>
          <a:p>
            <a:r>
              <a:rPr lang="en-US" altLang="en-US" dirty="0"/>
              <a:t>Chapter 5: Evolution</a:t>
            </a:r>
            <a:br>
              <a:rPr lang="en-US" altLang="en-US" dirty="0"/>
            </a:br>
            <a:endParaRPr lang="en-US" altLang="en-US" dirty="0"/>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pic>
        <p:nvPicPr>
          <p:cNvPr id="5" name="Picture 4" descr="A collage of people&#10;&#10;Description automatically generated with low confidence">
            <a:extLst>
              <a:ext uri="{FF2B5EF4-FFF2-40B4-BE49-F238E27FC236}">
                <a16:creationId xmlns:a16="http://schemas.microsoft.com/office/drawing/2014/main" id="{0E204213-CFA1-46A3-BDE6-A452091B83F7}"/>
              </a:ext>
            </a:extLst>
          </p:cNvPr>
          <p:cNvPicPr>
            <a:picLocks noChangeAspect="1"/>
          </p:cNvPicPr>
          <p:nvPr/>
        </p:nvPicPr>
        <p:blipFill rotWithShape="1">
          <a:blip r:embed="rId3"/>
          <a:srcRect r="67702" b="63650"/>
          <a:stretch/>
        </p:blipFill>
        <p:spPr>
          <a:xfrm>
            <a:off x="5796136" y="175744"/>
            <a:ext cx="2870181" cy="41893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FD5CE-4D14-47FA-8AEF-3114B4427AF0}"/>
              </a:ext>
            </a:extLst>
          </p:cNvPr>
          <p:cNvSpPr>
            <a:spLocks noGrp="1"/>
          </p:cNvSpPr>
          <p:nvPr>
            <p:ph idx="1"/>
          </p:nvPr>
        </p:nvSpPr>
        <p:spPr>
          <a:xfrm>
            <a:off x="323528" y="1196752"/>
            <a:ext cx="8205788" cy="4233862"/>
          </a:xfrm>
        </p:spPr>
        <p:txBody>
          <a:bodyPr/>
          <a:lstStyle/>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But as these animals and their spawn are known to be immediately killed by sea-water, on my view we can see that there would be great difficulty in their </a:t>
            </a:r>
            <a:r>
              <a:rPr lang="en-US" sz="1800" dirty="0" err="1">
                <a:effectLst/>
                <a:ea typeface="Calibri" panose="020F0502020204030204" pitchFamily="34" charset="0"/>
                <a:cs typeface="Times New Roman" panose="02020603050405020304" pitchFamily="18" charset="0"/>
              </a:rPr>
              <a:t>transportal</a:t>
            </a:r>
            <a:r>
              <a:rPr lang="en-US" sz="1800" dirty="0">
                <a:effectLst/>
                <a:ea typeface="Calibri" panose="020F0502020204030204" pitchFamily="34" charset="0"/>
                <a:cs typeface="Times New Roman" panose="02020603050405020304" pitchFamily="18" charset="0"/>
              </a:rPr>
              <a:t> across the sea, and therefore why they do not exist on any oceanic island.</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But why, on the theory of creation, they should not have been created there, it would be very difficult to explain."</a:t>
            </a:r>
            <a:endParaRPr lang="en-GB" sz="1800" dirty="0">
              <a:effectLst/>
              <a:ea typeface="Calibri" panose="020F0502020204030204" pitchFamily="34" charset="0"/>
              <a:cs typeface="Times New Roman" panose="02020603050405020304" pitchFamily="18" charset="0"/>
            </a:endParaRPr>
          </a:p>
          <a:p>
            <a:pPr marL="0" indent="0" algn="r">
              <a:spcBef>
                <a:spcPts val="0"/>
              </a:spcBef>
              <a:spcAft>
                <a:spcPts val="0"/>
              </a:spcAft>
              <a:buNone/>
              <a:tabLst>
                <a:tab pos="457200" algn="l"/>
                <a:tab pos="914400" algn="l"/>
                <a:tab pos="1371600" algn="l"/>
                <a:tab pos="1657985" algn="l"/>
              </a:tabLst>
            </a:pPr>
            <a:r>
              <a:rPr lang="en-US" sz="2400" dirty="0">
                <a:effectLst/>
                <a:ea typeface="Calibri" panose="020F0502020204030204" pitchFamily="34" charset="0"/>
                <a:cs typeface="Times New Roman" panose="02020603050405020304" pitchFamily="18" charset="0"/>
              </a:rPr>
              <a:t> 				</a:t>
            </a:r>
          </a:p>
          <a:p>
            <a:pPr marL="0" indent="0" algn="r">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--Darwin, On the Origin of Species, p. 392-393</a:t>
            </a:r>
            <a:endParaRPr lang="en-GB" sz="1800" dirty="0">
              <a:effectLst/>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316522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0BAD5-11C4-4A80-BA62-03385DF0D46C}"/>
              </a:ext>
            </a:extLst>
          </p:cNvPr>
          <p:cNvSpPr>
            <a:spLocks noGrp="1"/>
          </p:cNvSpPr>
          <p:nvPr>
            <p:ph idx="1"/>
          </p:nvPr>
        </p:nvSpPr>
        <p:spPr>
          <a:xfrm>
            <a:off x="469106" y="260648"/>
            <a:ext cx="8205788" cy="5832648"/>
          </a:xfrm>
        </p:spPr>
        <p:txBody>
          <a:bodyPr/>
          <a:lstStyle/>
          <a:p>
            <a:pPr marL="0" indent="0">
              <a:spcBef>
                <a:spcPts val="0"/>
              </a:spcBef>
              <a:spcAft>
                <a:spcPts val="0"/>
              </a:spcAft>
              <a:buNone/>
              <a:tabLst>
                <a:tab pos="457200" algn="l"/>
                <a:tab pos="914400" algn="l"/>
                <a:tab pos="1371600" algn="l"/>
                <a:tab pos="1657985" algn="l"/>
              </a:tabLst>
            </a:pPr>
            <a:r>
              <a:rPr lang="en-US" sz="2000" b="1" dirty="0">
                <a:effectLst/>
                <a:ea typeface="Calibri" panose="020F0502020204030204" pitchFamily="34" charset="0"/>
                <a:cs typeface="Times New Roman" panose="02020603050405020304" pitchFamily="18" charset="0"/>
              </a:rPr>
              <a:t>Darwin again argues against both Lamarck’s ideas and Paley’s:</a:t>
            </a:r>
            <a:endParaRPr lang="en-GB" sz="20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endParaRPr lang="en-US"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"The most striking and important fact for us in regard to the inhabitants of islands, is their affinity to those of the nearest mainland, without being actually the same species.</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Numerous instances could be given....  I will give only one, that of the Galapagos Archipelago....  Here, almost every product of the land and water bears the </a:t>
            </a:r>
            <a:r>
              <a:rPr lang="en-US" sz="1800" dirty="0" err="1">
                <a:effectLst/>
                <a:ea typeface="Calibri" panose="020F0502020204030204" pitchFamily="34" charset="0"/>
                <a:cs typeface="Times New Roman" panose="02020603050405020304" pitchFamily="18" charset="0"/>
              </a:rPr>
              <a:t>unmistakeable</a:t>
            </a:r>
            <a:r>
              <a:rPr lang="en-US" sz="1800" dirty="0">
                <a:effectLst/>
                <a:ea typeface="Calibri" panose="020F0502020204030204" pitchFamily="34" charset="0"/>
                <a:cs typeface="Times New Roman" panose="02020603050405020304" pitchFamily="18" charset="0"/>
              </a:rPr>
              <a:t> stamp of the American continent… </a:t>
            </a:r>
          </a:p>
          <a:p>
            <a:pPr marL="0" indent="0">
              <a:spcBef>
                <a:spcPts val="0"/>
              </a:spcBef>
              <a:spcAft>
                <a:spcPts val="0"/>
              </a:spcAft>
              <a:buNone/>
              <a:tabLst>
                <a:tab pos="457200" algn="l"/>
                <a:tab pos="914400" algn="l"/>
                <a:tab pos="1371600" algn="l"/>
                <a:tab pos="1657985" algn="l"/>
              </a:tabLst>
            </a:pPr>
            <a:endParaRPr lang="en-US" sz="1800" dirty="0">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The naturalist, looking at the inhabitants of these volcanic islands in the Pacific, distant several hundred miles from the continent, yet feels that he is standing on American land.  Why should this be so? Why should the species which are supposed to be created in the Galapagos Archipelago, and nowhere else, bear so plain a stamp of affinity to those created in America?</a:t>
            </a:r>
          </a:p>
          <a:p>
            <a:pPr marL="0" indent="0">
              <a:spcBef>
                <a:spcPts val="0"/>
              </a:spcBef>
              <a:spcAft>
                <a:spcPts val="0"/>
              </a:spcAft>
              <a:buNone/>
              <a:tabLst>
                <a:tab pos="457200" algn="l"/>
                <a:tab pos="914400" algn="l"/>
                <a:tab pos="1371600" algn="l"/>
                <a:tab pos="1657985" algn="l"/>
              </a:tabLst>
            </a:pPr>
            <a:endParaRPr lang="en-GB" dirty="0"/>
          </a:p>
        </p:txBody>
      </p:sp>
    </p:spTree>
    <p:extLst>
      <p:ext uri="{BB962C8B-B14F-4D97-AF65-F5344CB8AC3E}">
        <p14:creationId xmlns:p14="http://schemas.microsoft.com/office/powerpoint/2010/main" val="2940420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8E7B66-BD78-4958-945F-EA2B805A7CDA}"/>
              </a:ext>
            </a:extLst>
          </p:cNvPr>
          <p:cNvSpPr>
            <a:spLocks noGrp="1"/>
          </p:cNvSpPr>
          <p:nvPr>
            <p:ph idx="1"/>
          </p:nvPr>
        </p:nvSpPr>
        <p:spPr>
          <a:xfrm>
            <a:off x="251520" y="116632"/>
            <a:ext cx="8205788" cy="6408712"/>
          </a:xfrm>
        </p:spPr>
        <p:txBody>
          <a:bodyPr/>
          <a:lstStyle/>
          <a:p>
            <a:pPr marL="0" indent="0">
              <a:buNone/>
            </a:pPr>
            <a:r>
              <a:rPr lang="en-US" sz="1800" dirty="0">
                <a:effectLst/>
                <a:ea typeface="Calibri" panose="020F0502020204030204" pitchFamily="34" charset="0"/>
                <a:cs typeface="Times New Roman" panose="02020603050405020304" pitchFamily="18" charset="0"/>
              </a:rPr>
              <a:t>There is nothing in the conditions of life, in the geologic nature of the islands, in their height or climate..., which resembles closely the conditions of the South American coast: in fact, there is a considerable dissimilarity in all of these respects.  On the other hand, there is a considerable degree of resemblance in the volcanic nature of the soil, in climate, height, and size of the islands, between the Galapagos and Cape de Verde archipelagoes: but what an entire and absolute difference in their inhabitants!</a:t>
            </a:r>
          </a:p>
          <a:p>
            <a:pPr marL="0" indent="0">
              <a:buNone/>
            </a:pPr>
            <a:endParaRPr lang="en-US" sz="1800" dirty="0">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The inhabitants of the Cape de Verde Islands are related to those of Africa,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like those of the Galapagos to America. I believe this grand fact can receive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no sort of explanation on the ordinary view of independent creation;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whereas on the view here maintained, it is obvious that the Galapagos Islands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would be likely to receive colonists... from America, and the Cape de Verde Islands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from Africa, and that such colonists would be liable to modification;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the principle of inheritance still betraying their original birthplace."</a:t>
            </a:r>
            <a:endParaRPr lang="en-GB" sz="1800" dirty="0">
              <a:effectLst/>
              <a:ea typeface="Calibri" panose="020F0502020204030204" pitchFamily="34" charset="0"/>
              <a:cs typeface="Times New Roman" panose="02020603050405020304" pitchFamily="18" charset="0"/>
            </a:endParaRPr>
          </a:p>
          <a:p>
            <a:pPr marL="0" indent="0">
              <a:buNone/>
            </a:pPr>
            <a:endParaRPr lang="en-GB" sz="1800" dirty="0">
              <a:effectLst/>
              <a:ea typeface="Calibri" panose="020F0502020204030204" pitchFamily="34" charset="0"/>
              <a:cs typeface="Times New Roman" panose="02020603050405020304" pitchFamily="18" charset="0"/>
            </a:endParaRPr>
          </a:p>
          <a:p>
            <a:pPr marL="0" indent="0" algn="r">
              <a:buNone/>
            </a:pPr>
            <a:r>
              <a:rPr lang="en-US" sz="1800" dirty="0">
                <a:effectLst/>
                <a:ea typeface="Calibri" panose="020F0502020204030204" pitchFamily="34" charset="0"/>
                <a:cs typeface="Times New Roman" panose="02020603050405020304" pitchFamily="18" charset="0"/>
              </a:rPr>
              <a:t>--Darwin,  </a:t>
            </a:r>
            <a:r>
              <a:rPr lang="en-US" sz="1800" i="1" dirty="0">
                <a:effectLst/>
                <a:ea typeface="Calibri" panose="020F0502020204030204" pitchFamily="34" charset="0"/>
                <a:cs typeface="Times New Roman" panose="02020603050405020304" pitchFamily="18" charset="0"/>
              </a:rPr>
              <a:t>On the Origin of Species,</a:t>
            </a:r>
            <a:r>
              <a:rPr lang="en-US" sz="1800" dirty="0">
                <a:effectLst/>
                <a:ea typeface="Calibri" panose="020F0502020204030204" pitchFamily="34" charset="0"/>
                <a:cs typeface="Times New Roman" panose="02020603050405020304" pitchFamily="18" charset="0"/>
              </a:rPr>
              <a:t> p. 397-399</a:t>
            </a:r>
            <a:endParaRPr lang="en-GB" sz="1800" dirty="0">
              <a:effectLst/>
              <a:ea typeface="Calibri" panose="020F0502020204030204" pitchFamily="34" charset="0"/>
              <a:cs typeface="Times New Roman" panose="02020603050405020304" pitchFamily="18" charset="0"/>
            </a:endParaRPr>
          </a:p>
          <a:p>
            <a:pPr marL="0" indent="0" algn="r">
              <a:buNone/>
            </a:pPr>
            <a:endParaRPr lang="en-GB" dirty="0"/>
          </a:p>
        </p:txBody>
      </p:sp>
    </p:spTree>
    <p:extLst>
      <p:ext uri="{BB962C8B-B14F-4D97-AF65-F5344CB8AC3E}">
        <p14:creationId xmlns:p14="http://schemas.microsoft.com/office/powerpoint/2010/main" val="2376253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6D3F2-900E-4393-8B15-16067A066516}"/>
              </a:ext>
            </a:extLst>
          </p:cNvPr>
          <p:cNvSpPr>
            <a:spLocks noGrp="1"/>
          </p:cNvSpPr>
          <p:nvPr>
            <p:ph idx="1"/>
          </p:nvPr>
        </p:nvSpPr>
        <p:spPr>
          <a:xfrm>
            <a:off x="469106" y="980728"/>
            <a:ext cx="8205788" cy="5040560"/>
          </a:xfrm>
        </p:spPr>
        <p:txBody>
          <a:bodyPr/>
          <a:lstStyle/>
          <a:p>
            <a:pPr marL="0" indent="0">
              <a:spcBef>
                <a:spcPts val="0"/>
              </a:spcBef>
              <a:spcAft>
                <a:spcPts val="0"/>
              </a:spcAft>
              <a:buNone/>
              <a:tabLst>
                <a:tab pos="457200" algn="l"/>
                <a:tab pos="914400" algn="l"/>
                <a:tab pos="1371600" algn="l"/>
                <a:tab pos="1657985" algn="l"/>
              </a:tabLst>
            </a:pPr>
            <a:r>
              <a:rPr lang="en-US" sz="2000" b="1" dirty="0">
                <a:effectLst/>
                <a:ea typeface="Calibri" panose="020F0502020204030204" pitchFamily="34" charset="0"/>
                <a:cs typeface="Times New Roman" panose="02020603050405020304" pitchFamily="18" charset="0"/>
              </a:rPr>
              <a:t>Darwin explains natural selection:</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"Can it, then, be thought improbable ... that other variations</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useful in some way to each being in the great and complex battle of life, should sometimes occur in the course of thousands of generations?</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If such do occur, can we doubt (remembering that many more individuals are born than can possibly survive) that individuals having any advantage, however slight, over others, would have the best chance of surviving and of procreating their kind?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On the other hand, we may feel sure that any variation that is in the least degree injurious would be rigidly destroyed.</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b="1" dirty="0">
                <a:effectLst/>
                <a:ea typeface="Calibri" panose="020F0502020204030204" pitchFamily="34" charset="0"/>
                <a:cs typeface="Times New Roman" panose="02020603050405020304" pitchFamily="18" charset="0"/>
              </a:rPr>
              <a:t>This preservation of </a:t>
            </a:r>
            <a:r>
              <a:rPr lang="en-US" sz="1800" b="1" dirty="0" err="1">
                <a:effectLst/>
                <a:ea typeface="Calibri" panose="020F0502020204030204" pitchFamily="34" charset="0"/>
                <a:cs typeface="Times New Roman" panose="02020603050405020304" pitchFamily="18" charset="0"/>
              </a:rPr>
              <a:t>favoured</a:t>
            </a:r>
            <a:r>
              <a:rPr lang="en-US" sz="1800" b="1" dirty="0">
                <a:effectLst/>
                <a:ea typeface="Calibri" panose="020F0502020204030204" pitchFamily="34" charset="0"/>
                <a:cs typeface="Times New Roman" panose="02020603050405020304" pitchFamily="18" charset="0"/>
              </a:rPr>
              <a:t> variations, and the rejection of</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b="1" dirty="0">
                <a:effectLst/>
                <a:ea typeface="Calibri" panose="020F0502020204030204" pitchFamily="34" charset="0"/>
                <a:cs typeface="Times New Roman" panose="02020603050405020304" pitchFamily="18" charset="0"/>
              </a:rPr>
              <a:t>injurious variations, I call natural selection.</a:t>
            </a:r>
            <a:r>
              <a:rPr lang="en-US" sz="1800" dirty="0">
                <a:effectLst/>
                <a:ea typeface="Calibri" panose="020F0502020204030204" pitchFamily="34" charset="0"/>
                <a:cs typeface="Times New Roman" panose="02020603050405020304" pitchFamily="18" charset="0"/>
              </a:rPr>
              <a:t>"</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			</a:t>
            </a:r>
          </a:p>
          <a:p>
            <a:pPr marL="0" indent="0" algn="r">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--Darwin,  </a:t>
            </a:r>
            <a:r>
              <a:rPr lang="en-US" sz="1800" i="1" dirty="0">
                <a:effectLst/>
                <a:ea typeface="Calibri" panose="020F0502020204030204" pitchFamily="34" charset="0"/>
                <a:cs typeface="Times New Roman" panose="02020603050405020304" pitchFamily="18" charset="0"/>
              </a:rPr>
              <a:t>On the Origin of Species</a:t>
            </a:r>
            <a:r>
              <a:rPr lang="en-US" sz="1800" dirty="0">
                <a:effectLst/>
                <a:ea typeface="Calibri" panose="020F0502020204030204" pitchFamily="34" charset="0"/>
                <a:cs typeface="Times New Roman" panose="02020603050405020304" pitchFamily="18" charset="0"/>
              </a:rPr>
              <a:t>, p. 80-81</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pPr>
            <a:endParaRPr lang="en-GB" dirty="0"/>
          </a:p>
        </p:txBody>
      </p:sp>
    </p:spTree>
    <p:extLst>
      <p:ext uri="{BB962C8B-B14F-4D97-AF65-F5344CB8AC3E}">
        <p14:creationId xmlns:p14="http://schemas.microsoft.com/office/powerpoint/2010/main" val="83998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13882F-6154-4B9A-85CF-A97DC7C1C07D}"/>
              </a:ext>
            </a:extLst>
          </p:cNvPr>
          <p:cNvSpPr>
            <a:spLocks noGrp="1"/>
          </p:cNvSpPr>
          <p:nvPr>
            <p:ph idx="1"/>
          </p:nvPr>
        </p:nvSpPr>
        <p:spPr>
          <a:xfrm>
            <a:off x="611560" y="1268760"/>
            <a:ext cx="8205788" cy="3888432"/>
          </a:xfrm>
        </p:spPr>
        <p:txBody>
          <a:bodyPr/>
          <a:lstStyle/>
          <a:p>
            <a:pPr marL="0" indent="0">
              <a:spcBef>
                <a:spcPts val="0"/>
              </a:spcBef>
              <a:spcAft>
                <a:spcPts val="0"/>
              </a:spcAft>
              <a:buNone/>
              <a:tabLst>
                <a:tab pos="457200" algn="l"/>
                <a:tab pos="914400" algn="l"/>
                <a:tab pos="1371600" algn="l"/>
                <a:tab pos="1657985" algn="l"/>
              </a:tabLst>
            </a:pPr>
            <a:r>
              <a:rPr lang="en-US" sz="2000" b="1" dirty="0">
                <a:effectLst/>
                <a:ea typeface="Calibri" panose="020F0502020204030204" pitchFamily="34" charset="0"/>
                <a:cs typeface="Times New Roman" panose="02020603050405020304" pitchFamily="18" charset="0"/>
              </a:rPr>
              <a:t>Darwin comparing natural and artificial selection:</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"We have seen that man by selection can certainly produce great results, and can adapt organic beings to his own uses, through the accumulation of slight but useful variations, given to him by the hand of Nature. </a:t>
            </a:r>
          </a:p>
          <a:p>
            <a:pPr marL="0" indent="0">
              <a:spcBef>
                <a:spcPts val="0"/>
              </a:spcBef>
              <a:spcAft>
                <a:spcPts val="0"/>
              </a:spcAft>
              <a:buNone/>
              <a:tabLst>
                <a:tab pos="457200" algn="l"/>
                <a:tab pos="914400" algn="l"/>
                <a:tab pos="1371600" algn="l"/>
                <a:tab pos="1657985" algn="l"/>
              </a:tabLst>
            </a:pPr>
            <a:endParaRPr lang="en-US" sz="1800" dirty="0">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But Natural Selection ... is a power incessantly ready for action,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and is as immeasurably superior to man's feeble efforts as the works of Nature are to those of Art.“</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lgn="r">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			--Darwin,  </a:t>
            </a:r>
            <a:r>
              <a:rPr lang="en-US" sz="1800" i="1" dirty="0">
                <a:effectLst/>
                <a:ea typeface="Calibri" panose="020F0502020204030204" pitchFamily="34" charset="0"/>
                <a:cs typeface="Times New Roman" panose="02020603050405020304" pitchFamily="18" charset="0"/>
              </a:rPr>
              <a:t>On the Origin of Species</a:t>
            </a:r>
            <a:r>
              <a:rPr lang="en-US" sz="1800" dirty="0">
                <a:effectLst/>
                <a:ea typeface="Calibri" panose="020F0502020204030204" pitchFamily="34" charset="0"/>
                <a:cs typeface="Times New Roman" panose="02020603050405020304" pitchFamily="18" charset="0"/>
              </a:rPr>
              <a:t>, p. 61.</a:t>
            </a:r>
            <a:endParaRPr lang="en-GB" sz="1800"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062567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F423B-CD82-42AE-988A-12A277131F90}"/>
              </a:ext>
            </a:extLst>
          </p:cNvPr>
          <p:cNvSpPr>
            <a:spLocks noGrp="1"/>
          </p:cNvSpPr>
          <p:nvPr>
            <p:ph idx="1"/>
          </p:nvPr>
        </p:nvSpPr>
        <p:spPr>
          <a:xfrm>
            <a:off x="406400" y="404664"/>
            <a:ext cx="8205788" cy="5688632"/>
          </a:xfrm>
        </p:spPr>
        <p:txBody>
          <a:bodyPr/>
          <a:lstStyle/>
          <a:p>
            <a:pPr marL="0" indent="0">
              <a:buNone/>
            </a:pPr>
            <a:r>
              <a:rPr lang="en-GB" b="1" dirty="0"/>
              <a:t>Great deal of evidence supports Darwin’s ideas</a:t>
            </a:r>
          </a:p>
          <a:p>
            <a:pPr marL="0" indent="0">
              <a:buNone/>
            </a:pPr>
            <a:endParaRPr lang="en-GB" b="1" dirty="0"/>
          </a:p>
          <a:p>
            <a:pPr marL="0" indent="0">
              <a:buNone/>
            </a:pPr>
            <a:r>
              <a:rPr lang="en-GB" dirty="0"/>
              <a:t>Mimicry as evidence for natural selection</a:t>
            </a:r>
          </a:p>
          <a:p>
            <a:pPr marL="0" indent="0">
              <a:buNone/>
            </a:pPr>
            <a:endParaRPr lang="en-GB" dirty="0"/>
          </a:p>
          <a:p>
            <a:pPr marL="0" indent="0">
              <a:buNone/>
            </a:pPr>
            <a:r>
              <a:rPr lang="en-GB" dirty="0"/>
              <a:t>Industrial melanism as further evidence for natural selection</a:t>
            </a:r>
          </a:p>
          <a:p>
            <a:pPr marL="0" indent="0">
              <a:buNone/>
            </a:pPr>
            <a:endParaRPr lang="en-GB" dirty="0"/>
          </a:p>
          <a:p>
            <a:pPr marL="0" indent="0">
              <a:buNone/>
            </a:pPr>
            <a:r>
              <a:rPr lang="en-GB" dirty="0"/>
              <a:t>Evidence for branching descent</a:t>
            </a:r>
          </a:p>
          <a:p>
            <a:pPr marL="0" indent="0">
              <a:buNone/>
            </a:pPr>
            <a:endParaRPr lang="en-GB" dirty="0"/>
          </a:p>
          <a:p>
            <a:pPr marL="0" indent="0">
              <a:buNone/>
            </a:pPr>
            <a:r>
              <a:rPr lang="en-GB" dirty="0"/>
              <a:t>Further evidence from the fossil record</a:t>
            </a:r>
          </a:p>
          <a:p>
            <a:pPr marL="0" indent="0">
              <a:buNone/>
            </a:pPr>
            <a:endParaRPr lang="en-GB" dirty="0"/>
          </a:p>
          <a:p>
            <a:pPr marL="0" indent="0">
              <a:buNone/>
            </a:pPr>
            <a:r>
              <a:rPr lang="en-GB" dirty="0"/>
              <a:t>Post-Darwinian thought</a:t>
            </a:r>
          </a:p>
        </p:txBody>
      </p:sp>
    </p:spTree>
    <p:extLst>
      <p:ext uri="{BB962C8B-B14F-4D97-AF65-F5344CB8AC3E}">
        <p14:creationId xmlns:p14="http://schemas.microsoft.com/office/powerpoint/2010/main" val="215845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E86D4F7-A1BC-45E2-A9D6-0CB9299A084D}"/>
              </a:ext>
            </a:extLst>
          </p:cNvPr>
          <p:cNvPicPr>
            <a:picLocks noChangeAspect="1"/>
          </p:cNvPicPr>
          <p:nvPr/>
        </p:nvPicPr>
        <p:blipFill rotWithShape="1">
          <a:blip r:embed="rId2"/>
          <a:srcRect b="50000"/>
          <a:stretch/>
        </p:blipFill>
        <p:spPr>
          <a:xfrm>
            <a:off x="467544" y="1052736"/>
            <a:ext cx="8352928" cy="2479012"/>
          </a:xfrm>
          <a:prstGeom prst="rect">
            <a:avLst/>
          </a:prstGeom>
        </p:spPr>
      </p:pic>
      <p:sp>
        <p:nvSpPr>
          <p:cNvPr id="6" name="TextBox 5">
            <a:extLst>
              <a:ext uri="{FF2B5EF4-FFF2-40B4-BE49-F238E27FC236}">
                <a16:creationId xmlns:a16="http://schemas.microsoft.com/office/drawing/2014/main" id="{B9970A7B-5E33-4EB1-9E67-7C9B2EC59E52}"/>
              </a:ext>
            </a:extLst>
          </p:cNvPr>
          <p:cNvSpPr txBox="1"/>
          <p:nvPr/>
        </p:nvSpPr>
        <p:spPr>
          <a:xfrm>
            <a:off x="467544" y="3789040"/>
            <a:ext cx="8352928" cy="203132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5.4</a:t>
            </a:r>
            <a:r>
              <a:rPr lang="en-US" sz="1800" dirty="0">
                <a:effectLst/>
                <a:latin typeface="+mn-lt"/>
                <a:ea typeface="Times New Roman" panose="02020603050405020304" pitchFamily="18" charset="0"/>
                <a:cs typeface="Times New Roman" panose="02020603050405020304" pitchFamily="18" charset="0"/>
              </a:rPr>
              <a:t> An example of mimicry. (A) </a:t>
            </a:r>
            <a:r>
              <a:rPr lang="en-US" sz="1800" i="1" dirty="0">
                <a:effectLst/>
                <a:latin typeface="+mn-lt"/>
                <a:ea typeface="Times New Roman" panose="02020603050405020304" pitchFamily="18" charset="0"/>
                <a:cs typeface="Times New Roman" panose="02020603050405020304" pitchFamily="18" charset="0"/>
              </a:rPr>
              <a:t>Limenitis </a:t>
            </a:r>
            <a:r>
              <a:rPr lang="en-US" sz="1800" i="1" dirty="0" err="1">
                <a:effectLst/>
                <a:latin typeface="+mn-lt"/>
                <a:ea typeface="Times New Roman" panose="02020603050405020304" pitchFamily="18" charset="0"/>
                <a:cs typeface="Times New Roman" panose="02020603050405020304" pitchFamily="18" charset="0"/>
              </a:rPr>
              <a:t>arthemis</a:t>
            </a:r>
            <a:r>
              <a:rPr lang="en-US" sz="1800" i="1" dirty="0">
                <a:effectLst/>
                <a:latin typeface="+mn-lt"/>
                <a:ea typeface="Times New Roman" panose="02020603050405020304" pitchFamily="18" charset="0"/>
                <a:cs typeface="Times New Roman" panose="02020603050405020304" pitchFamily="18" charset="0"/>
              </a:rPr>
              <a:t>,</a:t>
            </a:r>
            <a:r>
              <a:rPr lang="en-US" sz="1800" dirty="0">
                <a:effectLst/>
                <a:latin typeface="+mn-lt"/>
                <a:ea typeface="Times New Roman" panose="02020603050405020304" pitchFamily="18" charset="0"/>
                <a:cs typeface="Times New Roman" panose="02020603050405020304" pitchFamily="18" charset="0"/>
              </a:rPr>
              <a:t> a </a:t>
            </a:r>
            <a:r>
              <a:rPr lang="en-US" sz="1800" dirty="0" err="1">
                <a:effectLst/>
                <a:latin typeface="+mn-lt"/>
                <a:ea typeface="Times New Roman" panose="02020603050405020304" pitchFamily="18" charset="0"/>
                <a:cs typeface="Times New Roman" panose="02020603050405020304" pitchFamily="18" charset="0"/>
              </a:rPr>
              <a:t>nonmimic</a:t>
            </a:r>
            <a:r>
              <a:rPr lang="en-US" sz="1800" dirty="0">
                <a:effectLst/>
                <a:latin typeface="+mn-lt"/>
                <a:ea typeface="Times New Roman" panose="02020603050405020304" pitchFamily="18" charset="0"/>
                <a:cs typeface="Times New Roman" panose="02020603050405020304" pitchFamily="18" charset="0"/>
              </a:rPr>
              <a:t> relative of (B) </a:t>
            </a:r>
            <a:r>
              <a:rPr lang="en-US" sz="1800" i="1" dirty="0">
                <a:effectLst/>
                <a:latin typeface="+mn-lt"/>
                <a:ea typeface="Times New Roman" panose="02020603050405020304" pitchFamily="18" charset="0"/>
                <a:cs typeface="Times New Roman" panose="02020603050405020304" pitchFamily="18" charset="0"/>
              </a:rPr>
              <a:t>Limenitis </a:t>
            </a:r>
            <a:r>
              <a:rPr lang="en-US" sz="1800" i="1" dirty="0" err="1">
                <a:effectLst/>
                <a:latin typeface="+mn-lt"/>
                <a:ea typeface="Times New Roman" panose="02020603050405020304" pitchFamily="18" charset="0"/>
                <a:cs typeface="Times New Roman" panose="02020603050405020304" pitchFamily="18" charset="0"/>
              </a:rPr>
              <a:t>archippus</a:t>
            </a:r>
            <a:r>
              <a:rPr lang="en-US" sz="1800" i="1" dirty="0">
                <a:effectLst/>
                <a:latin typeface="+mn-lt"/>
                <a:ea typeface="Times New Roman" panose="02020603050405020304" pitchFamily="18" charset="0"/>
                <a:cs typeface="Times New Roman" panose="02020603050405020304" pitchFamily="18" charset="0"/>
              </a:rPr>
              <a:t>,</a:t>
            </a:r>
            <a:r>
              <a:rPr lang="en-US" sz="1800" dirty="0">
                <a:effectLst/>
                <a:latin typeface="+mn-lt"/>
                <a:ea typeface="Times New Roman" panose="02020603050405020304" pitchFamily="18" charset="0"/>
                <a:cs typeface="Times New Roman" panose="02020603050405020304" pitchFamily="18" charset="0"/>
              </a:rPr>
              <a:t> the viceroy. The viceroy resembles the unrelated monarch butterfly (C, </a:t>
            </a:r>
            <a:r>
              <a:rPr lang="en-US" sz="1800" i="1" dirty="0">
                <a:effectLst/>
                <a:latin typeface="+mn-lt"/>
                <a:ea typeface="Times New Roman" panose="02020603050405020304" pitchFamily="18" charset="0"/>
                <a:cs typeface="Times New Roman" panose="02020603050405020304" pitchFamily="18" charset="0"/>
              </a:rPr>
              <a:t>Danaus </a:t>
            </a:r>
            <a:r>
              <a:rPr lang="en-US" sz="1800" i="1" dirty="0" err="1">
                <a:effectLst/>
                <a:latin typeface="+mn-lt"/>
                <a:ea typeface="Times New Roman" panose="02020603050405020304" pitchFamily="18" charset="0"/>
                <a:cs typeface="Times New Roman" panose="02020603050405020304" pitchFamily="18" charset="0"/>
              </a:rPr>
              <a:t>plexippus</a:t>
            </a:r>
            <a:r>
              <a:rPr lang="en-US" sz="1800" dirty="0">
                <a:effectLst/>
                <a:latin typeface="+mn-lt"/>
                <a:ea typeface="Times New Roman" panose="02020603050405020304" pitchFamily="18" charset="0"/>
                <a:cs typeface="Times New Roman" panose="02020603050405020304" pitchFamily="18" charset="0"/>
              </a:rPr>
              <a:t>), the model. The monarch is avoided by predators after just a single unpleasant experience (D, E). The warning color pattern of the monarch helps predators learn to avoid it; the viceroy is protected because its color pattern mimics that of the monarch.</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42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with low confidence">
            <a:extLst>
              <a:ext uri="{FF2B5EF4-FFF2-40B4-BE49-F238E27FC236}">
                <a16:creationId xmlns:a16="http://schemas.microsoft.com/office/drawing/2014/main" id="{423560E7-8C12-42FF-9D9C-D13739C09C6E}"/>
              </a:ext>
            </a:extLst>
          </p:cNvPr>
          <p:cNvPicPr>
            <a:picLocks noChangeAspect="1"/>
          </p:cNvPicPr>
          <p:nvPr/>
        </p:nvPicPr>
        <p:blipFill rotWithShape="1">
          <a:blip r:embed="rId2"/>
          <a:srcRect b="15350"/>
          <a:stretch/>
        </p:blipFill>
        <p:spPr>
          <a:xfrm>
            <a:off x="395535" y="191325"/>
            <a:ext cx="3818007" cy="6478035"/>
          </a:xfrm>
          <a:prstGeom prst="rect">
            <a:avLst/>
          </a:prstGeom>
        </p:spPr>
      </p:pic>
      <p:sp>
        <p:nvSpPr>
          <p:cNvPr id="6" name="TextBox 5">
            <a:extLst>
              <a:ext uri="{FF2B5EF4-FFF2-40B4-BE49-F238E27FC236}">
                <a16:creationId xmlns:a16="http://schemas.microsoft.com/office/drawing/2014/main" id="{5AFA5999-8EF8-40A3-AA10-31E13EE1EB85}"/>
              </a:ext>
            </a:extLst>
          </p:cNvPr>
          <p:cNvSpPr txBox="1"/>
          <p:nvPr/>
        </p:nvSpPr>
        <p:spPr>
          <a:xfrm>
            <a:off x="4572000" y="332656"/>
            <a:ext cx="4176465"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5.5</a:t>
            </a:r>
            <a:r>
              <a:rPr lang="en-US" sz="1800" dirty="0">
                <a:effectLst/>
                <a:latin typeface="+mn-lt"/>
                <a:ea typeface="Times New Roman" panose="02020603050405020304" pitchFamily="18" charset="0"/>
                <a:cs typeface="Times New Roman" panose="02020603050405020304" pitchFamily="18" charset="0"/>
              </a:rPr>
              <a:t> Industrial melanism in peppered moths in the British Isles.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002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193B881-F4DD-4EEB-BD0F-2FC8DBAB1DCD}"/>
              </a:ext>
            </a:extLst>
          </p:cNvPr>
          <p:cNvPicPr>
            <a:picLocks noChangeAspect="1"/>
          </p:cNvPicPr>
          <p:nvPr/>
        </p:nvPicPr>
        <p:blipFill rotWithShape="1">
          <a:blip r:embed="rId2"/>
          <a:srcRect b="16328"/>
          <a:stretch/>
        </p:blipFill>
        <p:spPr>
          <a:xfrm>
            <a:off x="323528" y="260648"/>
            <a:ext cx="5788211" cy="6192688"/>
          </a:xfrm>
          <a:prstGeom prst="rect">
            <a:avLst/>
          </a:prstGeom>
        </p:spPr>
      </p:pic>
      <p:sp>
        <p:nvSpPr>
          <p:cNvPr id="6" name="TextBox 5">
            <a:extLst>
              <a:ext uri="{FF2B5EF4-FFF2-40B4-BE49-F238E27FC236}">
                <a16:creationId xmlns:a16="http://schemas.microsoft.com/office/drawing/2014/main" id="{EEC7759C-4566-4F4F-931A-5DD31893919E}"/>
              </a:ext>
            </a:extLst>
          </p:cNvPr>
          <p:cNvSpPr txBox="1"/>
          <p:nvPr/>
        </p:nvSpPr>
        <p:spPr>
          <a:xfrm>
            <a:off x="6300192" y="4730883"/>
            <a:ext cx="2664296" cy="1477328"/>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5.6</a:t>
            </a:r>
            <a:r>
              <a:rPr lang="en-US" sz="1800" dirty="0">
                <a:effectLst/>
                <a:latin typeface="+mn-lt"/>
                <a:ea typeface="Times New Roman" panose="02020603050405020304" pitchFamily="18" charset="0"/>
                <a:cs typeface="Times New Roman" panose="02020603050405020304" pitchFamily="18" charset="0"/>
              </a:rPr>
              <a:t> Homologies among mammalian forelimbs adapted to different functions.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92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7E605F1-C37D-45DC-928F-98DF6EABEEFC}"/>
              </a:ext>
            </a:extLst>
          </p:cNvPr>
          <p:cNvPicPr>
            <a:picLocks noChangeAspect="1"/>
          </p:cNvPicPr>
          <p:nvPr/>
        </p:nvPicPr>
        <p:blipFill rotWithShape="1">
          <a:blip r:embed="rId2"/>
          <a:srcRect b="27052"/>
          <a:stretch/>
        </p:blipFill>
        <p:spPr>
          <a:xfrm>
            <a:off x="1619672" y="260648"/>
            <a:ext cx="6192688" cy="4639091"/>
          </a:xfrm>
          <a:prstGeom prst="rect">
            <a:avLst/>
          </a:prstGeom>
        </p:spPr>
      </p:pic>
      <p:sp>
        <p:nvSpPr>
          <p:cNvPr id="6" name="TextBox 5">
            <a:extLst>
              <a:ext uri="{FF2B5EF4-FFF2-40B4-BE49-F238E27FC236}">
                <a16:creationId xmlns:a16="http://schemas.microsoft.com/office/drawing/2014/main" id="{FD91CD7F-B16F-4A4F-8556-EFD2AD541FAC}"/>
              </a:ext>
            </a:extLst>
          </p:cNvPr>
          <p:cNvSpPr txBox="1"/>
          <p:nvPr/>
        </p:nvSpPr>
        <p:spPr>
          <a:xfrm>
            <a:off x="755576" y="5373216"/>
            <a:ext cx="7632848"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5.7</a:t>
            </a:r>
            <a:r>
              <a:rPr lang="en-US" sz="1800" dirty="0">
                <a:effectLst/>
                <a:latin typeface="+mn-lt"/>
                <a:ea typeface="Times New Roman" panose="02020603050405020304" pitchFamily="18" charset="0"/>
                <a:cs typeface="Times New Roman" panose="02020603050405020304" pitchFamily="18" charset="0"/>
              </a:rPr>
              <a:t> Three living types of cephalopod mollusks (kingdom Animalia, phylum Mollusca, class Cephalopoda): the cuttlefish, the squid, and the chambered nautilus.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88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251520" y="332656"/>
            <a:ext cx="8784976" cy="6192688"/>
          </a:xfrm>
        </p:spPr>
        <p:txBody>
          <a:bodyPr/>
          <a:lstStyle/>
          <a:p>
            <a:pPr marL="0" indent="0">
              <a:buNone/>
            </a:pPr>
            <a:r>
              <a:rPr lang="en-US" altLang="en-US" b="1" dirty="0"/>
              <a:t>The Darwinian paradigm reorganized biological thought</a:t>
            </a:r>
          </a:p>
          <a:p>
            <a:pPr marL="0" indent="0">
              <a:buNone/>
            </a:pPr>
            <a:endParaRPr lang="en-US" altLang="en-US" b="1" dirty="0"/>
          </a:p>
          <a:p>
            <a:pPr marL="0" indent="0">
              <a:buNone/>
            </a:pPr>
            <a:r>
              <a:rPr lang="en-GB" altLang="en-US" sz="1800" dirty="0"/>
              <a:t>Pre-Darwinian thought</a:t>
            </a:r>
          </a:p>
          <a:p>
            <a:pPr marL="0" indent="0">
              <a:buNone/>
            </a:pPr>
            <a:r>
              <a:rPr lang="en-GB" altLang="en-US" sz="1800" dirty="0"/>
              <a:t>	The “Chain of Being”</a:t>
            </a:r>
          </a:p>
          <a:p>
            <a:pPr marL="0" indent="0">
              <a:buNone/>
            </a:pPr>
            <a:r>
              <a:rPr lang="en-GB" altLang="en-US" sz="1800" dirty="0"/>
              <a:t>	Paley and “Natural Theology”</a:t>
            </a:r>
          </a:p>
          <a:p>
            <a:pPr marL="0" indent="0">
              <a:buNone/>
            </a:pPr>
            <a:r>
              <a:rPr lang="en-GB" altLang="en-US" sz="1800" dirty="0"/>
              <a:t>	Lamarck: single-file evolution; strong environmental influence</a:t>
            </a:r>
          </a:p>
          <a:p>
            <a:pPr marL="0" indent="0">
              <a:buNone/>
            </a:pPr>
            <a:r>
              <a:rPr lang="en-GB" altLang="en-US" sz="1800" dirty="0"/>
              <a:t>The development of Darwin’s ideas</a:t>
            </a:r>
          </a:p>
          <a:p>
            <a:pPr marL="0" indent="0">
              <a:buNone/>
            </a:pPr>
            <a:r>
              <a:rPr lang="en-GB" altLang="en-US" sz="1800" dirty="0"/>
              <a:t>	Family background and education</a:t>
            </a:r>
          </a:p>
          <a:p>
            <a:pPr marL="0" indent="0">
              <a:buNone/>
            </a:pPr>
            <a:r>
              <a:rPr lang="en-GB" altLang="en-US" sz="1800" dirty="0"/>
              <a:t>	The voyage of H.M.S. Beagle</a:t>
            </a:r>
          </a:p>
          <a:p>
            <a:pPr marL="0" indent="0">
              <a:buNone/>
            </a:pPr>
            <a:r>
              <a:rPr lang="en-GB" altLang="en-US" sz="1800" dirty="0"/>
              <a:t>		Big new idea #1: Branching descent, with modification</a:t>
            </a:r>
          </a:p>
          <a:p>
            <a:pPr marL="0" indent="0">
              <a:buNone/>
            </a:pPr>
            <a:r>
              <a:rPr lang="en-GB" altLang="en-US" sz="1800" dirty="0"/>
              <a:t>	Malthus, animal breeders, etc.</a:t>
            </a:r>
          </a:p>
          <a:p>
            <a:pPr marL="0" indent="0">
              <a:buNone/>
            </a:pPr>
            <a:r>
              <a:rPr lang="en-GB" altLang="en-US" sz="1800" dirty="0"/>
              <a:t>		Big new idea #2: Natural selection</a:t>
            </a:r>
          </a:p>
          <a:p>
            <a:pPr marL="0" indent="0">
              <a:buNone/>
            </a:pPr>
            <a:r>
              <a:rPr lang="en-GB" altLang="en-US" sz="1800" dirty="0"/>
              <a:t>Wallace and Darwin’s publication</a:t>
            </a:r>
          </a:p>
          <a:p>
            <a:pPr marL="0" indent="0">
              <a:buNone/>
            </a:pPr>
            <a:r>
              <a:rPr lang="en-GB" altLang="en-US" sz="1800" dirty="0"/>
              <a:t>	Linnaean Society papers (1858)</a:t>
            </a:r>
          </a:p>
          <a:p>
            <a:pPr marL="0" indent="0">
              <a:buNone/>
            </a:pPr>
            <a:r>
              <a:rPr lang="en-GB" altLang="en-US" sz="1800" dirty="0"/>
              <a:t>	On the Origin of Species (1859)</a:t>
            </a:r>
          </a:p>
          <a:p>
            <a:pPr marL="0" indent="0">
              <a:buNone/>
            </a:pPr>
            <a:r>
              <a:rPr lang="en-GB" altLang="en-US" sz="1800" dirty="0"/>
              <a:t>	Quick acceptance of Branching Descent with Modification</a:t>
            </a:r>
          </a:p>
          <a:p>
            <a:pPr marL="0" indent="0">
              <a:buNone/>
            </a:pPr>
            <a:r>
              <a:rPr lang="en-GB" altLang="en-US" sz="1800" dirty="0"/>
              <a:t>	Slower acceptance of Natural Selection</a:t>
            </a:r>
          </a:p>
          <a:p>
            <a:pPr marL="0" indent="0">
              <a:buNone/>
            </a:pPr>
            <a:endParaRPr lang="en-US" alt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3188CD26-F98B-4E0B-9048-9DEEB9771EDE}"/>
              </a:ext>
            </a:extLst>
          </p:cNvPr>
          <p:cNvPicPr>
            <a:picLocks noChangeAspect="1"/>
          </p:cNvPicPr>
          <p:nvPr/>
        </p:nvPicPr>
        <p:blipFill rotWithShape="1">
          <a:blip r:embed="rId2"/>
          <a:srcRect b="15350"/>
          <a:stretch/>
        </p:blipFill>
        <p:spPr>
          <a:xfrm>
            <a:off x="251520" y="188639"/>
            <a:ext cx="5544616" cy="6504201"/>
          </a:xfrm>
          <a:prstGeom prst="rect">
            <a:avLst/>
          </a:prstGeom>
        </p:spPr>
      </p:pic>
      <p:sp>
        <p:nvSpPr>
          <p:cNvPr id="6" name="TextBox 5">
            <a:extLst>
              <a:ext uri="{FF2B5EF4-FFF2-40B4-BE49-F238E27FC236}">
                <a16:creationId xmlns:a16="http://schemas.microsoft.com/office/drawing/2014/main" id="{E55F1993-742C-4580-BEB8-5D97D351B103}"/>
              </a:ext>
            </a:extLst>
          </p:cNvPr>
          <p:cNvSpPr txBox="1"/>
          <p:nvPr/>
        </p:nvSpPr>
        <p:spPr>
          <a:xfrm>
            <a:off x="6012160" y="476672"/>
            <a:ext cx="2880320" cy="64633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5.8</a:t>
            </a:r>
            <a:r>
              <a:rPr lang="en-US" sz="1800" dirty="0">
                <a:effectLst/>
                <a:latin typeface="+mn-lt"/>
                <a:ea typeface="Times New Roman" panose="02020603050405020304" pitchFamily="18" charset="0"/>
                <a:cs typeface="Times New Roman" panose="02020603050405020304" pitchFamily="18" charset="0"/>
              </a:rPr>
              <a:t> The geological time scale.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39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CDDE0D4-0720-40DB-BFED-B8B510B0A3EE}"/>
              </a:ext>
            </a:extLst>
          </p:cNvPr>
          <p:cNvPicPr>
            <a:picLocks noChangeAspect="1"/>
          </p:cNvPicPr>
          <p:nvPr/>
        </p:nvPicPr>
        <p:blipFill rotWithShape="1">
          <a:blip r:embed="rId2"/>
          <a:srcRect b="22700"/>
          <a:stretch/>
        </p:blipFill>
        <p:spPr>
          <a:xfrm>
            <a:off x="395536" y="181650"/>
            <a:ext cx="4608512" cy="6494699"/>
          </a:xfrm>
          <a:prstGeom prst="rect">
            <a:avLst/>
          </a:prstGeom>
        </p:spPr>
      </p:pic>
      <p:sp>
        <p:nvSpPr>
          <p:cNvPr id="6" name="TextBox 5">
            <a:extLst>
              <a:ext uri="{FF2B5EF4-FFF2-40B4-BE49-F238E27FC236}">
                <a16:creationId xmlns:a16="http://schemas.microsoft.com/office/drawing/2014/main" id="{978E0DA7-532C-4283-89E5-BF4F71F676EB}"/>
              </a:ext>
            </a:extLst>
          </p:cNvPr>
          <p:cNvSpPr txBox="1"/>
          <p:nvPr/>
        </p:nvSpPr>
        <p:spPr>
          <a:xfrm>
            <a:off x="5220072" y="3861048"/>
            <a:ext cx="3816424" cy="2031325"/>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5.9</a:t>
            </a:r>
            <a:r>
              <a:rPr lang="en-US" sz="1800" dirty="0">
                <a:effectLst/>
                <a:latin typeface="+mn-lt"/>
                <a:ea typeface="Times New Roman" panose="02020603050405020304" pitchFamily="18" charset="0"/>
                <a:cs typeface="Times New Roman" panose="02020603050405020304" pitchFamily="18" charset="0"/>
              </a:rPr>
              <a:t> Family tree of the class Cephalopoda (phylum Mollusca), showing branching descent over time. Horizontal width represents number of species in each group; vertical distance represents time.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317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6CCF33E-2B96-4C48-9C14-5B39D9643335}"/>
              </a:ext>
            </a:extLst>
          </p:cNvPr>
          <p:cNvPicPr>
            <a:picLocks noChangeAspect="1"/>
          </p:cNvPicPr>
          <p:nvPr/>
        </p:nvPicPr>
        <p:blipFill rotWithShape="1">
          <a:blip r:embed="rId2"/>
          <a:srcRect b="17451"/>
          <a:stretch/>
        </p:blipFill>
        <p:spPr>
          <a:xfrm>
            <a:off x="323528" y="510927"/>
            <a:ext cx="5414852" cy="5400600"/>
          </a:xfrm>
          <a:prstGeom prst="rect">
            <a:avLst/>
          </a:prstGeom>
        </p:spPr>
      </p:pic>
      <p:sp>
        <p:nvSpPr>
          <p:cNvPr id="6" name="TextBox 5">
            <a:extLst>
              <a:ext uri="{FF2B5EF4-FFF2-40B4-BE49-F238E27FC236}">
                <a16:creationId xmlns:a16="http://schemas.microsoft.com/office/drawing/2014/main" id="{DB421944-C9F5-4BB5-85A4-2D830B657A02}"/>
              </a:ext>
            </a:extLst>
          </p:cNvPr>
          <p:cNvSpPr txBox="1"/>
          <p:nvPr/>
        </p:nvSpPr>
        <p:spPr>
          <a:xfrm>
            <a:off x="5868144" y="1556792"/>
            <a:ext cx="3096344" cy="3139321"/>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5.10</a:t>
            </a:r>
            <a:r>
              <a:rPr lang="en-US" sz="1800" dirty="0">
                <a:effectLst/>
                <a:latin typeface="+mn-lt"/>
                <a:ea typeface="Times New Roman" panose="02020603050405020304" pitchFamily="18" charset="0"/>
                <a:cs typeface="Times New Roman" panose="02020603050405020304" pitchFamily="18" charset="0"/>
              </a:rPr>
              <a:t> The early bird </a:t>
            </a:r>
            <a:r>
              <a:rPr lang="en-US" sz="1800" i="1" dirty="0">
                <a:effectLst/>
                <a:latin typeface="+mn-lt"/>
                <a:ea typeface="Times New Roman" panose="02020603050405020304" pitchFamily="18" charset="0"/>
                <a:cs typeface="Times New Roman" panose="02020603050405020304" pitchFamily="18" charset="0"/>
              </a:rPr>
              <a:t>Archaeopteryx,</a:t>
            </a:r>
            <a:r>
              <a:rPr lang="en-US" sz="1800" dirty="0">
                <a:effectLst/>
                <a:latin typeface="+mn-lt"/>
                <a:ea typeface="Times New Roman" panose="02020603050405020304" pitchFamily="18" charset="0"/>
                <a:cs typeface="Times New Roman" panose="02020603050405020304" pitchFamily="18" charset="0"/>
              </a:rPr>
              <a:t> compared with a modern-day pigeon. Modern birds lack teeth, and evolution has enlarged the braincase and strengthened other parts (wing, ribs, breastbone, pelvis, tail) highlighted here.</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80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31DA4B1-95E5-4AD6-92FE-B6526DBB5839}"/>
              </a:ext>
            </a:extLst>
          </p:cNvPr>
          <p:cNvPicPr>
            <a:picLocks noChangeAspect="1"/>
          </p:cNvPicPr>
          <p:nvPr/>
        </p:nvPicPr>
        <p:blipFill rotWithShape="1">
          <a:blip r:embed="rId2"/>
          <a:srcRect b="26653"/>
          <a:stretch/>
        </p:blipFill>
        <p:spPr>
          <a:xfrm>
            <a:off x="1907704" y="188641"/>
            <a:ext cx="4464496" cy="3869756"/>
          </a:xfrm>
          <a:prstGeom prst="rect">
            <a:avLst/>
          </a:prstGeom>
        </p:spPr>
      </p:pic>
      <p:sp>
        <p:nvSpPr>
          <p:cNvPr id="6" name="TextBox 5">
            <a:extLst>
              <a:ext uri="{FF2B5EF4-FFF2-40B4-BE49-F238E27FC236}">
                <a16:creationId xmlns:a16="http://schemas.microsoft.com/office/drawing/2014/main" id="{C39D0489-9E8E-4488-9301-9CAF2D95031A}"/>
              </a:ext>
            </a:extLst>
          </p:cNvPr>
          <p:cNvSpPr txBox="1"/>
          <p:nvPr/>
        </p:nvSpPr>
        <p:spPr>
          <a:xfrm>
            <a:off x="179512" y="4149080"/>
            <a:ext cx="8856984" cy="2308324"/>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5.11 </a:t>
            </a:r>
            <a:r>
              <a:rPr lang="en-US" sz="1800" dirty="0">
                <a:effectLst/>
                <a:latin typeface="+mn-lt"/>
                <a:ea typeface="Times New Roman" panose="02020603050405020304" pitchFamily="18" charset="0"/>
                <a:cs typeface="Times New Roman" panose="02020603050405020304" pitchFamily="18" charset="0"/>
              </a:rPr>
              <a:t>The evolution of insect wings. The efficiency of thoracic folds in primitive insect-like arthropods was measured according to two criteria:  efficiency in cooling the body down by dissipating heat, and efficiency in airborne locomotion by adding to downward air resistance and to lift. Up to a certain size, increments in the size of the folds improved cooling ability but had little effect on locomotion. Thus, early increases in fitness among small to moderate wing sizes depended on improved cooling; however, later increases in fitness depended more on improvements in flying ability.</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99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5D45B-AD93-401D-8225-8864D1A7D8F8}"/>
              </a:ext>
            </a:extLst>
          </p:cNvPr>
          <p:cNvSpPr>
            <a:spLocks noGrp="1"/>
          </p:cNvSpPr>
          <p:nvPr>
            <p:ph idx="1"/>
          </p:nvPr>
        </p:nvSpPr>
        <p:spPr>
          <a:xfrm>
            <a:off x="406400" y="476672"/>
            <a:ext cx="8205788" cy="5314528"/>
          </a:xfrm>
        </p:spPr>
        <p:txBody>
          <a:bodyPr/>
          <a:lstStyle/>
          <a:p>
            <a:pPr marL="0" indent="0">
              <a:buNone/>
            </a:pPr>
            <a:r>
              <a:rPr lang="en-GB" b="1" dirty="0"/>
              <a:t>Creationists challenge evolutionary thought</a:t>
            </a:r>
          </a:p>
          <a:p>
            <a:pPr marL="0" indent="0">
              <a:buNone/>
            </a:pPr>
            <a:endParaRPr lang="en-GB" b="1" dirty="0"/>
          </a:p>
          <a:p>
            <a:pPr marL="0" indent="0">
              <a:buNone/>
            </a:pPr>
            <a:r>
              <a:rPr lang="en-GB" dirty="0"/>
              <a:t>Bible-based creationism</a:t>
            </a:r>
          </a:p>
          <a:p>
            <a:pPr marL="0" indent="0">
              <a:buNone/>
            </a:pPr>
            <a:endParaRPr lang="en-GB" dirty="0"/>
          </a:p>
          <a:p>
            <a:pPr marL="0" indent="0">
              <a:buNone/>
            </a:pPr>
            <a:r>
              <a:rPr lang="en-GB" dirty="0"/>
              <a:t>Intelligent design</a:t>
            </a:r>
          </a:p>
          <a:p>
            <a:pPr marL="0" indent="0">
              <a:buNone/>
            </a:pPr>
            <a:endParaRPr lang="en-GB" dirty="0"/>
          </a:p>
          <a:p>
            <a:pPr marL="0" indent="0">
              <a:buNone/>
            </a:pPr>
            <a:r>
              <a:rPr lang="en-GB" dirty="0"/>
              <a:t>Reconciling science and religion</a:t>
            </a:r>
          </a:p>
        </p:txBody>
      </p:sp>
    </p:spTree>
    <p:extLst>
      <p:ext uri="{BB962C8B-B14F-4D97-AF65-F5344CB8AC3E}">
        <p14:creationId xmlns:p14="http://schemas.microsoft.com/office/powerpoint/2010/main" val="1877909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B568D3-0CE8-4308-BED0-B6CDE18E39F1}"/>
              </a:ext>
            </a:extLst>
          </p:cNvPr>
          <p:cNvSpPr>
            <a:spLocks noGrp="1"/>
          </p:cNvSpPr>
          <p:nvPr>
            <p:ph idx="1"/>
          </p:nvPr>
        </p:nvSpPr>
        <p:spPr>
          <a:xfrm>
            <a:off x="406400" y="404664"/>
            <a:ext cx="8205788" cy="5386536"/>
          </a:xfrm>
        </p:spPr>
        <p:txBody>
          <a:bodyPr/>
          <a:lstStyle/>
          <a:p>
            <a:pPr marL="0" indent="0">
              <a:buNone/>
            </a:pPr>
            <a:r>
              <a:rPr lang="en-GB" b="1" dirty="0"/>
              <a:t>Species are central to the modern evolutionary paradigm</a:t>
            </a:r>
          </a:p>
          <a:p>
            <a:pPr marL="0" indent="0">
              <a:buNone/>
            </a:pPr>
            <a:endParaRPr lang="en-GB" b="1" dirty="0"/>
          </a:p>
          <a:p>
            <a:pPr marL="0" indent="0">
              <a:buNone/>
            </a:pPr>
            <a:r>
              <a:rPr lang="en-GB" dirty="0"/>
              <a:t>Populations and species</a:t>
            </a:r>
          </a:p>
          <a:p>
            <a:pPr marL="0" indent="0">
              <a:buNone/>
            </a:pPr>
            <a:endParaRPr lang="en-GB" dirty="0"/>
          </a:p>
          <a:p>
            <a:pPr marL="0" indent="0">
              <a:buNone/>
            </a:pPr>
            <a:r>
              <a:rPr lang="en-GB" dirty="0"/>
              <a:t>How new species originate</a:t>
            </a:r>
          </a:p>
        </p:txBody>
      </p:sp>
    </p:spTree>
    <p:extLst>
      <p:ext uri="{BB962C8B-B14F-4D97-AF65-F5344CB8AC3E}">
        <p14:creationId xmlns:p14="http://schemas.microsoft.com/office/powerpoint/2010/main" val="4275923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3D8D3A2-624A-4531-BC5F-FE7DC96C37A8}"/>
              </a:ext>
            </a:extLst>
          </p:cNvPr>
          <p:cNvPicPr>
            <a:picLocks noChangeAspect="1"/>
          </p:cNvPicPr>
          <p:nvPr/>
        </p:nvPicPr>
        <p:blipFill rotWithShape="1">
          <a:blip r:embed="rId2"/>
          <a:srcRect b="39538"/>
          <a:stretch/>
        </p:blipFill>
        <p:spPr>
          <a:xfrm>
            <a:off x="467544" y="332656"/>
            <a:ext cx="8280920" cy="4202788"/>
          </a:xfrm>
          <a:prstGeom prst="rect">
            <a:avLst/>
          </a:prstGeom>
        </p:spPr>
      </p:pic>
      <p:sp>
        <p:nvSpPr>
          <p:cNvPr id="6" name="TextBox 5">
            <a:extLst>
              <a:ext uri="{FF2B5EF4-FFF2-40B4-BE49-F238E27FC236}">
                <a16:creationId xmlns:a16="http://schemas.microsoft.com/office/drawing/2014/main" id="{32B4CE18-8668-4848-980C-9FFC54E0A1FE}"/>
              </a:ext>
            </a:extLst>
          </p:cNvPr>
          <p:cNvSpPr txBox="1"/>
          <p:nvPr/>
        </p:nvSpPr>
        <p:spPr>
          <a:xfrm>
            <a:off x="755576" y="5013176"/>
            <a:ext cx="7632848"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5.12</a:t>
            </a:r>
            <a:r>
              <a:rPr lang="en-US" sz="1800" dirty="0">
                <a:effectLst/>
                <a:latin typeface="+mn-lt"/>
                <a:ea typeface="Times New Roman" panose="02020603050405020304" pitchFamily="18" charset="0"/>
                <a:cs typeface="Times New Roman" panose="02020603050405020304" pitchFamily="18" charset="0"/>
              </a:rPr>
              <a:t> Reproductive isolation of several frog species by season of mating, an ecological means of preventing mating between species.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972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0B07571-713F-49C5-A8CE-AB176A851C67}"/>
              </a:ext>
            </a:extLst>
          </p:cNvPr>
          <p:cNvPicPr>
            <a:picLocks noChangeAspect="1"/>
          </p:cNvPicPr>
          <p:nvPr/>
        </p:nvPicPr>
        <p:blipFill rotWithShape="1">
          <a:blip r:embed="rId2"/>
          <a:srcRect b="21498"/>
          <a:stretch/>
        </p:blipFill>
        <p:spPr>
          <a:xfrm>
            <a:off x="395536" y="260648"/>
            <a:ext cx="5329080" cy="6336704"/>
          </a:xfrm>
          <a:prstGeom prst="rect">
            <a:avLst/>
          </a:prstGeom>
        </p:spPr>
      </p:pic>
      <p:sp>
        <p:nvSpPr>
          <p:cNvPr id="6" name="TextBox 5">
            <a:extLst>
              <a:ext uri="{FF2B5EF4-FFF2-40B4-BE49-F238E27FC236}">
                <a16:creationId xmlns:a16="http://schemas.microsoft.com/office/drawing/2014/main" id="{DAE4BFC7-5A64-403D-AE28-30E8E6CFDF11}"/>
              </a:ext>
            </a:extLst>
          </p:cNvPr>
          <p:cNvSpPr txBox="1"/>
          <p:nvPr/>
        </p:nvSpPr>
        <p:spPr>
          <a:xfrm>
            <a:off x="5796136" y="332656"/>
            <a:ext cx="2952328" cy="590931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5.13</a:t>
            </a:r>
            <a:r>
              <a:rPr lang="en-US" sz="1800" dirty="0">
                <a:effectLst/>
                <a:latin typeface="+mn-lt"/>
                <a:ea typeface="Times New Roman" panose="02020603050405020304" pitchFamily="18" charset="0"/>
                <a:cs typeface="Times New Roman" panose="02020603050405020304" pitchFamily="18" charset="0"/>
              </a:rPr>
              <a:t> Flashing patterns used as mating signals by different species of fireflies. The species 1 to 9 are reproductively isolated from one another by the behavioral differences shown in these patterns. Details in this form of behavioral isolation include the duration of each flash, the number of repetitions, and the location of the insect when it flashes. A firefly will respond only to the flashing pattern of its own species.</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547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535DB1-EF0B-4551-990A-8F8D9BD6583C}"/>
              </a:ext>
            </a:extLst>
          </p:cNvPr>
          <p:cNvSpPr>
            <a:spLocks noGrp="1"/>
          </p:cNvSpPr>
          <p:nvPr>
            <p:ph idx="1"/>
          </p:nvPr>
        </p:nvSpPr>
        <p:spPr>
          <a:xfrm>
            <a:off x="611560" y="1628800"/>
            <a:ext cx="8205788" cy="4162400"/>
          </a:xfrm>
        </p:spPr>
        <p:txBody>
          <a:bodyPr/>
          <a:lstStyle/>
          <a:p>
            <a:pPr marL="0" indent="0">
              <a:lnSpc>
                <a:spcPct val="115000"/>
              </a:lnSpc>
              <a:spcAft>
                <a:spcPts val="1000"/>
              </a:spcAft>
              <a:buNone/>
              <a:tabLst>
                <a:tab pos="457200" algn="l"/>
                <a:tab pos="914400" algn="l"/>
                <a:tab pos="1371600" algn="l"/>
                <a:tab pos="1657985" algn="l"/>
              </a:tabLst>
            </a:pPr>
            <a:r>
              <a:rPr lang="en-US" sz="2000" dirty="0">
                <a:effectLst/>
                <a:ea typeface="Calibri" panose="020F0502020204030204" pitchFamily="34" charset="0"/>
                <a:cs typeface="Times New Roman" panose="02020603050405020304" pitchFamily="18" charset="0"/>
              </a:rPr>
              <a:t>"Species are groups of actually or potentially interbreeding natural populations which are reproductively isolated from other such groups."</a:t>
            </a:r>
            <a:endParaRPr lang="en-GB" sz="2000" dirty="0">
              <a:effectLst/>
              <a:ea typeface="Calibri" panose="020F0502020204030204" pitchFamily="34" charset="0"/>
              <a:cs typeface="Times New Roman" panose="02020603050405020304" pitchFamily="18" charset="0"/>
            </a:endParaRPr>
          </a:p>
          <a:p>
            <a:pPr marL="0" indent="0" algn="r">
              <a:lnSpc>
                <a:spcPct val="115000"/>
              </a:lnSpc>
              <a:spcAft>
                <a:spcPts val="1000"/>
              </a:spcAft>
              <a:buNone/>
              <a:tabLst>
                <a:tab pos="457200" algn="l"/>
                <a:tab pos="914400" algn="l"/>
                <a:tab pos="1371600" algn="l"/>
                <a:tab pos="1657985" algn="l"/>
              </a:tabLst>
            </a:pPr>
            <a:r>
              <a:rPr lang="en-US" sz="2000" dirty="0">
                <a:effectLst/>
                <a:ea typeface="Calibri" panose="020F0502020204030204" pitchFamily="34" charset="0"/>
                <a:cs typeface="Times New Roman" panose="02020603050405020304" pitchFamily="18" charset="0"/>
              </a:rPr>
              <a:t>			--Ernst Mayr (1942)</a:t>
            </a:r>
            <a:endParaRPr lang="en-GB" sz="2000" dirty="0">
              <a:effectLst/>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1218694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F78392D-AA69-4EB7-9AE9-DB9DAF96E6F2}"/>
              </a:ext>
            </a:extLst>
          </p:cNvPr>
          <p:cNvPicPr>
            <a:picLocks noChangeAspect="1"/>
          </p:cNvPicPr>
          <p:nvPr/>
        </p:nvPicPr>
        <p:blipFill rotWithShape="1">
          <a:blip r:embed="rId2"/>
          <a:srcRect b="26520"/>
          <a:stretch/>
        </p:blipFill>
        <p:spPr>
          <a:xfrm>
            <a:off x="359532" y="332656"/>
            <a:ext cx="8424936" cy="3885499"/>
          </a:xfrm>
          <a:prstGeom prst="rect">
            <a:avLst/>
          </a:prstGeom>
        </p:spPr>
      </p:pic>
      <p:sp>
        <p:nvSpPr>
          <p:cNvPr id="6" name="TextBox 5">
            <a:extLst>
              <a:ext uri="{FF2B5EF4-FFF2-40B4-BE49-F238E27FC236}">
                <a16:creationId xmlns:a16="http://schemas.microsoft.com/office/drawing/2014/main" id="{5FC08177-1220-4772-986E-189FB836EF77}"/>
              </a:ext>
            </a:extLst>
          </p:cNvPr>
          <p:cNvSpPr txBox="1"/>
          <p:nvPr/>
        </p:nvSpPr>
        <p:spPr>
          <a:xfrm>
            <a:off x="359532" y="4437112"/>
            <a:ext cx="8424936"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5.14 </a:t>
            </a:r>
            <a:r>
              <a:rPr lang="en-US" sz="1800" dirty="0">
                <a:effectLst/>
                <a:latin typeface="+mn-lt"/>
                <a:ea typeface="Times New Roman" panose="02020603050405020304" pitchFamily="18" charset="0"/>
              </a:rPr>
              <a:t>Geographic speciation: the evolution of reproductive isolation during geographic isolation. Genetically variable populations that spread geographically can develop locally different populations that are capable of interbreeding with one another initially. If the populations are separated for a long enough time by a barrier such as a mountain range or a deep canyon, they may develop differences that prevent interbreeding even after contact is resumed.</a:t>
            </a:r>
            <a:endParaRPr lang="en-GB" dirty="0">
              <a:latin typeface="+mn-lt"/>
            </a:endParaRPr>
          </a:p>
        </p:txBody>
      </p:sp>
    </p:spTree>
    <p:extLst>
      <p:ext uri="{BB962C8B-B14F-4D97-AF65-F5344CB8AC3E}">
        <p14:creationId xmlns:p14="http://schemas.microsoft.com/office/powerpoint/2010/main" val="291833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AEBE90D-9C07-49B4-83E1-67FF32AC4BED}"/>
              </a:ext>
            </a:extLst>
          </p:cNvPr>
          <p:cNvPicPr>
            <a:picLocks noChangeAspect="1"/>
          </p:cNvPicPr>
          <p:nvPr/>
        </p:nvPicPr>
        <p:blipFill rotWithShape="1">
          <a:blip r:embed="rId2"/>
          <a:srcRect b="17906"/>
          <a:stretch/>
        </p:blipFill>
        <p:spPr>
          <a:xfrm>
            <a:off x="1907704" y="260648"/>
            <a:ext cx="4968552" cy="4255522"/>
          </a:xfrm>
          <a:prstGeom prst="rect">
            <a:avLst/>
          </a:prstGeom>
        </p:spPr>
      </p:pic>
      <p:sp>
        <p:nvSpPr>
          <p:cNvPr id="6" name="TextBox 5">
            <a:extLst>
              <a:ext uri="{FF2B5EF4-FFF2-40B4-BE49-F238E27FC236}">
                <a16:creationId xmlns:a16="http://schemas.microsoft.com/office/drawing/2014/main" id="{73F773B2-F850-4020-9DF7-C59752167FB4}"/>
              </a:ext>
            </a:extLst>
          </p:cNvPr>
          <p:cNvSpPr txBox="1"/>
          <p:nvPr/>
        </p:nvSpPr>
        <p:spPr>
          <a:xfrm>
            <a:off x="251520" y="4581128"/>
            <a:ext cx="8280920" cy="2031325"/>
          </a:xfrm>
          <a:prstGeom prst="rect">
            <a:avLst/>
          </a:prstGeom>
          <a:noFill/>
        </p:spPr>
        <p:txBody>
          <a:bodyPr wrap="square" rtlCol="0">
            <a:spAutoFit/>
          </a:bodyPr>
          <a:lstStyle/>
          <a:p>
            <a:pPr marL="226695" algn="l">
              <a:spcBef>
                <a:spcPts val="0"/>
              </a:spcBef>
              <a:spcAft>
                <a:spcPts val="0"/>
              </a:spcAft>
            </a:pPr>
            <a:r>
              <a:rPr lang="en-US" sz="1800" b="1" dirty="0">
                <a:effectLst/>
                <a:latin typeface="+mn-lt"/>
                <a:ea typeface="Times New Roman" panose="02020603050405020304" pitchFamily="18" charset="0"/>
                <a:cs typeface="Times New Roman" panose="02020603050405020304" pitchFamily="18" charset="0"/>
              </a:rPr>
              <a:t>Figure 5.1</a:t>
            </a:r>
            <a:r>
              <a:rPr lang="en-US" sz="1800" dirty="0">
                <a:effectLst/>
                <a:latin typeface="+mn-lt"/>
                <a:ea typeface="Times New Roman" panose="02020603050405020304" pitchFamily="18" charset="0"/>
                <a:cs typeface="Times New Roman" panose="02020603050405020304" pitchFamily="18" charset="0"/>
              </a:rPr>
              <a:t> The pattern of branching descent. Living species in the top row are descended from the ancestors below them. The red circle represents the common ancestor to all other circles, and the red square is likewise ancestral to all the squares. The red hexagonal shape at the bottom is ancestral to all species shown in this family tree. In a classification, all the squares would be placed in one group and all the circles in another.</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209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95015-8DEB-44F8-9252-01A0DA3FDE1F}"/>
              </a:ext>
            </a:extLst>
          </p:cNvPr>
          <p:cNvSpPr>
            <a:spLocks noGrp="1"/>
          </p:cNvSpPr>
          <p:nvPr>
            <p:ph idx="1"/>
          </p:nvPr>
        </p:nvSpPr>
        <p:spPr>
          <a:xfrm>
            <a:off x="406400" y="332656"/>
            <a:ext cx="8205788" cy="5458544"/>
          </a:xfrm>
        </p:spPr>
        <p:txBody>
          <a:bodyPr/>
          <a:lstStyle/>
          <a:p>
            <a:pPr marL="0" indent="0">
              <a:buNone/>
            </a:pPr>
            <a:r>
              <a:rPr lang="en-GB" b="1" dirty="0"/>
              <a:t>Life on Earth originated by natural processes and continues to evolve</a:t>
            </a:r>
          </a:p>
          <a:p>
            <a:pPr marL="0" indent="0">
              <a:buNone/>
            </a:pPr>
            <a:endParaRPr lang="en-GB" b="1" dirty="0"/>
          </a:p>
          <a:p>
            <a:pPr marL="0" indent="0">
              <a:buNone/>
            </a:pPr>
            <a:r>
              <a:rPr lang="en-GB" dirty="0"/>
              <a:t>Oparin, Miller and the Origin of Life</a:t>
            </a:r>
          </a:p>
          <a:p>
            <a:pPr marL="0" indent="0">
              <a:buNone/>
            </a:pPr>
            <a:endParaRPr lang="en-GB" dirty="0"/>
          </a:p>
          <a:p>
            <a:pPr marL="0" indent="0">
              <a:buNone/>
            </a:pPr>
            <a:r>
              <a:rPr lang="en-GB" dirty="0"/>
              <a:t>Evidence of early life on Earth</a:t>
            </a:r>
          </a:p>
          <a:p>
            <a:pPr marL="0" indent="0">
              <a:buNone/>
            </a:pPr>
            <a:endParaRPr lang="en-GB" dirty="0"/>
          </a:p>
          <a:p>
            <a:pPr marL="0" indent="0">
              <a:buNone/>
            </a:pPr>
            <a:r>
              <a:rPr lang="en-GB" dirty="0"/>
              <a:t>Evolution as an ongoing process</a:t>
            </a:r>
          </a:p>
        </p:txBody>
      </p:sp>
    </p:spTree>
    <p:extLst>
      <p:ext uri="{BB962C8B-B14F-4D97-AF65-F5344CB8AC3E}">
        <p14:creationId xmlns:p14="http://schemas.microsoft.com/office/powerpoint/2010/main" val="1599861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5A975A8-BA17-4480-AAB7-BA4CB90C8EF4}"/>
              </a:ext>
            </a:extLst>
          </p:cNvPr>
          <p:cNvPicPr>
            <a:picLocks noChangeAspect="1"/>
          </p:cNvPicPr>
          <p:nvPr/>
        </p:nvPicPr>
        <p:blipFill rotWithShape="1">
          <a:blip r:embed="rId2"/>
          <a:srcRect b="30073"/>
          <a:stretch/>
        </p:blipFill>
        <p:spPr>
          <a:xfrm>
            <a:off x="179512" y="188640"/>
            <a:ext cx="4032448" cy="6294348"/>
          </a:xfrm>
          <a:prstGeom prst="rect">
            <a:avLst/>
          </a:prstGeom>
        </p:spPr>
      </p:pic>
      <p:sp>
        <p:nvSpPr>
          <p:cNvPr id="6" name="TextBox 5">
            <a:extLst>
              <a:ext uri="{FF2B5EF4-FFF2-40B4-BE49-F238E27FC236}">
                <a16:creationId xmlns:a16="http://schemas.microsoft.com/office/drawing/2014/main" id="{70DF710E-E41F-4620-BD76-750D4C4FBC7A}"/>
              </a:ext>
            </a:extLst>
          </p:cNvPr>
          <p:cNvSpPr txBox="1"/>
          <p:nvPr/>
        </p:nvSpPr>
        <p:spPr>
          <a:xfrm>
            <a:off x="4427984" y="1212155"/>
            <a:ext cx="4392488" cy="4247317"/>
          </a:xfrm>
          <a:prstGeom prst="rect">
            <a:avLst/>
          </a:prstGeom>
          <a:noFill/>
        </p:spPr>
        <p:txBody>
          <a:bodyPr wrap="square" rtlCol="0">
            <a:spAutoFit/>
          </a:bodyPr>
          <a:lstStyle/>
          <a:p>
            <a:r>
              <a:rPr lang="en-US" sz="1800" b="1" dirty="0">
                <a:solidFill>
                  <a:schemeClr val="tx2"/>
                </a:solidFill>
                <a:effectLst/>
                <a:latin typeface="+mn-lt"/>
                <a:cs typeface="Times New Roman" panose="02020603050405020304" pitchFamily="18" charset="0"/>
              </a:rPr>
              <a:t>Figure 5.15 </a:t>
            </a:r>
            <a:r>
              <a:rPr lang="en-US" sz="1800" dirty="0">
                <a:solidFill>
                  <a:schemeClr val="tx2"/>
                </a:solidFill>
                <a:effectLst/>
                <a:latin typeface="+mn-lt"/>
                <a:cs typeface="Times New Roman" panose="02020603050405020304" pitchFamily="18" charset="0"/>
              </a:rPr>
              <a:t>Stanley Miller’s experiment, in which amino acids and other molecules used by living organisms were produced. Heating the flask at the lower left boils the water and keeps the mixture circulating in the direction shown by the arrows. Reactions take place in the spark chamber and reaction products are condensed and recirculated. Valve A is used to sterilize the apparatus and to introduce the starting materials; valve B is used to withdraw samples of the reaction products.</a:t>
            </a:r>
            <a:endParaRPr lang="en-GB" sz="1800" dirty="0">
              <a:solidFill>
                <a:schemeClr val="tx2"/>
              </a:solidFill>
              <a:effectLst/>
              <a:latin typeface="+mn-lt"/>
              <a:cs typeface="Times New Roman" panose="02020603050405020304" pitchFamily="18" charset="0"/>
            </a:endParaRPr>
          </a:p>
        </p:txBody>
      </p:sp>
    </p:spTree>
    <p:extLst>
      <p:ext uri="{BB962C8B-B14F-4D97-AF65-F5344CB8AC3E}">
        <p14:creationId xmlns:p14="http://schemas.microsoft.com/office/powerpoint/2010/main" val="3183933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E510C3-FC09-4F98-9C55-7F820378223A}"/>
              </a:ext>
            </a:extLst>
          </p:cNvPr>
          <p:cNvSpPr>
            <a:spLocks noGrp="1"/>
          </p:cNvSpPr>
          <p:nvPr>
            <p:ph idx="1"/>
          </p:nvPr>
        </p:nvSpPr>
        <p:spPr>
          <a:xfrm>
            <a:off x="469106" y="2060848"/>
            <a:ext cx="8205788" cy="1583630"/>
          </a:xfrm>
        </p:spPr>
        <p:txBody>
          <a:bodyPr/>
          <a:lstStyle/>
          <a:p>
            <a:pPr marL="0" indent="0" algn="ctr">
              <a:buNone/>
            </a:pPr>
            <a:r>
              <a:rPr lang="en-GB" dirty="0"/>
              <a:t>… and evolution is an unfinished process </a:t>
            </a:r>
          </a:p>
          <a:p>
            <a:pPr marL="0" indent="0" algn="ctr">
              <a:buNone/>
            </a:pPr>
            <a:r>
              <a:rPr lang="en-GB" dirty="0"/>
              <a:t>that keeps on going as species continue to adapt </a:t>
            </a:r>
          </a:p>
          <a:p>
            <a:pPr marL="0" indent="0" algn="ctr">
              <a:buNone/>
            </a:pPr>
            <a:r>
              <a:rPr lang="en-GB" dirty="0"/>
              <a:t>and changes continue to occur</a:t>
            </a:r>
          </a:p>
        </p:txBody>
      </p:sp>
    </p:spTree>
    <p:extLst>
      <p:ext uri="{BB962C8B-B14F-4D97-AF65-F5344CB8AC3E}">
        <p14:creationId xmlns:p14="http://schemas.microsoft.com/office/powerpoint/2010/main" val="1095795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E5D07E85-98A8-4942-8EC2-E304758186A6}"/>
              </a:ext>
            </a:extLst>
          </p:cNvPr>
          <p:cNvPicPr>
            <a:picLocks noChangeAspect="1"/>
          </p:cNvPicPr>
          <p:nvPr/>
        </p:nvPicPr>
        <p:blipFill rotWithShape="1">
          <a:blip r:embed="rId2"/>
          <a:srcRect b="20601"/>
          <a:stretch/>
        </p:blipFill>
        <p:spPr>
          <a:xfrm>
            <a:off x="1749334" y="188640"/>
            <a:ext cx="5645332" cy="4824536"/>
          </a:xfrm>
          <a:prstGeom prst="rect">
            <a:avLst/>
          </a:prstGeom>
        </p:spPr>
      </p:pic>
      <p:sp>
        <p:nvSpPr>
          <p:cNvPr id="6" name="TextBox 5">
            <a:extLst>
              <a:ext uri="{FF2B5EF4-FFF2-40B4-BE49-F238E27FC236}">
                <a16:creationId xmlns:a16="http://schemas.microsoft.com/office/drawing/2014/main" id="{CBD00DD8-5C37-4F46-95F2-8A55B6A91213}"/>
              </a:ext>
            </a:extLst>
          </p:cNvPr>
          <p:cNvSpPr txBox="1"/>
          <p:nvPr/>
        </p:nvSpPr>
        <p:spPr>
          <a:xfrm>
            <a:off x="899592" y="5301208"/>
            <a:ext cx="7488832"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5.2</a:t>
            </a:r>
            <a:r>
              <a:rPr lang="en-US" sz="1800" dirty="0">
                <a:effectLst/>
                <a:latin typeface="+mn-lt"/>
                <a:ea typeface="Times New Roman" panose="02020603050405020304" pitchFamily="18" charset="0"/>
                <a:cs typeface="Times New Roman" panose="02020603050405020304" pitchFamily="18" charset="0"/>
              </a:rPr>
              <a:t> An assortment of South American mammals. These species are very different from the mammals found on other continents, even where climates are similar.</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97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ird, outdoor, different&#10;&#10;Description automatically generated">
            <a:extLst>
              <a:ext uri="{FF2B5EF4-FFF2-40B4-BE49-F238E27FC236}">
                <a16:creationId xmlns:a16="http://schemas.microsoft.com/office/drawing/2014/main" id="{DE268A51-BEE5-4C68-B7AF-6EEE8D2BE192}"/>
              </a:ext>
            </a:extLst>
          </p:cNvPr>
          <p:cNvPicPr>
            <a:picLocks noChangeAspect="1"/>
          </p:cNvPicPr>
          <p:nvPr/>
        </p:nvPicPr>
        <p:blipFill rotWithShape="1">
          <a:blip r:embed="rId2"/>
          <a:srcRect b="15710"/>
          <a:stretch/>
        </p:blipFill>
        <p:spPr>
          <a:xfrm>
            <a:off x="1307592" y="188640"/>
            <a:ext cx="6528816" cy="5133184"/>
          </a:xfrm>
          <a:prstGeom prst="rect">
            <a:avLst/>
          </a:prstGeom>
        </p:spPr>
      </p:pic>
      <p:sp>
        <p:nvSpPr>
          <p:cNvPr id="6" name="TextBox 5">
            <a:extLst>
              <a:ext uri="{FF2B5EF4-FFF2-40B4-BE49-F238E27FC236}">
                <a16:creationId xmlns:a16="http://schemas.microsoft.com/office/drawing/2014/main" id="{E9A8CDA7-C4CD-4D91-8952-05E6685C8771}"/>
              </a:ext>
            </a:extLst>
          </p:cNvPr>
          <p:cNvSpPr txBox="1"/>
          <p:nvPr/>
        </p:nvSpPr>
        <p:spPr>
          <a:xfrm>
            <a:off x="971600" y="5517232"/>
            <a:ext cx="7416824" cy="646331"/>
          </a:xfrm>
          <a:prstGeom prst="rect">
            <a:avLst/>
          </a:prstGeom>
          <a:noFill/>
        </p:spPr>
        <p:txBody>
          <a:bodyPr wrap="square" rtlCol="0">
            <a:spAutoFit/>
          </a:bodyPr>
          <a:lstStyle/>
          <a:p>
            <a:pPr marL="226695" algn="l">
              <a:spcBef>
                <a:spcPts val="0"/>
              </a:spcBef>
              <a:spcAft>
                <a:spcPts val="0"/>
              </a:spcAft>
            </a:pPr>
            <a:r>
              <a:rPr lang="en-US" sz="1800" b="1" dirty="0">
                <a:effectLst/>
                <a:latin typeface="+mn-lt"/>
                <a:ea typeface="Times New Roman" panose="02020603050405020304" pitchFamily="18" charset="0"/>
                <a:cs typeface="Times New Roman" panose="02020603050405020304" pitchFamily="18" charset="0"/>
              </a:rPr>
              <a:t>Figure 5.3</a:t>
            </a:r>
            <a:r>
              <a:rPr lang="en-US" sz="1800" dirty="0">
                <a:effectLst/>
                <a:latin typeface="+mn-lt"/>
                <a:ea typeface="Times New Roman" panose="02020603050405020304" pitchFamily="18" charset="0"/>
                <a:cs typeface="Times New Roman" panose="02020603050405020304" pitchFamily="18" charset="0"/>
              </a:rPr>
              <a:t> Five species of Darwin’s finches from the Galapagos Islands.  All photos by Jonah </a:t>
            </a:r>
            <a:r>
              <a:rPr lang="en-US" sz="1800" dirty="0" err="1">
                <a:effectLst/>
                <a:latin typeface="+mn-lt"/>
                <a:ea typeface="Times New Roman" panose="02020603050405020304" pitchFamily="18" charset="0"/>
                <a:cs typeface="Times New Roman" panose="02020603050405020304" pitchFamily="18" charset="0"/>
              </a:rPr>
              <a:t>Benningfield</a:t>
            </a:r>
            <a:r>
              <a:rPr lang="en-US" sz="1800" dirty="0">
                <a:effectLst/>
                <a:latin typeface="+mn-lt"/>
                <a:ea typeface="Times New Roman" panose="02020603050405020304" pitchFamily="18" charset="0"/>
                <a:cs typeface="Times New Roman" panose="02020603050405020304" pitchFamily="18" charset="0"/>
              </a:rPr>
              <a:t>.</a:t>
            </a:r>
            <a:endParaRPr lang="en-GB" sz="18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88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368B1A-BE08-41CD-9D40-ECB7BC14C3B1}"/>
              </a:ext>
            </a:extLst>
          </p:cNvPr>
          <p:cNvSpPr>
            <a:spLocks noGrp="1"/>
          </p:cNvSpPr>
          <p:nvPr>
            <p:ph idx="1"/>
          </p:nvPr>
        </p:nvSpPr>
        <p:spPr>
          <a:xfrm>
            <a:off x="1187624" y="1052736"/>
            <a:ext cx="7128792" cy="4176464"/>
          </a:xfrm>
        </p:spPr>
        <p:txBody>
          <a:bodyPr/>
          <a:lstStyle/>
          <a:p>
            <a:pPr marL="0" indent="0">
              <a:lnSpc>
                <a:spcPct val="115000"/>
              </a:lnSpc>
              <a:spcAft>
                <a:spcPts val="1000"/>
              </a:spcAft>
              <a:buNone/>
              <a:tabLst>
                <a:tab pos="457200" algn="l"/>
                <a:tab pos="914400" algn="l"/>
                <a:tab pos="1371600" algn="l"/>
                <a:tab pos="1657985" algn="l"/>
              </a:tabLs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“I am almost convinced</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tabLst>
                <a:tab pos="457200" algn="l"/>
                <a:tab pos="914400" algn="l"/>
                <a:tab pos="1371600" algn="l"/>
                <a:tab pos="1657985"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(quite contrary to the opinion I started with)</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tabLst>
                <a:tab pos="457200" algn="l"/>
                <a:tab pos="914400" algn="l"/>
                <a:tab pos="1371600" algn="l"/>
                <a:tab pos="1657985" algn="l"/>
              </a:tabLs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that species are not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tabLst>
                <a:tab pos="457200" algn="l"/>
                <a:tab pos="914400" algn="l"/>
                <a:tab pos="1371600" algn="l"/>
                <a:tab pos="1657985" algn="l"/>
              </a:tabLst>
            </a:pPr>
            <a:r>
              <a:rPr lang="en-US" dirty="0">
                <a:effectLst/>
                <a:latin typeface="Times New Roman" panose="02020603050405020304" pitchFamily="18" charset="0"/>
                <a:ea typeface="Calibri" panose="020F0502020204030204" pitchFamily="34" charset="0"/>
                <a:cs typeface="Times New Roman" panose="02020603050405020304" pitchFamily="18" charset="0"/>
              </a:rPr>
              <a:t>(it is like confessing to a murder)</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tabLst>
                <a:tab pos="457200" algn="l"/>
                <a:tab pos="914400" algn="l"/>
                <a:tab pos="1371600" algn="l"/>
                <a:tab pos="1657985" algn="l"/>
              </a:tabLs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Immutable.”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tabLst>
                <a:tab pos="457200" algn="l"/>
                <a:tab pos="914400" algn="l"/>
                <a:tab pos="1371600" algn="l"/>
                <a:tab pos="1657985" algn="l"/>
              </a:tabLst>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--Charles Darwin, letter to Joseph Hooker, 1844</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208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1E865F-3A20-47D0-9B68-3713E528B8D6}"/>
              </a:ext>
            </a:extLst>
          </p:cNvPr>
          <p:cNvSpPr>
            <a:spLocks noGrp="1"/>
          </p:cNvSpPr>
          <p:nvPr>
            <p:ph idx="1"/>
          </p:nvPr>
        </p:nvSpPr>
        <p:spPr>
          <a:xfrm>
            <a:off x="395536" y="1484784"/>
            <a:ext cx="8205788" cy="3096344"/>
          </a:xfrm>
        </p:spPr>
        <p:txBody>
          <a:bodyPr/>
          <a:lstStyle/>
          <a:p>
            <a:pPr marL="0" indent="0">
              <a:spcBef>
                <a:spcPts val="0"/>
              </a:spcBef>
              <a:spcAft>
                <a:spcPts val="0"/>
              </a:spcAft>
              <a:buNone/>
              <a:tabLst>
                <a:tab pos="457200" algn="l"/>
                <a:tab pos="914400" algn="l"/>
                <a:tab pos="1371600" algn="l"/>
                <a:tab pos="1657985" algn="l"/>
              </a:tabLst>
            </a:pPr>
            <a:r>
              <a:rPr lang="en-US" sz="2000" b="1" dirty="0">
                <a:effectLst/>
                <a:ea typeface="Calibri" panose="020F0502020204030204" pitchFamily="34" charset="0"/>
                <a:cs typeface="Times New Roman" panose="02020603050405020304" pitchFamily="18" charset="0"/>
              </a:rPr>
              <a:t>Darwin argues against Paley’s ideas:</a:t>
            </a:r>
            <a:endParaRPr lang="en-GB" sz="20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b="1" dirty="0">
                <a:effectLst/>
                <a:ea typeface="Calibri" panose="020F0502020204030204" pitchFamily="34" charset="0"/>
                <a:cs typeface="Times New Roman" panose="02020603050405020304" pitchFamily="18" charset="0"/>
              </a:rPr>
              <a:t>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"As man can produce … a great result by his methodical and unconscious means of selection, what may not nature effect?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Man can act only on external and visible characters: </a:t>
            </a: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nature ... can act on every internal organ, on every shade of</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constitutional difference, on the whole machinery of life.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Man selects only for his own good; Nature only for the being which she tends.... </a:t>
            </a:r>
            <a:endParaRPr lang="en-GB"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128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08E88C-4724-4C4B-BC7A-04DE42FA2F6D}"/>
              </a:ext>
            </a:extLst>
          </p:cNvPr>
          <p:cNvSpPr>
            <a:spLocks noGrp="1"/>
          </p:cNvSpPr>
          <p:nvPr>
            <p:ph idx="1"/>
          </p:nvPr>
        </p:nvSpPr>
        <p:spPr>
          <a:xfrm>
            <a:off x="469106" y="1196752"/>
            <a:ext cx="8205788" cy="4751982"/>
          </a:xfrm>
        </p:spPr>
        <p:txBody>
          <a:bodyPr/>
          <a:lstStyle/>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How fleeting are the wishes and efforts of man! how short his time! and consequently how poor will his products be, compared with those accumulated by nature during whole geological periods. </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Can we wonder, then, that nature's productions should be far 'truer' in character; that they should be infinitely better adapted to the most complex conditions of life,</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and should plainly bear the stamp of  </a:t>
            </a:r>
            <a:r>
              <a:rPr lang="en-US" sz="1800" b="1" dirty="0">
                <a:effectLst/>
                <a:ea typeface="Calibri" panose="020F0502020204030204" pitchFamily="34" charset="0"/>
                <a:cs typeface="Times New Roman" panose="02020603050405020304" pitchFamily="18" charset="0"/>
              </a:rPr>
              <a:t>far higher workmanship?</a:t>
            </a:r>
            <a:r>
              <a:rPr lang="en-US" sz="1800" dirty="0">
                <a:effectLst/>
                <a:ea typeface="Calibri" panose="020F0502020204030204" pitchFamily="34" charset="0"/>
                <a:cs typeface="Times New Roman" panose="02020603050405020304" pitchFamily="18" charset="0"/>
              </a:rPr>
              <a:t>"</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2000" b="1" dirty="0">
                <a:effectLst/>
                <a:ea typeface="Calibri" panose="020F0502020204030204" pitchFamily="34" charset="0"/>
                <a:cs typeface="Times New Roman" panose="02020603050405020304" pitchFamily="18" charset="0"/>
              </a:rPr>
              <a:t>					</a:t>
            </a:r>
          </a:p>
          <a:p>
            <a:pPr marL="0" indent="0" algn="r">
              <a:spcBef>
                <a:spcPts val="0"/>
              </a:spcBef>
              <a:spcAft>
                <a:spcPts val="0"/>
              </a:spcAft>
              <a:buNone/>
              <a:tabLst>
                <a:tab pos="457200" algn="l"/>
                <a:tab pos="914400" algn="l"/>
                <a:tab pos="1371600" algn="l"/>
                <a:tab pos="1657985" algn="l"/>
              </a:tabLst>
            </a:pPr>
            <a:r>
              <a:rPr lang="en-US" sz="1800" b="1" dirty="0">
                <a:effectLst/>
                <a:ea typeface="Calibri" panose="020F0502020204030204" pitchFamily="34" charset="0"/>
                <a:cs typeface="Times New Roman" panose="02020603050405020304" pitchFamily="18" charset="0"/>
              </a:rPr>
              <a:t>--</a:t>
            </a:r>
            <a:r>
              <a:rPr lang="en-US" sz="1800" dirty="0">
                <a:effectLst/>
                <a:ea typeface="Calibri" panose="020F0502020204030204" pitchFamily="34" charset="0"/>
                <a:cs typeface="Times New Roman" panose="02020603050405020304" pitchFamily="18" charset="0"/>
              </a:rPr>
              <a:t>Darwin, </a:t>
            </a:r>
            <a:r>
              <a:rPr lang="en-US" sz="1800" i="1" dirty="0">
                <a:effectLst/>
                <a:ea typeface="Calibri" panose="020F0502020204030204" pitchFamily="34" charset="0"/>
                <a:cs typeface="Times New Roman" panose="02020603050405020304" pitchFamily="18" charset="0"/>
              </a:rPr>
              <a:t>On the Origin of Species</a:t>
            </a:r>
            <a:r>
              <a:rPr lang="en-US" sz="1800" dirty="0">
                <a:effectLst/>
                <a:ea typeface="Calibri" panose="020F0502020204030204" pitchFamily="34" charset="0"/>
                <a:cs typeface="Times New Roman" panose="02020603050405020304" pitchFamily="18" charset="0"/>
              </a:rPr>
              <a:t>, p. 83-84</a:t>
            </a:r>
            <a:endParaRPr lang="en-GB" sz="1800"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34532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47F773-C7F5-46B1-8A4F-FAC8872F5AC3}"/>
              </a:ext>
            </a:extLst>
          </p:cNvPr>
          <p:cNvSpPr>
            <a:spLocks noGrp="1"/>
          </p:cNvSpPr>
          <p:nvPr>
            <p:ph idx="1"/>
          </p:nvPr>
        </p:nvSpPr>
        <p:spPr>
          <a:xfrm>
            <a:off x="469106" y="980728"/>
            <a:ext cx="8205788" cy="4464496"/>
          </a:xfrm>
        </p:spPr>
        <p:txBody>
          <a:bodyPr/>
          <a:lstStyle/>
          <a:p>
            <a:pPr marL="0" indent="0">
              <a:spcBef>
                <a:spcPts val="0"/>
              </a:spcBef>
              <a:spcAft>
                <a:spcPts val="0"/>
              </a:spcAft>
              <a:buNone/>
              <a:tabLst>
                <a:tab pos="457200" algn="l"/>
                <a:tab pos="914400" algn="l"/>
                <a:tab pos="1371600" algn="l"/>
                <a:tab pos="1657985" algn="l"/>
              </a:tabLst>
            </a:pPr>
            <a:r>
              <a:rPr lang="en-US" sz="2000" b="1" dirty="0">
                <a:effectLst/>
                <a:ea typeface="Calibri" panose="020F0502020204030204" pitchFamily="34" charset="0"/>
                <a:cs typeface="Times New Roman" panose="02020603050405020304" pitchFamily="18" charset="0"/>
              </a:rPr>
              <a:t>Darwin argues against both Lamarck’s ideas and Paley’s:</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"With respect to the absence of whole orders on oceanic islands, </a:t>
            </a:r>
            <a:r>
              <a:rPr lang="en-US" sz="1800" dirty="0" err="1">
                <a:effectLst/>
                <a:ea typeface="Calibri" panose="020F0502020204030204" pitchFamily="34" charset="0"/>
                <a:cs typeface="Times New Roman" panose="02020603050405020304" pitchFamily="18" charset="0"/>
              </a:rPr>
              <a:t>Bory</a:t>
            </a:r>
            <a:r>
              <a:rPr lang="en-US" sz="1800" dirty="0">
                <a:effectLst/>
                <a:ea typeface="Calibri" panose="020F0502020204030204" pitchFamily="34" charset="0"/>
                <a:cs typeface="Times New Roman" panose="02020603050405020304" pitchFamily="18" charset="0"/>
              </a:rPr>
              <a:t> St. Vincent long ago remarked that ... frogs, toads, [and] newts have never been found on any of the many islands with which the great oceans are studded…</a:t>
            </a: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 pos="914400" algn="l"/>
                <a:tab pos="1371600" algn="l"/>
                <a:tab pos="1657985" algn="l"/>
              </a:tabLst>
            </a:pPr>
            <a:r>
              <a:rPr lang="en-US" sz="1800" dirty="0">
                <a:effectLst/>
                <a:ea typeface="Calibri" panose="020F0502020204030204" pitchFamily="34" charset="0"/>
                <a:cs typeface="Times New Roman" panose="02020603050405020304" pitchFamily="18" charset="0"/>
              </a:rPr>
              <a:t>This general absence of frogs, toads, and newts on so many oceanic islands cannot be accounted for by their physical conditions [as environmentalist theories such as Lamarck's would claim]; indeed, it seems that islands are particularly well fitted for these animals; for frogs have been introduced into Madeira, the Azores, and Mauritius, and have multiplied so as to become a nuisance.  </a:t>
            </a:r>
          </a:p>
          <a:p>
            <a:pPr marL="0" indent="0">
              <a:spcBef>
                <a:spcPts val="0"/>
              </a:spcBef>
              <a:spcAft>
                <a:spcPts val="0"/>
              </a:spcAft>
              <a:buNone/>
              <a:tabLst>
                <a:tab pos="457200" algn="l"/>
                <a:tab pos="914400" algn="l"/>
                <a:tab pos="1371600" algn="l"/>
                <a:tab pos="1657985" algn="l"/>
              </a:tabLst>
            </a:pPr>
            <a:endParaRPr lang="en-GB" sz="1800" dirty="0">
              <a:effectLst/>
              <a:ea typeface="Calibri" panose="020F0502020204030204" pitchFamily="34" charset="0"/>
              <a:cs typeface="Times New Roman" panose="02020603050405020304" pitchFamily="18" charset="0"/>
            </a:endParaRPr>
          </a:p>
          <a:p>
            <a:pPr marL="0" indent="0">
              <a:spcBef>
                <a:spcPts val="0"/>
              </a:spcBef>
              <a:spcAft>
                <a:spcPts val="0"/>
              </a:spcAft>
              <a:buNone/>
            </a:pPr>
            <a:endParaRPr lang="en-GB" dirty="0"/>
          </a:p>
        </p:txBody>
      </p:sp>
    </p:spTree>
    <p:extLst>
      <p:ext uri="{BB962C8B-B14F-4D97-AF65-F5344CB8AC3E}">
        <p14:creationId xmlns:p14="http://schemas.microsoft.com/office/powerpoint/2010/main" val="270180094"/>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130</TotalTime>
  <Words>2019</Words>
  <Application>Microsoft Office PowerPoint</Application>
  <PresentationFormat>On-screen Show (4:3)</PresentationFormat>
  <Paragraphs>134</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Rockwell</vt:lpstr>
      <vt:lpstr>Times</vt:lpstr>
      <vt:lpstr>Times New Roman</vt:lpstr>
      <vt:lpstr>Verdana</vt:lpstr>
      <vt:lpstr>Office Theme</vt:lpstr>
      <vt:lpstr>Chapter 5: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Evolution </dc:title>
  <dc:creator>Burton, Leah</dc:creator>
  <cp:lastModifiedBy>Burton, Leah</cp:lastModifiedBy>
  <cp:revision>1</cp:revision>
  <dcterms:created xsi:type="dcterms:W3CDTF">2023-01-11T11:44:44Z</dcterms:created>
  <dcterms:modified xsi:type="dcterms:W3CDTF">2023-01-11T13:54:45Z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2023-01-11T13:54:37Z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294faf64-0b82-4f59-84f9-679f8e03395d</vt:lpwstr>
  </property>
  <property fmtid="{D5CDD505-2E9C-101B-9397-08002B2CF9AE}" pid="10" name="MSIP_Label_2bbab825-a111-45e4-86a1-18cee0005896_ContentBits">
    <vt:lpwstr>2</vt:lpwstr>
  </property>
</Properties>
</file>