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4"/>
  </p:sldMasterIdLst>
  <p:notesMasterIdLst>
    <p:notesMasterId r:id="rId30"/>
  </p:notesMasterIdLst>
  <p:sldIdLst>
    <p:sldId id="267" r:id="rId5"/>
    <p:sldId id="266" r:id="rId6"/>
    <p:sldId id="268" r:id="rId7"/>
    <p:sldId id="269" r:id="rId8"/>
    <p:sldId id="270" r:id="rId9"/>
    <p:sldId id="271" r:id="rId10"/>
    <p:sldId id="272" r:id="rId11"/>
    <p:sldId id="273" r:id="rId12"/>
    <p:sldId id="274" r:id="rId13"/>
    <p:sldId id="275" r:id="rId14"/>
    <p:sldId id="276" r:id="rId15"/>
    <p:sldId id="278" r:id="rId16"/>
    <p:sldId id="277"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itchFamily="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n-ea"/>
        <a:cs typeface="+mn-cs"/>
      </a:defRPr>
    </a:lvl5pPr>
    <a:lvl6pPr marL="2286000" algn="l" defTabSz="914400" rtl="0" eaLnBrk="1" latinLnBrk="0" hangingPunct="1">
      <a:defRPr sz="2400" kern="1200">
        <a:solidFill>
          <a:schemeClr val="tx1"/>
        </a:solidFill>
        <a:latin typeface="Times" pitchFamily="2" charset="0"/>
        <a:ea typeface="+mn-ea"/>
        <a:cs typeface="+mn-cs"/>
      </a:defRPr>
    </a:lvl6pPr>
    <a:lvl7pPr marL="2743200" algn="l" defTabSz="914400" rtl="0" eaLnBrk="1" latinLnBrk="0" hangingPunct="1">
      <a:defRPr sz="2400" kern="1200">
        <a:solidFill>
          <a:schemeClr val="tx1"/>
        </a:solidFill>
        <a:latin typeface="Times" pitchFamily="2" charset="0"/>
        <a:ea typeface="+mn-ea"/>
        <a:cs typeface="+mn-cs"/>
      </a:defRPr>
    </a:lvl7pPr>
    <a:lvl8pPr marL="3200400" algn="l" defTabSz="914400" rtl="0" eaLnBrk="1" latinLnBrk="0" hangingPunct="1">
      <a:defRPr sz="2400" kern="1200">
        <a:solidFill>
          <a:schemeClr val="tx1"/>
        </a:solidFill>
        <a:latin typeface="Times" pitchFamily="2" charset="0"/>
        <a:ea typeface="+mn-ea"/>
        <a:cs typeface="+mn-cs"/>
      </a:defRPr>
    </a:lvl8pPr>
    <a:lvl9pPr marL="3657600" algn="l" defTabSz="914400" rtl="0" eaLnBrk="1" latinLnBrk="0" hangingPunct="1">
      <a:defRPr sz="2400" kern="1200">
        <a:solidFill>
          <a:schemeClr val="tx1"/>
        </a:solidFill>
        <a:latin typeface="Times" pitchFamily="2"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5195" autoAdjust="0"/>
  </p:normalViewPr>
  <p:slideViewPr>
    <p:cSldViewPr>
      <p:cViewPr varScale="1">
        <p:scale>
          <a:sx n="110" d="100"/>
          <a:sy n="110" d="100"/>
        </p:scale>
        <p:origin x="162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DB2EA3F-F159-E248-9012-54E283B753E2}"/>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ltLang="en-US"/>
          </a:p>
        </p:txBody>
      </p:sp>
      <p:sp>
        <p:nvSpPr>
          <p:cNvPr id="11267" name="Rectangle 3">
            <a:extLst>
              <a:ext uri="{FF2B5EF4-FFF2-40B4-BE49-F238E27FC236}">
                <a16:creationId xmlns:a16="http://schemas.microsoft.com/office/drawing/2014/main" id="{7F7BF3D6-3577-144A-BA75-CCCC998CA63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GB" altLang="en-US"/>
          </a:p>
        </p:txBody>
      </p:sp>
      <p:sp>
        <p:nvSpPr>
          <p:cNvPr id="11268" name="Rectangle 4">
            <a:extLst>
              <a:ext uri="{FF2B5EF4-FFF2-40B4-BE49-F238E27FC236}">
                <a16:creationId xmlns:a16="http://schemas.microsoft.com/office/drawing/2014/main" id="{DE1087E9-B16F-0F43-B1D0-1C83C4B7778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2520AC15-B242-F947-80C1-9EFF4AA7C7A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a:extLst>
              <a:ext uri="{FF2B5EF4-FFF2-40B4-BE49-F238E27FC236}">
                <a16:creationId xmlns:a16="http://schemas.microsoft.com/office/drawing/2014/main" id="{C192CC28-A605-094E-8A4E-80F08856B1E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ltLang="en-US"/>
          </a:p>
        </p:txBody>
      </p:sp>
      <p:sp>
        <p:nvSpPr>
          <p:cNvPr id="11271" name="Rectangle 7">
            <a:extLst>
              <a:ext uri="{FF2B5EF4-FFF2-40B4-BE49-F238E27FC236}">
                <a16:creationId xmlns:a16="http://schemas.microsoft.com/office/drawing/2014/main" id="{BC46BD83-B271-7C40-BF3E-296DE2EDD73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E998EB8-CF7C-C940-84EA-D0151FCF608C}"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2" charset="0"/>
        <a:ea typeface="+mn-ea"/>
        <a:cs typeface="+mn-cs"/>
      </a:defRPr>
    </a:lvl1pPr>
    <a:lvl2pPr marL="457200" algn="l" rtl="0" fontAlgn="base">
      <a:spcBef>
        <a:spcPct val="30000"/>
      </a:spcBef>
      <a:spcAft>
        <a:spcPct val="0"/>
      </a:spcAft>
      <a:defRPr sz="1200" kern="1200">
        <a:solidFill>
          <a:schemeClr val="tx1"/>
        </a:solidFill>
        <a:latin typeface="Times" pitchFamily="2" charset="0"/>
        <a:ea typeface="+mn-ea"/>
        <a:cs typeface="+mn-cs"/>
      </a:defRPr>
    </a:lvl2pPr>
    <a:lvl3pPr marL="914400" algn="l" rtl="0" fontAlgn="base">
      <a:spcBef>
        <a:spcPct val="30000"/>
      </a:spcBef>
      <a:spcAft>
        <a:spcPct val="0"/>
      </a:spcAft>
      <a:defRPr sz="1200" kern="1200">
        <a:solidFill>
          <a:schemeClr val="tx1"/>
        </a:solidFill>
        <a:latin typeface="Times" pitchFamily="2" charset="0"/>
        <a:ea typeface="+mn-ea"/>
        <a:cs typeface="+mn-cs"/>
      </a:defRPr>
    </a:lvl3pPr>
    <a:lvl4pPr marL="1371600" algn="l" rtl="0" fontAlgn="base">
      <a:spcBef>
        <a:spcPct val="30000"/>
      </a:spcBef>
      <a:spcAft>
        <a:spcPct val="0"/>
      </a:spcAft>
      <a:defRPr sz="1200" kern="1200">
        <a:solidFill>
          <a:schemeClr val="tx1"/>
        </a:solidFill>
        <a:latin typeface="Times" pitchFamily="2" charset="0"/>
        <a:ea typeface="+mn-ea"/>
        <a:cs typeface="+mn-cs"/>
      </a:defRPr>
    </a:lvl4pPr>
    <a:lvl5pPr marL="1828800" algn="l" rtl="0" fontAlgn="base">
      <a:spcBef>
        <a:spcPct val="30000"/>
      </a:spcBef>
      <a:spcAft>
        <a:spcPct val="0"/>
      </a:spcAft>
      <a:defRPr sz="1200" kern="1200">
        <a:solidFill>
          <a:schemeClr val="tx1"/>
        </a:solidFill>
        <a:latin typeface="Times"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1B897AF-7682-CA48-BA36-9078F14BEA5A}"/>
              </a:ext>
            </a:extLst>
          </p:cNvPr>
          <p:cNvSpPr>
            <a:spLocks noGrp="1" noChangeArrowheads="1"/>
          </p:cNvSpPr>
          <p:nvPr>
            <p:ph type="sldNum" sz="quarter" idx="5"/>
          </p:nvPr>
        </p:nvSpPr>
        <p:spPr>
          <a:ln/>
        </p:spPr>
        <p:txBody>
          <a:bodyPr/>
          <a:lstStyle/>
          <a:p>
            <a:fld id="{824BAE77-510F-164D-9341-A1C13EA57141}" type="slidenum">
              <a:rPr lang="en-GB" altLang="en-US"/>
              <a:pPr/>
              <a:t>1</a:t>
            </a:fld>
            <a:endParaRPr lang="en-GB" altLang="en-US"/>
          </a:p>
        </p:txBody>
      </p:sp>
      <p:sp>
        <p:nvSpPr>
          <p:cNvPr id="80898" name="Rectangle 2">
            <a:extLst>
              <a:ext uri="{FF2B5EF4-FFF2-40B4-BE49-F238E27FC236}">
                <a16:creationId xmlns:a16="http://schemas.microsoft.com/office/drawing/2014/main" id="{3FA0715D-AE68-374D-8A2B-9C7F13F59EF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7267F08-BF80-CE46-86A2-B65A3DF78468}"/>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t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3ECB8F55-A37E-1C4B-ABEE-5584147A5CCC}"/>
              </a:ext>
            </a:extLst>
          </p:cNvPr>
          <p:cNvSpPr>
            <a:spLocks noGrp="1" noChangeArrowheads="1"/>
          </p:cNvSpPr>
          <p:nvPr>
            <p:ph type="ctrTitle"/>
          </p:nvPr>
        </p:nvSpPr>
        <p:spPr>
          <a:xfrm>
            <a:off x="228600" y="2514600"/>
            <a:ext cx="7467600" cy="1295400"/>
          </a:xfrm>
        </p:spPr>
        <p:txBody>
          <a:bodyPr anchor="t"/>
          <a:lstStyle>
            <a:lvl1pPr>
              <a:defRPr/>
            </a:lvl1pPr>
          </a:lstStyle>
          <a:p>
            <a:pPr lvl="0"/>
            <a:r>
              <a:rPr lang="en-US" altLang="en-US" noProof="0"/>
              <a:t>Click to edit Master title style</a:t>
            </a:r>
            <a:endParaRPr lang="en-GB" altLang="en-US" noProof="0"/>
          </a:p>
        </p:txBody>
      </p:sp>
      <p:pic>
        <p:nvPicPr>
          <p:cNvPr id="49162" name="Picture 10" descr="Inf_End_spot">
            <a:extLst>
              <a:ext uri="{FF2B5EF4-FFF2-40B4-BE49-F238E27FC236}">
                <a16:creationId xmlns:a16="http://schemas.microsoft.com/office/drawing/2014/main" id="{4C805E55-8A73-BF42-AA0F-B44B32679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89613"/>
            <a:ext cx="2819400" cy="242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29B101-B9DE-440B-BF4E-3557F09ABE8D}"/>
              </a:ext>
            </a:extLst>
          </p:cNvPr>
          <p:cNvPicPr>
            <a:picLocks noChangeAspect="1"/>
          </p:cNvPicPr>
          <p:nvPr userDrawn="1"/>
        </p:nvPicPr>
        <p:blipFill>
          <a:blip r:embed="rId4"/>
          <a:stretch>
            <a:fillRect/>
          </a:stretch>
        </p:blipFill>
        <p:spPr>
          <a:xfrm>
            <a:off x="533400" y="836712"/>
            <a:ext cx="3352800" cy="10221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9D10-D97A-2346-930B-4CFA1B0EE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83388-7979-254C-8541-197B8E51B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A268-1E84-8145-BB2C-4BAE0155F67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9B72D3-C378-D847-B0FF-557D7BC75E1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69856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726A-7A00-B34A-81DF-93C38A1CD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DA094-D7FC-0847-9BFD-DB47932BE511}"/>
              </a:ext>
            </a:extLst>
          </p:cNvPr>
          <p:cNvSpPr>
            <a:spLocks noGrp="1"/>
          </p:cNvSpPr>
          <p:nvPr>
            <p:ph sz="half" idx="1"/>
          </p:nvPr>
        </p:nvSpPr>
        <p:spPr>
          <a:xfrm>
            <a:off x="406400" y="1557338"/>
            <a:ext cx="4025900"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3E077-2276-B348-9F37-9D31C2E0E7CF}"/>
              </a:ext>
            </a:extLst>
          </p:cNvPr>
          <p:cNvSpPr>
            <a:spLocks noGrp="1"/>
          </p:cNvSpPr>
          <p:nvPr>
            <p:ph sz="half" idx="2"/>
          </p:nvPr>
        </p:nvSpPr>
        <p:spPr>
          <a:xfrm>
            <a:off x="4584700" y="1557338"/>
            <a:ext cx="4027488" cy="423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26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F527-2DC6-6C47-A728-AD938E22864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A52083-1EBF-864D-9BE0-DD205701D01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2A856-78A2-DD47-9ABF-C485EE5DF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62DA2-45AC-0C4C-B754-047245F5C72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73AB76-8F88-6346-BDF9-A84583D9E3A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42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5077E-5F58-BD4A-9D94-DBBA1ADB15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724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2571-3BFD-3D4C-A27D-EC63B86E9A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179659-7050-9E4E-92A1-42C772A9B38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86DF2-1E66-0647-A870-D398A9B7EC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1706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82DA4-401C-4A40-9FA3-FBC571426E7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FA2AE7-7B87-BF45-A2A7-F59305C78BE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0F8761F-17BE-4A49-89BA-0C14E9191CE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679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27FB3D08-E750-1B45-8BB4-9CA749996272}"/>
              </a:ext>
            </a:extLst>
          </p:cNvPr>
          <p:cNvSpPr>
            <a:spLocks noGrp="1" noChangeArrowheads="1"/>
          </p:cNvSpPr>
          <p:nvPr>
            <p:ph type="title"/>
          </p:nvPr>
        </p:nvSpPr>
        <p:spPr bwMode="auto">
          <a:xfrm>
            <a:off x="152400" y="304800"/>
            <a:ext cx="8610600" cy="1066800"/>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48132" name="Rectangle 4">
            <a:extLst>
              <a:ext uri="{FF2B5EF4-FFF2-40B4-BE49-F238E27FC236}">
                <a16:creationId xmlns:a16="http://schemas.microsoft.com/office/drawing/2014/main" id="{7E31376B-6C37-404B-A61D-BBB14965E230}"/>
              </a:ext>
            </a:extLst>
          </p:cNvPr>
          <p:cNvSpPr>
            <a:spLocks noGrp="1" noChangeArrowheads="1"/>
          </p:cNvSpPr>
          <p:nvPr>
            <p:ph type="body" idx="1"/>
          </p:nvPr>
        </p:nvSpPr>
        <p:spPr bwMode="auto">
          <a:xfrm>
            <a:off x="406400" y="1557338"/>
            <a:ext cx="8205788" cy="42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3" name="MSIPCMContentMarking" descr="{&quot;HashCode&quot;:-1348403003,&quot;Placement&quot;:&quot;Footer&quot;,&quot;Top&quot;:521.10614,&quot;Left&quot;:0.0,&quot;SlideWidth&quot;:720,&quot;SlideHeight&quot;:540}">
            <a:extLst>
              <a:ext uri="{FF2B5EF4-FFF2-40B4-BE49-F238E27FC236}">
                <a16:creationId xmlns:a16="http://schemas.microsoft.com/office/drawing/2014/main" id="{EAC2CABD-558B-44C4-979E-7489B2A27564}"/>
              </a:ext>
            </a:extLst>
          </p:cNvPr>
          <p:cNvSpPr txBox="1"/>
          <p:nvPr userDrawn="1"/>
        </p:nvSpPr>
        <p:spPr>
          <a:xfrm>
            <a:off x="0" y="6618048"/>
            <a:ext cx="2130404" cy="239952"/>
          </a:xfrm>
          <a:prstGeom prst="rect">
            <a:avLst/>
          </a:prstGeom>
          <a:noFill/>
        </p:spPr>
        <p:txBody>
          <a:bodyPr vert="horz" wrap="square" lIns="0" tIns="0" rIns="0" bIns="0" rtlCol="0" anchor="ctr" anchorCtr="1">
            <a:spAutoFit/>
          </a:bodyPr>
          <a:lstStyle/>
          <a:p>
            <a:pPr algn="l">
              <a:spcBef>
                <a:spcPct val="0"/>
              </a:spcBef>
              <a:spcAft>
                <a:spcPct val="0"/>
              </a:spcAft>
            </a:pPr>
            <a:r>
              <a:rPr lang="en-GB" sz="900">
                <a:solidFill>
                  <a:srgbClr val="0078D7"/>
                </a:solidFill>
                <a:latin typeface="Rockwell" panose="02060603020205020403" pitchFamily="18" charset="0"/>
              </a:rPr>
              <a:t>Information Classification: General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Lst>
  <p:txStyles>
    <p:title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p:titleStyle>
    <p:bodyStyle>
      <a:lvl1pPr marL="292100" indent="-292100" algn="l" rtl="0" eaLnBrk="1" fontAlgn="base" hangingPunct="1">
        <a:spcBef>
          <a:spcPct val="20000"/>
        </a:spcBef>
        <a:spcAft>
          <a:spcPct val="0"/>
        </a:spcAft>
        <a:buClr>
          <a:srgbClr val="0A57A5"/>
        </a:buClr>
        <a:buChar char="•"/>
        <a:defRPr sz="2400" kern="1200">
          <a:solidFill>
            <a:schemeClr val="tx2"/>
          </a:solidFill>
          <a:latin typeface="+mn-lt"/>
          <a:ea typeface="+mn-ea"/>
          <a:cs typeface="+mn-cs"/>
        </a:defRPr>
      </a:lvl1pPr>
      <a:lvl2pPr marL="673100" indent="-190500" algn="l" rtl="0" eaLnBrk="1" fontAlgn="base" hangingPunct="1">
        <a:spcBef>
          <a:spcPct val="20000"/>
        </a:spcBef>
        <a:spcAft>
          <a:spcPct val="0"/>
        </a:spcAft>
        <a:buClr>
          <a:srgbClr val="0A57A5"/>
        </a:buClr>
        <a:buFont typeface="Times" pitchFamily="2" charset="0"/>
        <a:buChar char="•"/>
        <a:defRPr sz="2000" kern="1200">
          <a:solidFill>
            <a:srgbClr val="1A137B"/>
          </a:solidFill>
          <a:latin typeface="+mn-lt"/>
          <a:ea typeface="+mn-ea"/>
          <a:cs typeface="+mn-cs"/>
        </a:defRPr>
      </a:lvl2pPr>
      <a:lvl3pPr marL="1054100" indent="-190500" algn="l" rtl="0" eaLnBrk="1" fontAlgn="base" hangingPunct="1">
        <a:spcBef>
          <a:spcPct val="20000"/>
        </a:spcBef>
        <a:spcAft>
          <a:spcPct val="0"/>
        </a:spcAft>
        <a:buClr>
          <a:srgbClr val="0A57A5"/>
        </a:buClr>
        <a:buFont typeface="Times" pitchFamily="2" charset="0"/>
        <a:buChar char="•"/>
        <a:defRPr kern="1200">
          <a:solidFill>
            <a:srgbClr val="1A137B"/>
          </a:solidFill>
          <a:latin typeface="+mn-lt"/>
          <a:ea typeface="+mn-ea"/>
          <a:cs typeface="+mn-cs"/>
        </a:defRPr>
      </a:lvl3pPr>
      <a:lvl4pPr marL="1435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4pPr>
      <a:lvl5pPr marL="1816100" indent="-190500" algn="l" rtl="0" eaLnBrk="1" fontAlgn="base" hangingPunct="1">
        <a:spcBef>
          <a:spcPct val="20000"/>
        </a:spcBef>
        <a:spcAft>
          <a:spcPct val="0"/>
        </a:spcAft>
        <a:buClr>
          <a:srgbClr val="0A57A5"/>
        </a:buClr>
        <a:buFont typeface="Times" pitchFamily="2" charset="0"/>
        <a:buChar char="•"/>
        <a:defRPr sz="1600" kern="1200">
          <a:solidFill>
            <a:srgbClr val="1A13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B2A87FA-C2C9-694D-836C-2DC177FDDAED}"/>
              </a:ext>
            </a:extLst>
          </p:cNvPr>
          <p:cNvSpPr>
            <a:spLocks noGrp="1" noChangeArrowheads="1"/>
          </p:cNvSpPr>
          <p:nvPr>
            <p:ph type="ctrTitle"/>
          </p:nvPr>
        </p:nvSpPr>
        <p:spPr>
          <a:xfrm>
            <a:off x="179512" y="2132856"/>
            <a:ext cx="8352928" cy="1202432"/>
          </a:xfrm>
        </p:spPr>
        <p:txBody>
          <a:bodyPr/>
          <a:lstStyle/>
          <a:p>
            <a:r>
              <a:rPr lang="en-US" altLang="en-US" dirty="0"/>
              <a:t>Chapter 4: Genetic Engineering and Genomics</a:t>
            </a:r>
          </a:p>
        </p:txBody>
      </p:sp>
      <p:sp>
        <p:nvSpPr>
          <p:cNvPr id="3" name="Rectangle 2">
            <a:extLst>
              <a:ext uri="{FF2B5EF4-FFF2-40B4-BE49-F238E27FC236}">
                <a16:creationId xmlns:a16="http://schemas.microsoft.com/office/drawing/2014/main" id="{2F923194-77D2-49B1-9C52-58C2681E6E09}"/>
              </a:ext>
            </a:extLst>
          </p:cNvPr>
          <p:cNvSpPr txBox="1">
            <a:spLocks noChangeArrowheads="1"/>
          </p:cNvSpPr>
          <p:nvPr/>
        </p:nvSpPr>
        <p:spPr bwMode="auto">
          <a:xfrm>
            <a:off x="158281" y="4005064"/>
            <a:ext cx="3621631"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2400" dirty="0"/>
              <a:t>Biology Trending, 4e</a:t>
            </a:r>
          </a:p>
        </p:txBody>
      </p:sp>
      <p:sp>
        <p:nvSpPr>
          <p:cNvPr id="4" name="Rectangle 2">
            <a:extLst>
              <a:ext uri="{FF2B5EF4-FFF2-40B4-BE49-F238E27FC236}">
                <a16:creationId xmlns:a16="http://schemas.microsoft.com/office/drawing/2014/main" id="{BCDAD9A6-DB81-423D-A9B3-925F402250E8}"/>
              </a:ext>
            </a:extLst>
          </p:cNvPr>
          <p:cNvSpPr txBox="1">
            <a:spLocks noChangeArrowheads="1"/>
          </p:cNvSpPr>
          <p:nvPr/>
        </p:nvSpPr>
        <p:spPr bwMode="auto">
          <a:xfrm>
            <a:off x="158280" y="4365104"/>
            <a:ext cx="6285928" cy="504056"/>
          </a:xfrm>
          <a:prstGeom prst="rect">
            <a:avLst/>
          </a:prstGeom>
          <a:noFill/>
          <a:ln>
            <a:noFill/>
          </a:ln>
          <a:effectLst/>
          <a:extLst>
            <a:ext uri="{909E8E84-426E-40DD-AFC4-6F175D3DCCD1}">
              <a14:hiddenFill xmlns:a14="http://schemas.microsoft.com/office/drawing/2010/main">
                <a:solidFill>
                  <a:srgbClr val="11147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2088" algn="l" rtl="0" eaLnBrk="1" fontAlgn="base" hangingPunct="1">
              <a:spcBef>
                <a:spcPct val="0"/>
              </a:spcBef>
              <a:spcAft>
                <a:spcPct val="0"/>
              </a:spcAft>
              <a:defRPr sz="3600" kern="1200">
                <a:solidFill>
                  <a:schemeClr val="tx2"/>
                </a:solidFill>
                <a:latin typeface="+mj-lt"/>
                <a:ea typeface="+mj-ea"/>
                <a:cs typeface="+mj-cs"/>
              </a:defRPr>
            </a:lvl1pPr>
            <a:lvl2pPr marL="192088" algn="l" rtl="0" eaLnBrk="1" fontAlgn="base" hangingPunct="1">
              <a:spcBef>
                <a:spcPct val="0"/>
              </a:spcBef>
              <a:spcAft>
                <a:spcPct val="0"/>
              </a:spcAft>
              <a:defRPr sz="3600">
                <a:solidFill>
                  <a:schemeClr val="tx2"/>
                </a:solidFill>
                <a:latin typeface="Verdana" panose="020B0604030504040204" pitchFamily="34" charset="0"/>
              </a:defRPr>
            </a:lvl2pPr>
            <a:lvl3pPr marL="192088" algn="l" rtl="0" eaLnBrk="1" fontAlgn="base" hangingPunct="1">
              <a:spcBef>
                <a:spcPct val="0"/>
              </a:spcBef>
              <a:spcAft>
                <a:spcPct val="0"/>
              </a:spcAft>
              <a:defRPr sz="3600">
                <a:solidFill>
                  <a:schemeClr val="tx2"/>
                </a:solidFill>
                <a:latin typeface="Verdana" panose="020B0604030504040204" pitchFamily="34" charset="0"/>
              </a:defRPr>
            </a:lvl3pPr>
            <a:lvl4pPr marL="192088" algn="l" rtl="0" eaLnBrk="1" fontAlgn="base" hangingPunct="1">
              <a:spcBef>
                <a:spcPct val="0"/>
              </a:spcBef>
              <a:spcAft>
                <a:spcPct val="0"/>
              </a:spcAft>
              <a:defRPr sz="3600">
                <a:solidFill>
                  <a:schemeClr val="tx2"/>
                </a:solidFill>
                <a:latin typeface="Verdana" panose="020B0604030504040204" pitchFamily="34" charset="0"/>
              </a:defRPr>
            </a:lvl4pPr>
            <a:lvl5pPr marL="192088" algn="l" rtl="0" eaLnBrk="1" fontAlgn="base" hangingPunct="1">
              <a:spcBef>
                <a:spcPct val="0"/>
              </a:spcBef>
              <a:spcAft>
                <a:spcPct val="0"/>
              </a:spcAft>
              <a:defRPr sz="3600">
                <a:solidFill>
                  <a:schemeClr val="tx2"/>
                </a:solidFill>
                <a:latin typeface="Verdana" panose="020B0604030504040204" pitchFamily="34" charset="0"/>
              </a:defRPr>
            </a:lvl5pPr>
            <a:lvl6pPr marL="649288" algn="l" rtl="0" eaLnBrk="1" fontAlgn="base" hangingPunct="1">
              <a:spcBef>
                <a:spcPct val="0"/>
              </a:spcBef>
              <a:spcAft>
                <a:spcPct val="0"/>
              </a:spcAft>
              <a:defRPr sz="3600">
                <a:solidFill>
                  <a:schemeClr val="tx2"/>
                </a:solidFill>
                <a:latin typeface="Verdana" panose="020B0604030504040204" pitchFamily="34" charset="0"/>
              </a:defRPr>
            </a:lvl6pPr>
            <a:lvl7pPr marL="1106488" algn="l" rtl="0" eaLnBrk="1" fontAlgn="base" hangingPunct="1">
              <a:spcBef>
                <a:spcPct val="0"/>
              </a:spcBef>
              <a:spcAft>
                <a:spcPct val="0"/>
              </a:spcAft>
              <a:defRPr sz="3600">
                <a:solidFill>
                  <a:schemeClr val="tx2"/>
                </a:solidFill>
                <a:latin typeface="Verdana" panose="020B0604030504040204" pitchFamily="34" charset="0"/>
              </a:defRPr>
            </a:lvl7pPr>
            <a:lvl8pPr marL="1563688" algn="l" rtl="0" eaLnBrk="1" fontAlgn="base" hangingPunct="1">
              <a:spcBef>
                <a:spcPct val="0"/>
              </a:spcBef>
              <a:spcAft>
                <a:spcPct val="0"/>
              </a:spcAft>
              <a:defRPr sz="3600">
                <a:solidFill>
                  <a:schemeClr val="tx2"/>
                </a:solidFill>
                <a:latin typeface="Verdana" panose="020B0604030504040204" pitchFamily="34" charset="0"/>
              </a:defRPr>
            </a:lvl8pPr>
            <a:lvl9pPr marL="2020888" algn="l" rtl="0" eaLnBrk="1" fontAlgn="base" hangingPunct="1">
              <a:spcBef>
                <a:spcPct val="0"/>
              </a:spcBef>
              <a:spcAft>
                <a:spcPct val="0"/>
              </a:spcAft>
              <a:defRPr sz="3600">
                <a:solidFill>
                  <a:schemeClr val="tx2"/>
                </a:solidFill>
                <a:latin typeface="Verdana" panose="020B0604030504040204" pitchFamily="34" charset="0"/>
              </a:defRPr>
            </a:lvl9pPr>
          </a:lstStyle>
          <a:p>
            <a:r>
              <a:rPr lang="en-US" altLang="en-US" sz="1800" dirty="0"/>
              <a:t>Eli Minkoff and Jennifer Hood-DeGrenier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77AA6C1-F175-4CF6-AF57-6002DBF7F479}"/>
              </a:ext>
            </a:extLst>
          </p:cNvPr>
          <p:cNvPicPr>
            <a:picLocks noChangeAspect="1"/>
          </p:cNvPicPr>
          <p:nvPr/>
        </p:nvPicPr>
        <p:blipFill rotWithShape="1">
          <a:blip r:embed="rId2"/>
          <a:srcRect b="23313"/>
          <a:stretch/>
        </p:blipFill>
        <p:spPr>
          <a:xfrm>
            <a:off x="395536" y="332655"/>
            <a:ext cx="8352928" cy="5079765"/>
          </a:xfrm>
          <a:prstGeom prst="rect">
            <a:avLst/>
          </a:prstGeom>
        </p:spPr>
      </p:pic>
      <p:sp>
        <p:nvSpPr>
          <p:cNvPr id="6" name="TextBox 5">
            <a:extLst>
              <a:ext uri="{FF2B5EF4-FFF2-40B4-BE49-F238E27FC236}">
                <a16:creationId xmlns:a16="http://schemas.microsoft.com/office/drawing/2014/main" id="{9D99A4AD-5BCC-47FD-B6E3-8FBCADF1BA5A}"/>
              </a:ext>
            </a:extLst>
          </p:cNvPr>
          <p:cNvSpPr txBox="1"/>
          <p:nvPr/>
        </p:nvSpPr>
        <p:spPr>
          <a:xfrm>
            <a:off x="395536" y="5661248"/>
            <a:ext cx="8352928" cy="646331"/>
          </a:xfrm>
          <a:prstGeom prst="rect">
            <a:avLst/>
          </a:prstGeom>
          <a:noFill/>
        </p:spPr>
        <p:txBody>
          <a:bodyPr wrap="square" rtlCol="0">
            <a:spAutoFit/>
          </a:bodyPr>
          <a:lstStyle/>
          <a:p>
            <a:r>
              <a:rPr lang="en-GB" sz="1800" b="1" dirty="0">
                <a:latin typeface="+mn-lt"/>
              </a:rPr>
              <a:t>Figure 4.8 </a:t>
            </a:r>
            <a:r>
              <a:rPr lang="en-GB" sz="1800" dirty="0">
                <a:latin typeface="+mn-lt"/>
              </a:rPr>
              <a:t>CRISPR RNAs function as a viral </a:t>
            </a:r>
            <a:r>
              <a:rPr lang="en-GB" sz="1800" dirty="0" err="1">
                <a:latin typeface="+mn-lt"/>
              </a:rPr>
              <a:t>defense</a:t>
            </a:r>
            <a:r>
              <a:rPr lang="en-GB" sz="1800" dirty="0">
                <a:latin typeface="+mn-lt"/>
              </a:rPr>
              <a:t> mechanism in bacteria.</a:t>
            </a:r>
            <a:endParaRPr lang="en-GB" sz="1800" b="1" dirty="0">
              <a:latin typeface="+mn-lt"/>
            </a:endParaRPr>
          </a:p>
        </p:txBody>
      </p:sp>
    </p:spTree>
    <p:extLst>
      <p:ext uri="{BB962C8B-B14F-4D97-AF65-F5344CB8AC3E}">
        <p14:creationId xmlns:p14="http://schemas.microsoft.com/office/powerpoint/2010/main" val="401015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135E1508-560F-4E0B-B62F-63C64E8D0886}"/>
              </a:ext>
            </a:extLst>
          </p:cNvPr>
          <p:cNvPicPr>
            <a:picLocks noChangeAspect="1"/>
          </p:cNvPicPr>
          <p:nvPr/>
        </p:nvPicPr>
        <p:blipFill rotWithShape="1">
          <a:blip r:embed="rId2"/>
          <a:srcRect b="12057"/>
          <a:stretch/>
        </p:blipFill>
        <p:spPr>
          <a:xfrm>
            <a:off x="251520" y="260647"/>
            <a:ext cx="4608512" cy="6294825"/>
          </a:xfrm>
          <a:prstGeom prst="rect">
            <a:avLst/>
          </a:prstGeom>
        </p:spPr>
      </p:pic>
      <p:sp>
        <p:nvSpPr>
          <p:cNvPr id="7" name="TextBox 6">
            <a:extLst>
              <a:ext uri="{FF2B5EF4-FFF2-40B4-BE49-F238E27FC236}">
                <a16:creationId xmlns:a16="http://schemas.microsoft.com/office/drawing/2014/main" id="{3EEB3531-150D-4824-AC34-7C404FA2A3CB}"/>
              </a:ext>
            </a:extLst>
          </p:cNvPr>
          <p:cNvSpPr txBox="1"/>
          <p:nvPr/>
        </p:nvSpPr>
        <p:spPr>
          <a:xfrm>
            <a:off x="5076056" y="5157192"/>
            <a:ext cx="3816424" cy="923330"/>
          </a:xfrm>
          <a:prstGeom prst="rect">
            <a:avLst/>
          </a:prstGeom>
          <a:noFill/>
        </p:spPr>
        <p:txBody>
          <a:bodyPr wrap="square" rtlCol="0">
            <a:spAutoFit/>
          </a:bodyPr>
          <a:lstStyle/>
          <a:p>
            <a:r>
              <a:rPr lang="en-GB" sz="1800" b="1" dirty="0">
                <a:latin typeface="+mn-lt"/>
              </a:rPr>
              <a:t>Figure 4.9 </a:t>
            </a:r>
            <a:r>
              <a:rPr lang="en-GB" sz="1800" dirty="0">
                <a:latin typeface="+mn-lt"/>
              </a:rPr>
              <a:t>Application of CRISPR-Cas system to genetic engineering.</a:t>
            </a:r>
            <a:endParaRPr lang="en-GB" sz="1800" b="1" dirty="0">
              <a:latin typeface="+mn-lt"/>
            </a:endParaRPr>
          </a:p>
        </p:txBody>
      </p:sp>
    </p:spTree>
    <p:extLst>
      <p:ext uri="{BB962C8B-B14F-4D97-AF65-F5344CB8AC3E}">
        <p14:creationId xmlns:p14="http://schemas.microsoft.com/office/powerpoint/2010/main" val="185269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6E4455-F547-4440-A29D-96A36C5CB074}"/>
              </a:ext>
            </a:extLst>
          </p:cNvPr>
          <p:cNvSpPr>
            <a:spLocks noGrp="1"/>
          </p:cNvSpPr>
          <p:nvPr>
            <p:ph idx="1"/>
          </p:nvPr>
        </p:nvSpPr>
        <p:spPr>
          <a:xfrm>
            <a:off x="406400" y="260648"/>
            <a:ext cx="8205788" cy="5530552"/>
          </a:xfrm>
        </p:spPr>
        <p:txBody>
          <a:bodyPr/>
          <a:lstStyle/>
          <a:p>
            <a:pPr marL="0" indent="0">
              <a:buNone/>
            </a:pPr>
            <a:r>
              <a:rPr lang="en-GB" b="1" dirty="0"/>
              <a:t>Molecular techniques have led to new uses for genetic information</a:t>
            </a:r>
          </a:p>
          <a:p>
            <a:pPr marL="0" indent="0">
              <a:buNone/>
            </a:pPr>
            <a:endParaRPr lang="en-GB" b="1" dirty="0"/>
          </a:p>
          <a:p>
            <a:pPr marL="0" indent="0">
              <a:buNone/>
            </a:pPr>
            <a:r>
              <a:rPr lang="en-GB" dirty="0"/>
              <a:t>The first DNA marker – restriction-fragment length polymorphisms (RFLPs)</a:t>
            </a:r>
          </a:p>
          <a:p>
            <a:pPr marL="0" indent="0">
              <a:buNone/>
            </a:pPr>
            <a:endParaRPr lang="en-GB" dirty="0"/>
          </a:p>
          <a:p>
            <a:pPr marL="0" indent="0">
              <a:buNone/>
            </a:pPr>
            <a:r>
              <a:rPr lang="en-GB" dirty="0"/>
              <a:t>Using DNA markers to identify individuals</a:t>
            </a:r>
          </a:p>
          <a:p>
            <a:pPr marL="0" indent="0">
              <a:buNone/>
            </a:pPr>
            <a:endParaRPr lang="en-GB" dirty="0"/>
          </a:p>
          <a:p>
            <a:pPr marL="0" indent="0">
              <a:buNone/>
            </a:pPr>
            <a:r>
              <a:rPr lang="en-GB" dirty="0"/>
              <a:t>Additional DNA markers</a:t>
            </a:r>
          </a:p>
          <a:p>
            <a:pPr marL="0" indent="0">
              <a:buNone/>
            </a:pPr>
            <a:endParaRPr lang="en-GB" dirty="0"/>
          </a:p>
          <a:p>
            <a:pPr marL="0" indent="0">
              <a:buNone/>
            </a:pPr>
            <a:r>
              <a:rPr lang="en-GB" dirty="0"/>
              <a:t>Using DNA testing in historical controversies</a:t>
            </a:r>
          </a:p>
          <a:p>
            <a:pPr marL="0" indent="0">
              <a:buNone/>
            </a:pPr>
            <a:endParaRPr lang="en-GB" b="1" dirty="0"/>
          </a:p>
          <a:p>
            <a:pPr marL="0" indent="0">
              <a:buNone/>
            </a:pPr>
            <a:endParaRPr lang="en-GB" b="1" dirty="0"/>
          </a:p>
        </p:txBody>
      </p:sp>
    </p:spTree>
    <p:extLst>
      <p:ext uri="{BB962C8B-B14F-4D97-AF65-F5344CB8AC3E}">
        <p14:creationId xmlns:p14="http://schemas.microsoft.com/office/powerpoint/2010/main" val="1274415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6B1405D2-84C5-463F-BF13-BC43BA6761F3}"/>
              </a:ext>
            </a:extLst>
          </p:cNvPr>
          <p:cNvPicPr>
            <a:picLocks noChangeAspect="1"/>
          </p:cNvPicPr>
          <p:nvPr/>
        </p:nvPicPr>
        <p:blipFill rotWithShape="1">
          <a:blip r:embed="rId2"/>
          <a:srcRect b="16401"/>
          <a:stretch/>
        </p:blipFill>
        <p:spPr>
          <a:xfrm>
            <a:off x="1475656" y="136263"/>
            <a:ext cx="2016224" cy="6619334"/>
          </a:xfrm>
          <a:prstGeom prst="rect">
            <a:avLst/>
          </a:prstGeom>
        </p:spPr>
      </p:pic>
      <p:sp>
        <p:nvSpPr>
          <p:cNvPr id="6" name="TextBox 5">
            <a:extLst>
              <a:ext uri="{FF2B5EF4-FFF2-40B4-BE49-F238E27FC236}">
                <a16:creationId xmlns:a16="http://schemas.microsoft.com/office/drawing/2014/main" id="{231AE71C-B03C-4F75-AF1C-D489B3E80D8E}"/>
              </a:ext>
            </a:extLst>
          </p:cNvPr>
          <p:cNvSpPr txBox="1"/>
          <p:nvPr/>
        </p:nvSpPr>
        <p:spPr>
          <a:xfrm>
            <a:off x="3779912" y="136263"/>
            <a:ext cx="4752528" cy="2862322"/>
          </a:xfrm>
          <a:prstGeom prst="rect">
            <a:avLst/>
          </a:prstGeom>
          <a:noFill/>
        </p:spPr>
        <p:txBody>
          <a:bodyPr wrap="square" rtlCol="0">
            <a:spAutoFit/>
          </a:bodyPr>
          <a:lstStyle/>
          <a:p>
            <a:r>
              <a:rPr lang="en-US" sz="1800" b="1" dirty="0">
                <a:solidFill>
                  <a:srgbClr val="000000"/>
                </a:solidFill>
                <a:effectLst/>
                <a:latin typeface="+mn-lt"/>
                <a:ea typeface="Times New Roman" panose="02020603050405020304" pitchFamily="18" charset="0"/>
              </a:rPr>
              <a:t>FIGURE 4.10.</a:t>
            </a:r>
            <a:r>
              <a:rPr lang="en-US" sz="1800" dirty="0">
                <a:solidFill>
                  <a:srgbClr val="000000"/>
                </a:solidFill>
                <a:effectLst/>
                <a:latin typeface="+mn-lt"/>
                <a:ea typeface="Times New Roman" panose="02020603050405020304" pitchFamily="18" charset="0"/>
              </a:rPr>
              <a:t> Forensic DNA analysis using RFLPs and DNA probes (Southern blotting). In this example, the evidence sample shows the same pattern of bands as DNA from suspect 2. There is therefore a high probability that the DNA in the evidence is from that suspect. The person from whom sample 1 was taken can be eliminated as a suspect.</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38052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719E5E-985F-4154-B72C-09C481B0DFA0}"/>
              </a:ext>
            </a:extLst>
          </p:cNvPr>
          <p:cNvSpPr>
            <a:spLocks noGrp="1"/>
          </p:cNvSpPr>
          <p:nvPr>
            <p:ph idx="1"/>
          </p:nvPr>
        </p:nvSpPr>
        <p:spPr>
          <a:xfrm>
            <a:off x="406400" y="404664"/>
            <a:ext cx="8205788" cy="5386536"/>
          </a:xfrm>
        </p:spPr>
        <p:txBody>
          <a:bodyPr/>
          <a:lstStyle/>
          <a:p>
            <a:pPr marL="0" indent="0">
              <a:buNone/>
            </a:pPr>
            <a:r>
              <a:rPr lang="en-GB" b="1" dirty="0"/>
              <a:t>The Human Genome Project has changed biology</a:t>
            </a:r>
          </a:p>
          <a:p>
            <a:pPr marL="0" indent="0">
              <a:buNone/>
            </a:pPr>
            <a:endParaRPr lang="en-GB" b="1" dirty="0"/>
          </a:p>
          <a:p>
            <a:pPr marL="0" indent="0">
              <a:buNone/>
            </a:pPr>
            <a:r>
              <a:rPr lang="en-GB" dirty="0"/>
              <a:t>Classical DNA sequencing methods were used to sequence the first human genome</a:t>
            </a:r>
          </a:p>
          <a:p>
            <a:pPr marL="0" indent="0">
              <a:buNone/>
            </a:pPr>
            <a:endParaRPr lang="en-GB" dirty="0"/>
          </a:p>
          <a:p>
            <a:pPr marL="0" indent="0">
              <a:buNone/>
            </a:pPr>
            <a:r>
              <a:rPr lang="en-GB" dirty="0"/>
              <a:t>The race to finish the human genome draft sequence</a:t>
            </a:r>
          </a:p>
          <a:p>
            <a:pPr marL="0" indent="0">
              <a:buNone/>
            </a:pPr>
            <a:endParaRPr lang="en-GB" dirty="0"/>
          </a:p>
          <a:p>
            <a:pPr marL="0" indent="0">
              <a:buNone/>
            </a:pPr>
            <a:r>
              <a:rPr lang="en-GB" dirty="0"/>
              <a:t>Lessons from the Human Genome Project</a:t>
            </a:r>
          </a:p>
          <a:p>
            <a:pPr marL="0" indent="0">
              <a:buNone/>
            </a:pPr>
            <a:endParaRPr lang="en-GB" dirty="0"/>
          </a:p>
          <a:p>
            <a:pPr marL="0" indent="0">
              <a:buNone/>
            </a:pPr>
            <a:r>
              <a:rPr lang="en-GB" dirty="0"/>
              <a:t>Some ethical and legal issues</a:t>
            </a:r>
          </a:p>
        </p:txBody>
      </p:sp>
    </p:spTree>
    <p:extLst>
      <p:ext uri="{BB962C8B-B14F-4D97-AF65-F5344CB8AC3E}">
        <p14:creationId xmlns:p14="http://schemas.microsoft.com/office/powerpoint/2010/main" val="91690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20446D2E-3171-49C5-8D30-495D6B4E13A6}"/>
              </a:ext>
            </a:extLst>
          </p:cNvPr>
          <p:cNvPicPr>
            <a:picLocks noChangeAspect="1"/>
          </p:cNvPicPr>
          <p:nvPr/>
        </p:nvPicPr>
        <p:blipFill rotWithShape="1">
          <a:blip r:embed="rId2"/>
          <a:srcRect b="53150"/>
          <a:stretch/>
        </p:blipFill>
        <p:spPr>
          <a:xfrm>
            <a:off x="539552" y="332656"/>
            <a:ext cx="8280920" cy="4661452"/>
          </a:xfrm>
          <a:prstGeom prst="rect">
            <a:avLst/>
          </a:prstGeom>
        </p:spPr>
      </p:pic>
      <p:sp>
        <p:nvSpPr>
          <p:cNvPr id="6" name="TextBox 5">
            <a:extLst>
              <a:ext uri="{FF2B5EF4-FFF2-40B4-BE49-F238E27FC236}">
                <a16:creationId xmlns:a16="http://schemas.microsoft.com/office/drawing/2014/main" id="{08231DBC-9828-4DC0-A370-D0922D5187C6}"/>
              </a:ext>
            </a:extLst>
          </p:cNvPr>
          <p:cNvSpPr txBox="1"/>
          <p:nvPr/>
        </p:nvSpPr>
        <p:spPr>
          <a:xfrm>
            <a:off x="539552" y="5229200"/>
            <a:ext cx="8280920" cy="646331"/>
          </a:xfrm>
          <a:prstGeom prst="rect">
            <a:avLst/>
          </a:prstGeom>
          <a:noFill/>
        </p:spPr>
        <p:txBody>
          <a:bodyPr wrap="square" rtlCol="0">
            <a:spAutoFit/>
          </a:bodyPr>
          <a:lstStyle/>
          <a:p>
            <a:r>
              <a:rPr lang="en-GB" sz="1800" b="1" dirty="0">
                <a:latin typeface="+mn-lt"/>
              </a:rPr>
              <a:t>Figure 4.11 </a:t>
            </a:r>
            <a:r>
              <a:rPr lang="en-GB" sz="1800" dirty="0">
                <a:latin typeface="+mn-lt"/>
              </a:rPr>
              <a:t>The Sanger (di-deoxy) method for determining the sequence of DNA. Steps 1-2.</a:t>
            </a:r>
            <a:endParaRPr lang="en-GB" sz="1800" b="1" dirty="0">
              <a:latin typeface="+mn-lt"/>
            </a:endParaRPr>
          </a:p>
        </p:txBody>
      </p:sp>
    </p:spTree>
    <p:extLst>
      <p:ext uri="{BB962C8B-B14F-4D97-AF65-F5344CB8AC3E}">
        <p14:creationId xmlns:p14="http://schemas.microsoft.com/office/powerpoint/2010/main" val="4201919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2099347A-40DE-4CD5-973E-795CF9A823AE}"/>
              </a:ext>
            </a:extLst>
          </p:cNvPr>
          <p:cNvPicPr>
            <a:picLocks noChangeAspect="1"/>
          </p:cNvPicPr>
          <p:nvPr/>
        </p:nvPicPr>
        <p:blipFill rotWithShape="1">
          <a:blip r:embed="rId2"/>
          <a:srcRect t="46849" b="5901"/>
          <a:stretch/>
        </p:blipFill>
        <p:spPr>
          <a:xfrm>
            <a:off x="467544" y="260647"/>
            <a:ext cx="8352928" cy="4742061"/>
          </a:xfrm>
          <a:prstGeom prst="rect">
            <a:avLst/>
          </a:prstGeom>
        </p:spPr>
      </p:pic>
      <p:sp>
        <p:nvSpPr>
          <p:cNvPr id="6" name="TextBox 5">
            <a:extLst>
              <a:ext uri="{FF2B5EF4-FFF2-40B4-BE49-F238E27FC236}">
                <a16:creationId xmlns:a16="http://schemas.microsoft.com/office/drawing/2014/main" id="{8AAA4FBD-3EE1-4712-8448-3C69157CFB17}"/>
              </a:ext>
            </a:extLst>
          </p:cNvPr>
          <p:cNvSpPr txBox="1"/>
          <p:nvPr/>
        </p:nvSpPr>
        <p:spPr>
          <a:xfrm>
            <a:off x="467544" y="5229200"/>
            <a:ext cx="8280920" cy="646331"/>
          </a:xfrm>
          <a:prstGeom prst="rect">
            <a:avLst/>
          </a:prstGeom>
          <a:noFill/>
        </p:spPr>
        <p:txBody>
          <a:bodyPr wrap="square" rtlCol="0">
            <a:spAutoFit/>
          </a:bodyPr>
          <a:lstStyle/>
          <a:p>
            <a:r>
              <a:rPr lang="en-GB" sz="1800" b="1" dirty="0">
                <a:latin typeface="+mn-lt"/>
              </a:rPr>
              <a:t>Figure 4.11 </a:t>
            </a:r>
            <a:r>
              <a:rPr lang="en-GB" sz="1800" dirty="0">
                <a:latin typeface="+mn-lt"/>
              </a:rPr>
              <a:t>The Sanger (di-deoxy) method for determining the sequence of DNA. Steps 2-4.</a:t>
            </a:r>
            <a:endParaRPr lang="en-GB" sz="1800" b="1" dirty="0">
              <a:latin typeface="+mn-lt"/>
            </a:endParaRPr>
          </a:p>
        </p:txBody>
      </p:sp>
    </p:spTree>
    <p:extLst>
      <p:ext uri="{BB962C8B-B14F-4D97-AF65-F5344CB8AC3E}">
        <p14:creationId xmlns:p14="http://schemas.microsoft.com/office/powerpoint/2010/main" val="366941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0C74863-2E69-4C1D-87AB-96F82EC7E781}"/>
              </a:ext>
            </a:extLst>
          </p:cNvPr>
          <p:cNvPicPr>
            <a:picLocks noChangeAspect="1"/>
          </p:cNvPicPr>
          <p:nvPr/>
        </p:nvPicPr>
        <p:blipFill rotWithShape="1">
          <a:blip r:embed="rId2"/>
          <a:srcRect b="28126"/>
          <a:stretch/>
        </p:blipFill>
        <p:spPr>
          <a:xfrm>
            <a:off x="251520" y="908720"/>
            <a:ext cx="5438958" cy="4536504"/>
          </a:xfrm>
          <a:prstGeom prst="rect">
            <a:avLst/>
          </a:prstGeom>
        </p:spPr>
      </p:pic>
      <p:sp>
        <p:nvSpPr>
          <p:cNvPr id="6" name="TextBox 5">
            <a:extLst>
              <a:ext uri="{FF2B5EF4-FFF2-40B4-BE49-F238E27FC236}">
                <a16:creationId xmlns:a16="http://schemas.microsoft.com/office/drawing/2014/main" id="{F65C04F7-C44F-4104-947E-3189761C7C00}"/>
              </a:ext>
            </a:extLst>
          </p:cNvPr>
          <p:cNvSpPr txBox="1"/>
          <p:nvPr/>
        </p:nvSpPr>
        <p:spPr>
          <a:xfrm>
            <a:off x="5796136" y="1268760"/>
            <a:ext cx="2952328" cy="369331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4.12  </a:t>
            </a:r>
            <a:r>
              <a:rPr lang="en-US" sz="1800" dirty="0">
                <a:effectLst/>
                <a:latin typeface="+mn-lt"/>
                <a:ea typeface="Times New Roman" panose="02020603050405020304" pitchFamily="18" charset="0"/>
              </a:rPr>
              <a:t>Model of the whole-genome shotgun method of genome assembly. Here are the fragments of a sequence cut with two different enzymes. Can you piece them together to reconstruct the complete sequence? Don’t turn the page until you’ve tried it!</a:t>
            </a:r>
            <a:endParaRPr lang="en-GB" sz="1800" dirty="0">
              <a:latin typeface="+mn-lt"/>
            </a:endParaRPr>
          </a:p>
        </p:txBody>
      </p:sp>
    </p:spTree>
    <p:extLst>
      <p:ext uri="{BB962C8B-B14F-4D97-AF65-F5344CB8AC3E}">
        <p14:creationId xmlns:p14="http://schemas.microsoft.com/office/powerpoint/2010/main" val="320105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DE4A537-BC8C-4428-9F90-B542782FE20F}"/>
              </a:ext>
            </a:extLst>
          </p:cNvPr>
          <p:cNvPicPr>
            <a:picLocks noChangeAspect="1"/>
          </p:cNvPicPr>
          <p:nvPr/>
        </p:nvPicPr>
        <p:blipFill rotWithShape="1">
          <a:blip r:embed="rId2"/>
          <a:srcRect b="45122"/>
          <a:stretch/>
        </p:blipFill>
        <p:spPr>
          <a:xfrm>
            <a:off x="539552" y="1412776"/>
            <a:ext cx="8420171" cy="3240360"/>
          </a:xfrm>
          <a:prstGeom prst="rect">
            <a:avLst/>
          </a:prstGeom>
        </p:spPr>
      </p:pic>
    </p:spTree>
    <p:extLst>
      <p:ext uri="{BB962C8B-B14F-4D97-AF65-F5344CB8AC3E}">
        <p14:creationId xmlns:p14="http://schemas.microsoft.com/office/powerpoint/2010/main" val="3298971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9D15FE-FA89-405A-85EB-55BE9E89F278}"/>
              </a:ext>
            </a:extLst>
          </p:cNvPr>
          <p:cNvSpPr>
            <a:spLocks noGrp="1"/>
          </p:cNvSpPr>
          <p:nvPr>
            <p:ph idx="1"/>
          </p:nvPr>
        </p:nvSpPr>
        <p:spPr>
          <a:xfrm>
            <a:off x="406400" y="260648"/>
            <a:ext cx="8205788" cy="5530552"/>
          </a:xfrm>
        </p:spPr>
        <p:txBody>
          <a:bodyPr/>
          <a:lstStyle/>
          <a:p>
            <a:pPr marL="0" indent="0">
              <a:buNone/>
            </a:pPr>
            <a:r>
              <a:rPr lang="en-GB" b="1" dirty="0"/>
              <a:t>Lessons from the Human Genome Project:</a:t>
            </a:r>
          </a:p>
          <a:p>
            <a:pPr marL="0" indent="0">
              <a:buNone/>
            </a:pPr>
            <a:endParaRPr lang="en-GB" b="1" dirty="0"/>
          </a:p>
          <a:p>
            <a:pPr marL="457200" indent="-457200">
              <a:buAutoNum type="arabicPeriod"/>
            </a:pPr>
            <a:r>
              <a:rPr lang="en-GB" dirty="0"/>
              <a:t>Much of our DNA (≈98%) is non-coding</a:t>
            </a:r>
          </a:p>
          <a:p>
            <a:pPr marL="457200" indent="-457200">
              <a:buAutoNum type="arabicPeriod"/>
            </a:pPr>
            <a:r>
              <a:rPr lang="en-GB" dirty="0"/>
              <a:t>The number of human genes is less than 25,000</a:t>
            </a:r>
          </a:p>
          <a:p>
            <a:pPr marL="457200" indent="-457200">
              <a:buAutoNum type="arabicPeriod"/>
            </a:pPr>
            <a:r>
              <a:rPr lang="en-GB" dirty="0"/>
              <a:t>Most gene products are proteins of undetermined function</a:t>
            </a:r>
          </a:p>
          <a:p>
            <a:pPr marL="457200" indent="-457200">
              <a:buAutoNum type="arabicPeriod"/>
            </a:pPr>
            <a:r>
              <a:rPr lang="en-GB" dirty="0"/>
              <a:t>Most human genes are also found in other species; only ≈1% are unique</a:t>
            </a:r>
          </a:p>
          <a:p>
            <a:pPr marL="457200" indent="-457200">
              <a:buAutoNum type="arabicPeriod"/>
            </a:pPr>
            <a:r>
              <a:rPr lang="en-GB" dirty="0"/>
              <a:t>About 200 human genes have homologs in bacteria but not in most animals</a:t>
            </a:r>
          </a:p>
          <a:p>
            <a:pPr marL="457200" indent="-457200">
              <a:buAutoNum type="arabicPeriod"/>
            </a:pPr>
            <a:r>
              <a:rPr lang="en-GB" dirty="0"/>
              <a:t>Mutation rates vary throughout the genome</a:t>
            </a:r>
          </a:p>
          <a:p>
            <a:pPr marL="457200" indent="-457200">
              <a:buAutoNum type="arabicPeriod"/>
            </a:pPr>
            <a:r>
              <a:rPr lang="en-GB" dirty="0"/>
              <a:t>Many individual variations exist in single nucleotides (SNPs)</a:t>
            </a:r>
          </a:p>
        </p:txBody>
      </p:sp>
    </p:spTree>
    <p:extLst>
      <p:ext uri="{BB962C8B-B14F-4D97-AF65-F5344CB8AC3E}">
        <p14:creationId xmlns:p14="http://schemas.microsoft.com/office/powerpoint/2010/main" val="324579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a:extLst>
              <a:ext uri="{FF2B5EF4-FFF2-40B4-BE49-F238E27FC236}">
                <a16:creationId xmlns:a16="http://schemas.microsoft.com/office/drawing/2014/main" id="{800DEC46-5FBC-3B42-A81A-07D1C87AE92C}"/>
              </a:ext>
            </a:extLst>
          </p:cNvPr>
          <p:cNvSpPr>
            <a:spLocks noGrp="1" noChangeArrowheads="1"/>
          </p:cNvSpPr>
          <p:nvPr>
            <p:ph type="body" idx="1"/>
          </p:nvPr>
        </p:nvSpPr>
        <p:spPr>
          <a:xfrm>
            <a:off x="406400" y="332656"/>
            <a:ext cx="8205788" cy="5458544"/>
          </a:xfrm>
        </p:spPr>
        <p:txBody>
          <a:bodyPr/>
          <a:lstStyle/>
          <a:p>
            <a:pPr marL="0" indent="0">
              <a:buNone/>
            </a:pPr>
            <a:r>
              <a:rPr lang="en-US" altLang="en-US" b="1" dirty="0"/>
              <a:t>Genetic engineering makes targeted changes to genetic information</a:t>
            </a:r>
          </a:p>
          <a:p>
            <a:pPr marL="0" indent="0">
              <a:buNone/>
            </a:pPr>
            <a:endParaRPr lang="en-US" altLang="en-US" b="1" dirty="0"/>
          </a:p>
          <a:p>
            <a:pPr marL="0" indent="0">
              <a:buNone/>
            </a:pPr>
            <a:r>
              <a:rPr lang="en-US" altLang="en-US" dirty="0"/>
              <a:t>Methods of genetic engineering</a:t>
            </a:r>
          </a:p>
          <a:p>
            <a:pPr marL="0" indent="0">
              <a:buNone/>
            </a:pPr>
            <a:endParaRPr lang="en-US" altLang="en-US" dirty="0"/>
          </a:p>
          <a:p>
            <a:pPr marL="0" indent="0">
              <a:buNone/>
            </a:pPr>
            <a:r>
              <a:rPr lang="en-US" altLang="en-US" dirty="0"/>
              <a:t>Genetic engineering in medicine</a:t>
            </a:r>
          </a:p>
          <a:p>
            <a:pPr marL="0" indent="0">
              <a:buNone/>
            </a:pPr>
            <a:endParaRPr lang="en-US" altLang="en-US" dirty="0"/>
          </a:p>
          <a:p>
            <a:pPr marL="0" indent="0">
              <a:buNone/>
            </a:pPr>
            <a:r>
              <a:rPr lang="en-US" altLang="en-US" dirty="0"/>
              <a:t>New frontiers: CRISPR gene editing and direct base editing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FC04B7-7B7F-479E-8C48-CF4C9827562B}"/>
              </a:ext>
            </a:extLst>
          </p:cNvPr>
          <p:cNvSpPr>
            <a:spLocks noGrp="1"/>
          </p:cNvSpPr>
          <p:nvPr>
            <p:ph idx="1"/>
          </p:nvPr>
        </p:nvSpPr>
        <p:spPr>
          <a:xfrm>
            <a:off x="323528" y="260648"/>
            <a:ext cx="8352928" cy="6120680"/>
          </a:xfrm>
        </p:spPr>
        <p:txBody>
          <a:bodyPr/>
          <a:lstStyle/>
          <a:p>
            <a:pPr marL="0" indent="0">
              <a:buNone/>
            </a:pPr>
            <a:r>
              <a:rPr lang="en-GB" b="1" dirty="0"/>
              <a:t>Genomics is a new field of biology developed as a result of the Human Genome Project</a:t>
            </a:r>
          </a:p>
          <a:p>
            <a:pPr marL="0" indent="0">
              <a:buNone/>
            </a:pPr>
            <a:endParaRPr lang="en-GB" b="1" dirty="0"/>
          </a:p>
          <a:p>
            <a:pPr marL="0" indent="0">
              <a:buNone/>
            </a:pPr>
            <a:r>
              <a:rPr lang="en-GB" dirty="0"/>
              <a:t>Bioinformatics</a:t>
            </a:r>
          </a:p>
          <a:p>
            <a:pPr marL="0" indent="0">
              <a:buNone/>
            </a:pPr>
            <a:endParaRPr lang="en-GB" dirty="0"/>
          </a:p>
          <a:p>
            <a:pPr marL="0" indent="0">
              <a:buNone/>
            </a:pPr>
            <a:r>
              <a:rPr lang="en-GB" dirty="0"/>
              <a:t>Next-generation DNA sequencing</a:t>
            </a:r>
          </a:p>
          <a:p>
            <a:pPr marL="0" indent="0">
              <a:buNone/>
            </a:pPr>
            <a:endParaRPr lang="en-GB" dirty="0"/>
          </a:p>
          <a:p>
            <a:pPr marL="0" indent="0">
              <a:buNone/>
            </a:pPr>
            <a:r>
              <a:rPr lang="en-GB" dirty="0"/>
              <a:t>Comparative genomics</a:t>
            </a:r>
          </a:p>
          <a:p>
            <a:pPr marL="0" indent="0">
              <a:buNone/>
            </a:pPr>
            <a:endParaRPr lang="en-GB" dirty="0"/>
          </a:p>
          <a:p>
            <a:pPr marL="0" indent="0">
              <a:buNone/>
            </a:pPr>
            <a:r>
              <a:rPr lang="en-GB" dirty="0"/>
              <a:t>Functional genomics</a:t>
            </a:r>
          </a:p>
          <a:p>
            <a:pPr marL="0" indent="0">
              <a:buNone/>
            </a:pPr>
            <a:endParaRPr lang="en-GB" dirty="0"/>
          </a:p>
          <a:p>
            <a:pPr marL="0" indent="0">
              <a:buNone/>
            </a:pPr>
            <a:r>
              <a:rPr lang="en-GB" dirty="0"/>
              <a:t>Proteomics</a:t>
            </a:r>
          </a:p>
          <a:p>
            <a:pPr marL="0" indent="0">
              <a:buNone/>
            </a:pPr>
            <a:endParaRPr lang="en-GB" dirty="0"/>
          </a:p>
          <a:p>
            <a:pPr marL="0" indent="0">
              <a:buNone/>
            </a:pPr>
            <a:r>
              <a:rPr lang="en-GB" dirty="0"/>
              <a:t>Transcriptomics</a:t>
            </a:r>
          </a:p>
        </p:txBody>
      </p:sp>
    </p:spTree>
    <p:extLst>
      <p:ext uri="{BB962C8B-B14F-4D97-AF65-F5344CB8AC3E}">
        <p14:creationId xmlns:p14="http://schemas.microsoft.com/office/powerpoint/2010/main" val="130741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with medium confidence">
            <a:extLst>
              <a:ext uri="{FF2B5EF4-FFF2-40B4-BE49-F238E27FC236}">
                <a16:creationId xmlns:a16="http://schemas.microsoft.com/office/drawing/2014/main" id="{CEFB6EED-0522-4F5D-8887-5F5C4FCF8D60}"/>
              </a:ext>
            </a:extLst>
          </p:cNvPr>
          <p:cNvPicPr>
            <a:picLocks noChangeAspect="1"/>
          </p:cNvPicPr>
          <p:nvPr/>
        </p:nvPicPr>
        <p:blipFill rotWithShape="1">
          <a:blip r:embed="rId2"/>
          <a:srcRect b="43219"/>
          <a:stretch/>
        </p:blipFill>
        <p:spPr>
          <a:xfrm>
            <a:off x="2195736" y="212228"/>
            <a:ext cx="4536504" cy="3211998"/>
          </a:xfrm>
          <a:prstGeom prst="rect">
            <a:avLst/>
          </a:prstGeom>
        </p:spPr>
      </p:pic>
      <p:sp>
        <p:nvSpPr>
          <p:cNvPr id="6" name="TextBox 5">
            <a:extLst>
              <a:ext uri="{FF2B5EF4-FFF2-40B4-BE49-F238E27FC236}">
                <a16:creationId xmlns:a16="http://schemas.microsoft.com/office/drawing/2014/main" id="{827C2DBE-0649-44FA-BCA1-A57B02D6369C}"/>
              </a:ext>
            </a:extLst>
          </p:cNvPr>
          <p:cNvSpPr txBox="1"/>
          <p:nvPr/>
        </p:nvSpPr>
        <p:spPr>
          <a:xfrm>
            <a:off x="35496" y="3417397"/>
            <a:ext cx="8640960" cy="3139321"/>
          </a:xfrm>
          <a:prstGeom prst="rect">
            <a:avLst/>
          </a:prstGeom>
          <a:noFill/>
        </p:spPr>
        <p:txBody>
          <a:bodyPr wrap="square" rtlCol="0">
            <a:spAutoFit/>
          </a:bodyPr>
          <a:lstStyle/>
          <a:p>
            <a:pPr algn="just">
              <a:spcBef>
                <a:spcPts val="0"/>
              </a:spcBef>
              <a:spcAft>
                <a:spcPts val="0"/>
              </a:spcAft>
            </a:pPr>
            <a:r>
              <a:rPr lang="en-US" sz="1800" b="1" dirty="0">
                <a:solidFill>
                  <a:srgbClr val="000000"/>
                </a:solidFill>
                <a:effectLst/>
                <a:latin typeface="+mn-lt"/>
                <a:ea typeface="Times New Roman" panose="02020603050405020304" pitchFamily="18" charset="0"/>
              </a:rPr>
              <a:t>FIGURE 4.13 </a:t>
            </a:r>
            <a:r>
              <a:rPr lang="en-US" sz="1800" dirty="0">
                <a:solidFill>
                  <a:srgbClr val="000000"/>
                </a:solidFill>
                <a:effectLst/>
                <a:latin typeface="+mn-lt"/>
                <a:ea typeface="Times New Roman" panose="02020603050405020304" pitchFamily="18" charset="0"/>
              </a:rPr>
              <a:t>Differences in gene structures in bacteria compared to eucaryotic cells. (A) Bacterial protein-coding genes contain only coding regions, meaning that all of the RNA transcribed from the DNA is then translated to protein. (B) In eucaryotic cells, noncoding regions (introns) are interspersed between coding segments (exons) of genes. Both exons and introns are transcribed into RNA, but the introns are removed by a process called RNA splicing to generate the mature mRNA that is then translated to protein. (C) In humans (a eucaryotic species), the amount of noncoding DNA (introns) is much greater than the amount of coding DNA (exons), and some genes have a large number of exons and introns.  </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3293115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676C1F7C-A8C6-4630-96E5-7C95D9DEF072}"/>
              </a:ext>
            </a:extLst>
          </p:cNvPr>
          <p:cNvPicPr>
            <a:picLocks noChangeAspect="1"/>
          </p:cNvPicPr>
          <p:nvPr/>
        </p:nvPicPr>
        <p:blipFill rotWithShape="1">
          <a:blip r:embed="rId2"/>
          <a:srcRect b="50000"/>
          <a:stretch/>
        </p:blipFill>
        <p:spPr>
          <a:xfrm>
            <a:off x="459619" y="686379"/>
            <a:ext cx="8352928" cy="3325001"/>
          </a:xfrm>
          <a:prstGeom prst="rect">
            <a:avLst/>
          </a:prstGeom>
        </p:spPr>
      </p:pic>
      <p:sp>
        <p:nvSpPr>
          <p:cNvPr id="6" name="TextBox 5">
            <a:extLst>
              <a:ext uri="{FF2B5EF4-FFF2-40B4-BE49-F238E27FC236}">
                <a16:creationId xmlns:a16="http://schemas.microsoft.com/office/drawing/2014/main" id="{93678725-C290-4FC9-B949-A336E54A6626}"/>
              </a:ext>
            </a:extLst>
          </p:cNvPr>
          <p:cNvSpPr txBox="1"/>
          <p:nvPr/>
        </p:nvSpPr>
        <p:spPr>
          <a:xfrm>
            <a:off x="459619" y="4509120"/>
            <a:ext cx="8352928" cy="1200329"/>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4.14 </a:t>
            </a:r>
            <a:r>
              <a:rPr lang="en-US" sz="1800" dirty="0">
                <a:effectLst/>
                <a:latin typeface="+mn-lt"/>
                <a:ea typeface="Times New Roman" panose="02020603050405020304" pitchFamily="18" charset="0"/>
              </a:rPr>
              <a:t>A single human gene can give rise to multiple proteins depending on which exons are included in the final mRNA that is translated. Different protein isoforms are expressed in different tissues and have specialized functions. </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378591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9927043-4EAA-40B0-97BA-32C5E8D8DE5B}"/>
              </a:ext>
            </a:extLst>
          </p:cNvPr>
          <p:cNvPicPr>
            <a:picLocks noChangeAspect="1"/>
          </p:cNvPicPr>
          <p:nvPr/>
        </p:nvPicPr>
        <p:blipFill rotWithShape="1">
          <a:blip r:embed="rId2"/>
          <a:srcRect b="8000"/>
          <a:stretch/>
        </p:blipFill>
        <p:spPr>
          <a:xfrm>
            <a:off x="323528" y="188640"/>
            <a:ext cx="4837459" cy="6309320"/>
          </a:xfrm>
          <a:prstGeom prst="rect">
            <a:avLst/>
          </a:prstGeom>
        </p:spPr>
      </p:pic>
      <p:sp>
        <p:nvSpPr>
          <p:cNvPr id="6" name="TextBox 5">
            <a:extLst>
              <a:ext uri="{FF2B5EF4-FFF2-40B4-BE49-F238E27FC236}">
                <a16:creationId xmlns:a16="http://schemas.microsoft.com/office/drawing/2014/main" id="{85F6F3C8-20C3-4564-892A-E359F5623B01}"/>
              </a:ext>
            </a:extLst>
          </p:cNvPr>
          <p:cNvSpPr txBox="1"/>
          <p:nvPr/>
        </p:nvSpPr>
        <p:spPr>
          <a:xfrm>
            <a:off x="5436096" y="260648"/>
            <a:ext cx="3384376" cy="923330"/>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4.15 </a:t>
            </a:r>
            <a:r>
              <a:rPr lang="en-US" sz="1800" dirty="0">
                <a:effectLst/>
                <a:latin typeface="+mn-lt"/>
                <a:ea typeface="Times New Roman" panose="02020603050405020304" pitchFamily="18" charset="0"/>
              </a:rPr>
              <a:t>The Illumina method of next-generation DNA sequencing.</a:t>
            </a:r>
            <a:endParaRPr lang="en-GB" dirty="0">
              <a:latin typeface="+mn-lt"/>
            </a:endParaRPr>
          </a:p>
        </p:txBody>
      </p:sp>
    </p:spTree>
    <p:extLst>
      <p:ext uri="{BB962C8B-B14F-4D97-AF65-F5344CB8AC3E}">
        <p14:creationId xmlns:p14="http://schemas.microsoft.com/office/powerpoint/2010/main" val="348908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991C3C0-89DC-4E0C-8720-3EB1713612C2}"/>
              </a:ext>
            </a:extLst>
          </p:cNvPr>
          <p:cNvPicPr>
            <a:picLocks noChangeAspect="1"/>
          </p:cNvPicPr>
          <p:nvPr/>
        </p:nvPicPr>
        <p:blipFill rotWithShape="1">
          <a:blip r:embed="rId2"/>
          <a:srcRect b="32150"/>
          <a:stretch/>
        </p:blipFill>
        <p:spPr>
          <a:xfrm>
            <a:off x="323528" y="332656"/>
            <a:ext cx="5544616" cy="6230330"/>
          </a:xfrm>
          <a:prstGeom prst="rect">
            <a:avLst/>
          </a:prstGeom>
        </p:spPr>
      </p:pic>
      <p:sp>
        <p:nvSpPr>
          <p:cNvPr id="6" name="TextBox 5">
            <a:extLst>
              <a:ext uri="{FF2B5EF4-FFF2-40B4-BE49-F238E27FC236}">
                <a16:creationId xmlns:a16="http://schemas.microsoft.com/office/drawing/2014/main" id="{249A49D7-1675-4D27-880C-EE0C3FD43646}"/>
              </a:ext>
            </a:extLst>
          </p:cNvPr>
          <p:cNvSpPr txBox="1"/>
          <p:nvPr/>
        </p:nvSpPr>
        <p:spPr>
          <a:xfrm>
            <a:off x="6084168" y="4653136"/>
            <a:ext cx="2952328" cy="1754326"/>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4.16 </a:t>
            </a:r>
            <a:r>
              <a:rPr lang="en-US" sz="1800" dirty="0">
                <a:effectLst/>
                <a:latin typeface="+mn-lt"/>
                <a:ea typeface="Times New Roman" panose="02020603050405020304" pitchFamily="18" charset="0"/>
              </a:rPr>
              <a:t>Creation of a gene disruption (‘knockout’) by homologous recombination of a selectable marker.  </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420902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07CD26E-5196-4BEA-B698-352DE20B25CA}"/>
              </a:ext>
            </a:extLst>
          </p:cNvPr>
          <p:cNvPicPr>
            <a:picLocks noChangeAspect="1"/>
          </p:cNvPicPr>
          <p:nvPr/>
        </p:nvPicPr>
        <p:blipFill rotWithShape="1">
          <a:blip r:embed="rId2"/>
          <a:srcRect b="32675"/>
          <a:stretch/>
        </p:blipFill>
        <p:spPr>
          <a:xfrm>
            <a:off x="1619671" y="133789"/>
            <a:ext cx="5870865" cy="3655251"/>
          </a:xfrm>
          <a:prstGeom prst="rect">
            <a:avLst/>
          </a:prstGeom>
        </p:spPr>
      </p:pic>
      <p:sp>
        <p:nvSpPr>
          <p:cNvPr id="6" name="TextBox 5">
            <a:extLst>
              <a:ext uri="{FF2B5EF4-FFF2-40B4-BE49-F238E27FC236}">
                <a16:creationId xmlns:a16="http://schemas.microsoft.com/office/drawing/2014/main" id="{6662C7BA-A3E8-4639-9A0E-40E5ED1F86FA}"/>
              </a:ext>
            </a:extLst>
          </p:cNvPr>
          <p:cNvSpPr txBox="1"/>
          <p:nvPr/>
        </p:nvSpPr>
        <p:spPr>
          <a:xfrm>
            <a:off x="251520" y="3861048"/>
            <a:ext cx="8568952" cy="2585323"/>
          </a:xfrm>
          <a:prstGeom prst="rect">
            <a:avLst/>
          </a:prstGeom>
          <a:noFill/>
        </p:spPr>
        <p:txBody>
          <a:bodyPr wrap="square" rtlCol="0">
            <a:spAutoFit/>
          </a:bodyPr>
          <a:lstStyle/>
          <a:p>
            <a:r>
              <a:rPr lang="en-US" sz="1800" b="1" dirty="0">
                <a:effectLst/>
                <a:latin typeface="+mn-lt"/>
                <a:ea typeface="Times New Roman" panose="02020603050405020304" pitchFamily="18" charset="0"/>
              </a:rPr>
              <a:t>FIGURE 4.17 </a:t>
            </a:r>
            <a:r>
              <a:rPr lang="en-US" sz="1800" dirty="0">
                <a:effectLst/>
                <a:latin typeface="+mn-lt"/>
                <a:ea typeface="Times New Roman" panose="02020603050405020304" pitchFamily="18" charset="0"/>
              </a:rPr>
              <a:t>Protein structures determined by X-ray crystallography can be used to design drug molecules that inhibit proteins responsible for disease.</a:t>
            </a:r>
            <a:r>
              <a:rPr lang="en-US" sz="1800" dirty="0">
                <a:effectLst/>
                <a:latin typeface="+mn-lt"/>
                <a:ea typeface="Times" panose="02020603050405020304" pitchFamily="18" charset="0"/>
                <a:cs typeface="Times" panose="02020603050405020304" pitchFamily="18" charset="0"/>
              </a:rPr>
              <a:t>  A. Protein crystals can be bombarded with X-rays, and the scattering patterns can be interpreted by computer programs to determine the 3-dimensional protein structure.  B. An example, showing the hybrid </a:t>
            </a:r>
            <a:r>
              <a:rPr lang="en-US" sz="1800" dirty="0" err="1">
                <a:effectLst/>
                <a:latin typeface="+mn-lt"/>
                <a:ea typeface="Times" panose="02020603050405020304" pitchFamily="18" charset="0"/>
                <a:cs typeface="Times" panose="02020603050405020304" pitchFamily="18" charset="0"/>
              </a:rPr>
              <a:t>Bcr-Abl</a:t>
            </a:r>
            <a:r>
              <a:rPr lang="en-US" sz="1800" dirty="0">
                <a:effectLst/>
                <a:latin typeface="+mn-lt"/>
                <a:ea typeface="Times" panose="02020603050405020304" pitchFamily="18" charset="0"/>
                <a:cs typeface="Times" panose="02020603050405020304" pitchFamily="18" charset="0"/>
              </a:rPr>
              <a:t> protein (in green) responsible for a type of leukemia (see Sec. 10.5.2), and a drug molecule (Gleevec</a:t>
            </a:r>
            <a:r>
              <a:rPr lang="en-US" sz="1800" dirty="0">
                <a:effectLst/>
                <a:latin typeface="+mn-lt"/>
                <a:ea typeface="Times" panose="02020603050405020304" pitchFamily="18" charset="0"/>
              </a:rPr>
              <a:t>®</a:t>
            </a:r>
            <a:r>
              <a:rPr lang="en-US" sz="1800" dirty="0">
                <a:effectLst/>
                <a:latin typeface="+mn-lt"/>
                <a:ea typeface="Times" panose="02020603050405020304" pitchFamily="18" charset="0"/>
                <a:cs typeface="Times" panose="02020603050405020304" pitchFamily="18" charset="0"/>
              </a:rPr>
              <a:t>, in red) designed to fit into this protein and render it harmless.  C. The molecular structure of Gleevec</a:t>
            </a:r>
            <a:r>
              <a:rPr lang="en-US" sz="1800" dirty="0">
                <a:effectLst/>
                <a:latin typeface="+mn-lt"/>
                <a:ea typeface="Times" panose="02020603050405020304" pitchFamily="18" charset="0"/>
              </a:rPr>
              <a:t>®</a:t>
            </a:r>
            <a:r>
              <a:rPr lang="en-US" sz="1800" dirty="0">
                <a:effectLst/>
                <a:latin typeface="+mn-lt"/>
                <a:ea typeface="Times" panose="02020603050405020304" pitchFamily="18" charset="0"/>
                <a:cs typeface="Times" panose="02020603050405020304" pitchFamily="18" charset="0"/>
              </a:rPr>
              <a:t>.</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237626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fall chart&#10;&#10;Description automatically generated">
            <a:extLst>
              <a:ext uri="{FF2B5EF4-FFF2-40B4-BE49-F238E27FC236}">
                <a16:creationId xmlns:a16="http://schemas.microsoft.com/office/drawing/2014/main" id="{F986A903-AF25-4E28-9907-326DDF3C1F79}"/>
              </a:ext>
            </a:extLst>
          </p:cNvPr>
          <p:cNvPicPr>
            <a:picLocks noChangeAspect="1"/>
          </p:cNvPicPr>
          <p:nvPr/>
        </p:nvPicPr>
        <p:blipFill rotWithShape="1">
          <a:blip r:embed="rId2"/>
          <a:srcRect t="-1" b="35088"/>
          <a:stretch/>
        </p:blipFill>
        <p:spPr>
          <a:xfrm>
            <a:off x="231925" y="620688"/>
            <a:ext cx="8680150" cy="3312368"/>
          </a:xfrm>
          <a:prstGeom prst="rect">
            <a:avLst/>
          </a:prstGeom>
        </p:spPr>
      </p:pic>
      <p:sp>
        <p:nvSpPr>
          <p:cNvPr id="6" name="TextBox 5">
            <a:extLst>
              <a:ext uri="{FF2B5EF4-FFF2-40B4-BE49-F238E27FC236}">
                <a16:creationId xmlns:a16="http://schemas.microsoft.com/office/drawing/2014/main" id="{1E73C6A6-0F86-4B5B-B878-02A4880D1942}"/>
              </a:ext>
            </a:extLst>
          </p:cNvPr>
          <p:cNvSpPr txBox="1"/>
          <p:nvPr/>
        </p:nvSpPr>
        <p:spPr>
          <a:xfrm>
            <a:off x="611560" y="4509120"/>
            <a:ext cx="8208912" cy="1292662"/>
          </a:xfrm>
          <a:prstGeom prst="rect">
            <a:avLst/>
          </a:prstGeom>
          <a:noFill/>
        </p:spPr>
        <p:txBody>
          <a:bodyPr wrap="square" rtlCol="0">
            <a:spAutoFit/>
          </a:bodyPr>
          <a:lstStyle/>
          <a:p>
            <a:r>
              <a:rPr lang="en-US" sz="1800" b="1" dirty="0">
                <a:solidFill>
                  <a:srgbClr val="000000"/>
                </a:solidFill>
                <a:effectLst/>
                <a:latin typeface="+mn-lt"/>
                <a:ea typeface="Times" panose="02020603050405020304" pitchFamily="18" charset="0"/>
              </a:rPr>
              <a:t>Figure 4.1</a:t>
            </a:r>
            <a:r>
              <a:rPr lang="en-US" sz="1800" dirty="0">
                <a:solidFill>
                  <a:srgbClr val="000000"/>
                </a:solidFill>
                <a:effectLst/>
                <a:latin typeface="+mn-lt"/>
                <a:ea typeface="Times" panose="02020603050405020304" pitchFamily="18" charset="0"/>
              </a:rPr>
              <a:t> Restriction enzymes. The nucleotide sequences recognized and cut by the restriction enzymes </a:t>
            </a:r>
            <a:r>
              <a:rPr lang="en-US" sz="1800" i="1" dirty="0" err="1">
                <a:solidFill>
                  <a:srgbClr val="000000"/>
                </a:solidFill>
                <a:effectLst/>
                <a:latin typeface="+mn-lt"/>
                <a:ea typeface="Times" panose="02020603050405020304" pitchFamily="18" charset="0"/>
              </a:rPr>
              <a:t>Hae</a:t>
            </a:r>
            <a:r>
              <a:rPr lang="en-US" sz="1800" dirty="0" err="1">
                <a:solidFill>
                  <a:srgbClr val="000000"/>
                </a:solidFill>
                <a:effectLst/>
                <a:latin typeface="+mn-lt"/>
                <a:ea typeface="Times" panose="02020603050405020304" pitchFamily="18" charset="0"/>
              </a:rPr>
              <a:t>III</a:t>
            </a:r>
            <a:r>
              <a:rPr lang="en-US" sz="1800" dirty="0">
                <a:solidFill>
                  <a:srgbClr val="000000"/>
                </a:solidFill>
                <a:effectLst/>
                <a:latin typeface="+mn-lt"/>
                <a:ea typeface="Times" panose="02020603050405020304" pitchFamily="18" charset="0"/>
              </a:rPr>
              <a:t> and </a:t>
            </a:r>
            <a:r>
              <a:rPr lang="en-US" sz="1800" i="1" dirty="0" err="1">
                <a:solidFill>
                  <a:srgbClr val="000000"/>
                </a:solidFill>
                <a:effectLst/>
                <a:latin typeface="+mn-lt"/>
                <a:ea typeface="Times" panose="02020603050405020304" pitchFamily="18" charset="0"/>
              </a:rPr>
              <a:t>Eco</a:t>
            </a:r>
            <a:r>
              <a:rPr lang="en-US" sz="1800" dirty="0" err="1">
                <a:solidFill>
                  <a:srgbClr val="000000"/>
                </a:solidFill>
                <a:effectLst/>
                <a:latin typeface="+mn-lt"/>
                <a:ea typeface="Times" panose="02020603050405020304" pitchFamily="18" charset="0"/>
              </a:rPr>
              <a:t>RI</a:t>
            </a:r>
            <a:r>
              <a:rPr lang="en-US" sz="1800" dirty="0">
                <a:solidFill>
                  <a:srgbClr val="000000"/>
                </a:solidFill>
                <a:effectLst/>
                <a:latin typeface="+mn-lt"/>
                <a:ea typeface="Times" panose="02020603050405020304" pitchFamily="18" charset="0"/>
              </a:rPr>
              <a:t> are shown.  </a:t>
            </a:r>
            <a:endParaRPr lang="en-GB" sz="1800" dirty="0">
              <a:effectLst/>
              <a:latin typeface="+mn-lt"/>
              <a:ea typeface="Times" panose="02020603050405020304" pitchFamily="18" charset="0"/>
            </a:endParaRPr>
          </a:p>
          <a:p>
            <a:endParaRPr lang="en-GB" dirty="0"/>
          </a:p>
        </p:txBody>
      </p:sp>
    </p:spTree>
    <p:extLst>
      <p:ext uri="{BB962C8B-B14F-4D97-AF65-F5344CB8AC3E}">
        <p14:creationId xmlns:p14="http://schemas.microsoft.com/office/powerpoint/2010/main" val="1546297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A0A9312B-9660-4E9A-9106-C817B43E2C4B}"/>
              </a:ext>
            </a:extLst>
          </p:cNvPr>
          <p:cNvPicPr>
            <a:picLocks noChangeAspect="1"/>
          </p:cNvPicPr>
          <p:nvPr/>
        </p:nvPicPr>
        <p:blipFill rotWithShape="1">
          <a:blip r:embed="rId2"/>
          <a:srcRect b="16200"/>
          <a:stretch/>
        </p:blipFill>
        <p:spPr>
          <a:xfrm>
            <a:off x="467544" y="404664"/>
            <a:ext cx="6020706" cy="5904656"/>
          </a:xfrm>
          <a:prstGeom prst="rect">
            <a:avLst/>
          </a:prstGeom>
        </p:spPr>
      </p:pic>
      <p:sp>
        <p:nvSpPr>
          <p:cNvPr id="6" name="TextBox 5">
            <a:extLst>
              <a:ext uri="{FF2B5EF4-FFF2-40B4-BE49-F238E27FC236}">
                <a16:creationId xmlns:a16="http://schemas.microsoft.com/office/drawing/2014/main" id="{6634578F-F2D5-4E90-8F57-DFD2C646D14A}"/>
              </a:ext>
            </a:extLst>
          </p:cNvPr>
          <p:cNvSpPr txBox="1"/>
          <p:nvPr/>
        </p:nvSpPr>
        <p:spPr>
          <a:xfrm>
            <a:off x="6611226" y="380391"/>
            <a:ext cx="2353262" cy="2031325"/>
          </a:xfrm>
          <a:prstGeom prst="rect">
            <a:avLst/>
          </a:prstGeom>
          <a:noFill/>
        </p:spPr>
        <p:txBody>
          <a:bodyPr wrap="square" rtlCol="0">
            <a:spAutoFit/>
          </a:bodyPr>
          <a:lstStyle/>
          <a:p>
            <a:pPr>
              <a:spcBef>
                <a:spcPts val="0"/>
              </a:spcBef>
              <a:spcAft>
                <a:spcPts val="0"/>
              </a:spcAft>
            </a:pPr>
            <a:r>
              <a:rPr lang="en-US" sz="1800" b="1" dirty="0">
                <a:solidFill>
                  <a:srgbClr val="000000"/>
                </a:solidFill>
                <a:effectLst/>
                <a:latin typeface="+mn-lt"/>
                <a:ea typeface="Times" panose="02020603050405020304" pitchFamily="18" charset="0"/>
              </a:rPr>
              <a:t>Figure 4.2 </a:t>
            </a:r>
            <a:r>
              <a:rPr lang="en-US" sz="1800" dirty="0">
                <a:solidFill>
                  <a:srgbClr val="000000"/>
                </a:solidFill>
                <a:effectLst/>
                <a:latin typeface="+mn-lt"/>
                <a:ea typeface="Times" panose="02020603050405020304" pitchFamily="18" charset="0"/>
              </a:rPr>
              <a:t>Cutting DNA with restriction enzymes and separating the fragments by gel electrophoresis. </a:t>
            </a:r>
            <a:endParaRPr lang="en-GB" sz="1800" dirty="0">
              <a:effectLst/>
              <a:latin typeface="+mn-lt"/>
              <a:ea typeface="Times" panose="02020603050405020304" pitchFamily="18" charset="0"/>
            </a:endParaRPr>
          </a:p>
        </p:txBody>
      </p:sp>
    </p:spTree>
    <p:extLst>
      <p:ext uri="{BB962C8B-B14F-4D97-AF65-F5344CB8AC3E}">
        <p14:creationId xmlns:p14="http://schemas.microsoft.com/office/powerpoint/2010/main" val="208215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F0DF0E5-D675-4801-9BA5-0C49FAA68C18}"/>
              </a:ext>
            </a:extLst>
          </p:cNvPr>
          <p:cNvPicPr>
            <a:picLocks noChangeAspect="1"/>
          </p:cNvPicPr>
          <p:nvPr/>
        </p:nvPicPr>
        <p:blipFill rotWithShape="1">
          <a:blip r:embed="rId2"/>
          <a:srcRect b="42125"/>
          <a:stretch/>
        </p:blipFill>
        <p:spPr>
          <a:xfrm>
            <a:off x="1619672" y="404664"/>
            <a:ext cx="5582404" cy="3530941"/>
          </a:xfrm>
          <a:prstGeom prst="rect">
            <a:avLst/>
          </a:prstGeom>
        </p:spPr>
      </p:pic>
      <p:sp>
        <p:nvSpPr>
          <p:cNvPr id="6" name="TextBox 5">
            <a:extLst>
              <a:ext uri="{FF2B5EF4-FFF2-40B4-BE49-F238E27FC236}">
                <a16:creationId xmlns:a16="http://schemas.microsoft.com/office/drawing/2014/main" id="{9060BC83-10D0-44C8-A843-16CE91EA1BB1}"/>
              </a:ext>
            </a:extLst>
          </p:cNvPr>
          <p:cNvSpPr txBox="1"/>
          <p:nvPr/>
        </p:nvSpPr>
        <p:spPr>
          <a:xfrm>
            <a:off x="683568" y="4365104"/>
            <a:ext cx="7776864" cy="646331"/>
          </a:xfrm>
          <a:prstGeom prst="rect">
            <a:avLst/>
          </a:prstGeom>
          <a:noFill/>
        </p:spPr>
        <p:txBody>
          <a:bodyPr wrap="square" rtlCol="0">
            <a:spAutoFit/>
          </a:bodyPr>
          <a:lstStyle/>
          <a:p>
            <a:r>
              <a:rPr lang="en-GB" sz="1800" b="1" dirty="0">
                <a:latin typeface="+mn-lt"/>
              </a:rPr>
              <a:t>Figure 4.3 </a:t>
            </a:r>
            <a:r>
              <a:rPr lang="en-GB" sz="1800" dirty="0">
                <a:latin typeface="+mn-lt"/>
              </a:rPr>
              <a:t>A bacterial cell showing its single, large, circular chromosome and one small, circular plasmid.</a:t>
            </a:r>
            <a:endParaRPr lang="en-GB" sz="1800" b="1" dirty="0">
              <a:latin typeface="+mn-lt"/>
            </a:endParaRPr>
          </a:p>
        </p:txBody>
      </p:sp>
    </p:spTree>
    <p:extLst>
      <p:ext uri="{BB962C8B-B14F-4D97-AF65-F5344CB8AC3E}">
        <p14:creationId xmlns:p14="http://schemas.microsoft.com/office/powerpoint/2010/main" val="320983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6C47AA56-6425-4847-AB9C-C85F8008FF67}"/>
              </a:ext>
            </a:extLst>
          </p:cNvPr>
          <p:cNvPicPr>
            <a:picLocks noChangeAspect="1"/>
          </p:cNvPicPr>
          <p:nvPr/>
        </p:nvPicPr>
        <p:blipFill rotWithShape="1">
          <a:blip r:embed="rId2"/>
          <a:srcRect b="23027"/>
          <a:stretch/>
        </p:blipFill>
        <p:spPr>
          <a:xfrm>
            <a:off x="827584" y="316071"/>
            <a:ext cx="7632848" cy="4633557"/>
          </a:xfrm>
          <a:prstGeom prst="rect">
            <a:avLst/>
          </a:prstGeom>
        </p:spPr>
      </p:pic>
      <p:sp>
        <p:nvSpPr>
          <p:cNvPr id="6" name="TextBox 5">
            <a:extLst>
              <a:ext uri="{FF2B5EF4-FFF2-40B4-BE49-F238E27FC236}">
                <a16:creationId xmlns:a16="http://schemas.microsoft.com/office/drawing/2014/main" id="{6957CB09-3122-45D7-8CB1-97DD8EED7AEB}"/>
              </a:ext>
            </a:extLst>
          </p:cNvPr>
          <p:cNvSpPr txBox="1"/>
          <p:nvPr/>
        </p:nvSpPr>
        <p:spPr>
          <a:xfrm>
            <a:off x="755576" y="5157192"/>
            <a:ext cx="7920880" cy="1200329"/>
          </a:xfrm>
          <a:prstGeom prst="rect">
            <a:avLst/>
          </a:prstGeom>
          <a:noFill/>
        </p:spPr>
        <p:txBody>
          <a:bodyPr wrap="square" rtlCol="0">
            <a:spAutoFit/>
          </a:bodyPr>
          <a:lstStyle/>
          <a:p>
            <a:r>
              <a:rPr lang="en-GB" sz="1800" b="1" dirty="0">
                <a:latin typeface="+mn-lt"/>
              </a:rPr>
              <a:t>Figure 4.4 </a:t>
            </a:r>
            <a:r>
              <a:rPr lang="en-GB" sz="1800" dirty="0">
                <a:latin typeface="+mn-lt"/>
              </a:rPr>
              <a:t>Inserting a gene into a plasmid by joining complementary sticky ends. The “insert” fragment may be generated by restriction enzyme digestion or by the polymerase chain reaction (PCR).</a:t>
            </a:r>
            <a:endParaRPr lang="en-GB" sz="1800" b="1" dirty="0">
              <a:latin typeface="+mn-lt"/>
            </a:endParaRPr>
          </a:p>
        </p:txBody>
      </p:sp>
    </p:spTree>
    <p:extLst>
      <p:ext uri="{BB962C8B-B14F-4D97-AF65-F5344CB8AC3E}">
        <p14:creationId xmlns:p14="http://schemas.microsoft.com/office/powerpoint/2010/main" val="77258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B5B4746-D203-4369-B3ED-EFAE819CF804}"/>
              </a:ext>
            </a:extLst>
          </p:cNvPr>
          <p:cNvPicPr>
            <a:picLocks noChangeAspect="1"/>
          </p:cNvPicPr>
          <p:nvPr/>
        </p:nvPicPr>
        <p:blipFill rotWithShape="1">
          <a:blip r:embed="rId2"/>
          <a:srcRect b="10101"/>
          <a:stretch/>
        </p:blipFill>
        <p:spPr>
          <a:xfrm>
            <a:off x="251520" y="188640"/>
            <a:ext cx="5357564" cy="6408712"/>
          </a:xfrm>
          <a:prstGeom prst="rect">
            <a:avLst/>
          </a:prstGeom>
        </p:spPr>
      </p:pic>
      <p:sp>
        <p:nvSpPr>
          <p:cNvPr id="6" name="TextBox 5">
            <a:extLst>
              <a:ext uri="{FF2B5EF4-FFF2-40B4-BE49-F238E27FC236}">
                <a16:creationId xmlns:a16="http://schemas.microsoft.com/office/drawing/2014/main" id="{4840B3CA-44A3-4B84-8950-275D6CE249AA}"/>
              </a:ext>
            </a:extLst>
          </p:cNvPr>
          <p:cNvSpPr txBox="1"/>
          <p:nvPr/>
        </p:nvSpPr>
        <p:spPr>
          <a:xfrm>
            <a:off x="5868144" y="3933056"/>
            <a:ext cx="2880320" cy="1477328"/>
          </a:xfrm>
          <a:prstGeom prst="rect">
            <a:avLst/>
          </a:prstGeom>
          <a:noFill/>
        </p:spPr>
        <p:txBody>
          <a:bodyPr wrap="square" rtlCol="0">
            <a:spAutoFit/>
          </a:bodyPr>
          <a:lstStyle/>
          <a:p>
            <a:r>
              <a:rPr lang="en-GB" sz="1800" b="1" dirty="0">
                <a:latin typeface="+mn-lt"/>
              </a:rPr>
              <a:t>Figure 4.5 </a:t>
            </a:r>
            <a:r>
              <a:rPr lang="en-GB" sz="1800" dirty="0">
                <a:latin typeface="+mn-lt"/>
              </a:rPr>
              <a:t>Two strategies for introducing and maintaining foreign DNA in host cells.</a:t>
            </a:r>
            <a:endParaRPr lang="en-GB" sz="1800" b="1" dirty="0">
              <a:latin typeface="+mn-lt"/>
            </a:endParaRPr>
          </a:p>
        </p:txBody>
      </p:sp>
    </p:spTree>
    <p:extLst>
      <p:ext uri="{BB962C8B-B14F-4D97-AF65-F5344CB8AC3E}">
        <p14:creationId xmlns:p14="http://schemas.microsoft.com/office/powerpoint/2010/main" val="3470228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F2267F1-A999-4999-A463-B3CD5C8EAB83}"/>
              </a:ext>
            </a:extLst>
          </p:cNvPr>
          <p:cNvPicPr>
            <a:picLocks noChangeAspect="1"/>
          </p:cNvPicPr>
          <p:nvPr/>
        </p:nvPicPr>
        <p:blipFill rotWithShape="1">
          <a:blip r:embed="rId2"/>
          <a:srcRect b="10101"/>
          <a:stretch/>
        </p:blipFill>
        <p:spPr>
          <a:xfrm>
            <a:off x="555076" y="143490"/>
            <a:ext cx="4664998" cy="6571020"/>
          </a:xfrm>
          <a:prstGeom prst="rect">
            <a:avLst/>
          </a:prstGeom>
        </p:spPr>
      </p:pic>
      <p:sp>
        <p:nvSpPr>
          <p:cNvPr id="9" name="TextBox 8">
            <a:extLst>
              <a:ext uri="{FF2B5EF4-FFF2-40B4-BE49-F238E27FC236}">
                <a16:creationId xmlns:a16="http://schemas.microsoft.com/office/drawing/2014/main" id="{1F3FE4DE-ED85-4EEE-A98D-578DF0173C9D}"/>
              </a:ext>
            </a:extLst>
          </p:cNvPr>
          <p:cNvSpPr txBox="1"/>
          <p:nvPr/>
        </p:nvSpPr>
        <p:spPr>
          <a:xfrm>
            <a:off x="5364088" y="620688"/>
            <a:ext cx="3600400" cy="923330"/>
          </a:xfrm>
          <a:prstGeom prst="rect">
            <a:avLst/>
          </a:prstGeom>
          <a:noFill/>
        </p:spPr>
        <p:txBody>
          <a:bodyPr wrap="square" rtlCol="0">
            <a:spAutoFit/>
          </a:bodyPr>
          <a:lstStyle/>
          <a:p>
            <a:r>
              <a:rPr lang="en-GB" sz="1800" b="1" dirty="0">
                <a:latin typeface="+mn-lt"/>
              </a:rPr>
              <a:t>Figure 4.6 </a:t>
            </a:r>
            <a:r>
              <a:rPr lang="en-GB" sz="1800" dirty="0">
                <a:latin typeface="+mn-lt"/>
              </a:rPr>
              <a:t>Production of human insulin by recombinant bacteria.</a:t>
            </a:r>
            <a:endParaRPr lang="en-GB" sz="1800" b="1" dirty="0">
              <a:latin typeface="+mn-lt"/>
            </a:endParaRPr>
          </a:p>
        </p:txBody>
      </p:sp>
    </p:spTree>
    <p:extLst>
      <p:ext uri="{BB962C8B-B14F-4D97-AF65-F5344CB8AC3E}">
        <p14:creationId xmlns:p14="http://schemas.microsoft.com/office/powerpoint/2010/main" val="3793100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7F466F99-2AD5-44BE-83F0-CA2EEB8643BF}"/>
              </a:ext>
            </a:extLst>
          </p:cNvPr>
          <p:cNvPicPr>
            <a:picLocks noChangeAspect="1"/>
          </p:cNvPicPr>
          <p:nvPr/>
        </p:nvPicPr>
        <p:blipFill rotWithShape="1">
          <a:blip r:embed="rId2"/>
          <a:srcRect b="15350"/>
          <a:stretch/>
        </p:blipFill>
        <p:spPr>
          <a:xfrm>
            <a:off x="251520" y="188640"/>
            <a:ext cx="4908489" cy="6480720"/>
          </a:xfrm>
          <a:prstGeom prst="rect">
            <a:avLst/>
          </a:prstGeom>
        </p:spPr>
      </p:pic>
      <p:sp>
        <p:nvSpPr>
          <p:cNvPr id="6" name="TextBox 5">
            <a:extLst>
              <a:ext uri="{FF2B5EF4-FFF2-40B4-BE49-F238E27FC236}">
                <a16:creationId xmlns:a16="http://schemas.microsoft.com/office/drawing/2014/main" id="{00C07FB8-F1EB-4F3E-9BEB-438435CC4B51}"/>
              </a:ext>
            </a:extLst>
          </p:cNvPr>
          <p:cNvSpPr txBox="1"/>
          <p:nvPr/>
        </p:nvSpPr>
        <p:spPr>
          <a:xfrm>
            <a:off x="5364088" y="332656"/>
            <a:ext cx="3312368" cy="1754326"/>
          </a:xfrm>
          <a:prstGeom prst="rect">
            <a:avLst/>
          </a:prstGeom>
          <a:noFill/>
        </p:spPr>
        <p:txBody>
          <a:bodyPr wrap="square" rtlCol="0">
            <a:spAutoFit/>
          </a:bodyPr>
          <a:lstStyle/>
          <a:p>
            <a:r>
              <a:rPr lang="en-GB" sz="1800" b="1" dirty="0">
                <a:latin typeface="+mn-lt"/>
              </a:rPr>
              <a:t>Figure 4.7 </a:t>
            </a:r>
            <a:r>
              <a:rPr lang="en-GB" sz="1800" dirty="0">
                <a:latin typeface="+mn-lt"/>
              </a:rPr>
              <a:t>An example of gene therapy showing the transfer of the human gene responsible for adenosine deaminase (ADA).</a:t>
            </a:r>
            <a:endParaRPr lang="en-GB" sz="1800" b="1" dirty="0">
              <a:latin typeface="+mn-lt"/>
            </a:endParaRPr>
          </a:p>
        </p:txBody>
      </p:sp>
    </p:spTree>
    <p:extLst>
      <p:ext uri="{BB962C8B-B14F-4D97-AF65-F5344CB8AC3E}">
        <p14:creationId xmlns:p14="http://schemas.microsoft.com/office/powerpoint/2010/main" val="899907956"/>
      </p:ext>
    </p:extLst>
  </p:cSld>
  <p:clrMapOvr>
    <a:masterClrMapping/>
  </p:clrMapOvr>
</p:sld>
</file>

<file path=ppt/theme/theme1.xml><?xml version="1.0" encoding="utf-8"?>
<a:theme xmlns:a="http://schemas.openxmlformats.org/drawingml/2006/main" name="Office Theme">
  <a:themeElements>
    <a:clrScheme name="">
      <a:dk1>
        <a:srgbClr val="000000"/>
      </a:dk1>
      <a:lt1>
        <a:srgbClr val="FFFFFF"/>
      </a:lt1>
      <a:dk2>
        <a:srgbClr val="11147D"/>
      </a:dk2>
      <a:lt2>
        <a:srgbClr val="9DBCDB"/>
      </a:lt2>
      <a:accent1>
        <a:srgbClr val="DEF0FC"/>
      </a:accent1>
      <a:accent2>
        <a:srgbClr val="11147D"/>
      </a:accent2>
      <a:accent3>
        <a:srgbClr val="FFFFFF"/>
      </a:accent3>
      <a:accent4>
        <a:srgbClr val="000000"/>
      </a:accent4>
      <a:accent5>
        <a:srgbClr val="ECF6FD"/>
      </a:accent5>
      <a:accent6>
        <a:srgbClr val="0E1171"/>
      </a:accent6>
      <a:hlink>
        <a:srgbClr val="ADDAF7"/>
      </a:hlink>
      <a:folHlink>
        <a:srgbClr val="3E7AB8"/>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pitchFamily="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rcpress_master_template.potx  -  Read-Only" id="{BB688410-595E-488D-A28D-038C8EBF4D2D}" vid="{BCD2818A-5D35-4005-ADB7-4432A7CF89C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5440AA9095334DB3D5727F76092292" ma:contentTypeVersion="6" ma:contentTypeDescription="Create a new document." ma:contentTypeScope="" ma:versionID="8883c73fb4010812906d5d15c503c91c">
  <xsd:schema xmlns:xsd="http://www.w3.org/2001/XMLSchema" xmlns:xs="http://www.w3.org/2001/XMLSchema" xmlns:p="http://schemas.microsoft.com/office/2006/metadata/properties" xmlns:ns2="4bb372d3-63f6-4132-b4a9-53f6c6ee75cf" xmlns:ns3="07914852-17c5-4b94-83a2-7a6755eb7fbc" targetNamespace="http://schemas.microsoft.com/office/2006/metadata/properties" ma:root="true" ma:fieldsID="2227ccba1093c330152e0193fbcac0a8" ns2:_="" ns3:_="">
    <xsd:import namespace="4bb372d3-63f6-4132-b4a9-53f6c6ee75cf"/>
    <xsd:import namespace="07914852-17c5-4b94-83a2-7a6755eb7fbc"/>
    <xsd:element name="properties">
      <xsd:complexType>
        <xsd:sequence>
          <xsd:element name="documentManagement">
            <xsd:complexType>
              <xsd:all>
                <xsd:element ref="ns2:Template_x0020_Used_x0020_For"/>
                <xsd:element ref="ns2:Audience"/>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b372d3-63f6-4132-b4a9-53f6c6ee75cf" elementFormDefault="qualified">
    <xsd:import namespace="http://schemas.microsoft.com/office/2006/documentManagement/types"/>
    <xsd:import namespace="http://schemas.microsoft.com/office/infopath/2007/PartnerControls"/>
    <xsd:element name="Template_x0020_Used_x0020_For" ma:index="8" ma:displayName="Template Used For" ma:description="What is this template required to be used for?" ma:format="Dropdown" ma:internalName="Template_x0020_Used_x0020_For">
      <xsd:simpleType>
        <xsd:restriction base="dms:Choice">
          <xsd:enumeration value="Handover Memo"/>
          <xsd:enumeration value="Site Map"/>
          <xsd:enumeration value="Flashcards"/>
          <xsd:enumeration value="Quizzes"/>
          <xsd:enumeration value="Timelines"/>
          <xsd:enumeration value="Listening Guide"/>
          <xsd:enumeration value="Instructor Manual"/>
          <xsd:enumeration value="PowerPoint Slides"/>
          <xsd:enumeration value="QuestBank"/>
        </xsd:restriction>
      </xsd:simpleType>
    </xsd:element>
    <xsd:element name="Audience" ma:index="9" ma:displayName="Template Type" ma:description="Who is this item aimed at?" ma:format="Dropdown" ma:internalName="Audience">
      <xsd:simpleType>
        <xsd:restriction base="dms:Choice">
          <xsd:enumeration value="Students"/>
          <xsd:enumeration value="Instructors"/>
          <xsd:enumeration value="Admin"/>
        </xsd:restriction>
      </xsd:simpleType>
    </xsd:element>
  </xsd:schema>
  <xsd:schema xmlns:xsd="http://www.w3.org/2001/XMLSchema" xmlns:xs="http://www.w3.org/2001/XMLSchema" xmlns:dms="http://schemas.microsoft.com/office/2006/documentManagement/types" xmlns:pc="http://schemas.microsoft.com/office/infopath/2007/PartnerControls" targetNamespace="07914852-17c5-4b94-83a2-7a6755eb7fb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5CE75-3717-45CC-A115-FED6EA14B96C}">
  <ds:schemaRefs>
    <ds:schemaRef ds:uri="http://schemas.microsoft.com/sharepoint/v3/contenttype/forms"/>
  </ds:schemaRefs>
</ds:datastoreItem>
</file>

<file path=customXml/itemProps2.xml><?xml version="1.0" encoding="utf-8"?>
<ds:datastoreItem xmlns:ds="http://schemas.openxmlformats.org/officeDocument/2006/customXml" ds:itemID="{B4D5D51E-17EF-47A0-97EF-299488475813}">
  <ds:schemaRefs>
    <ds:schemaRef ds:uri="http://schemas.microsoft.com/office/2006/metadata/longProperties"/>
  </ds:schemaRefs>
</ds:datastoreItem>
</file>

<file path=customXml/itemProps3.xml><?xml version="1.0" encoding="utf-8"?>
<ds:datastoreItem xmlns:ds="http://schemas.openxmlformats.org/officeDocument/2006/customXml" ds:itemID="{6C35CC37-AE4C-4720-B179-AA433E3D0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b372d3-63f6-4132-b4a9-53f6c6ee75cf"/>
    <ds:schemaRef ds:uri="07914852-17c5-4b94-83a2-7a6755eb7f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crcpress_master_template</Template>
  <TotalTime>51</TotalTime>
  <Words>837</Words>
  <Application>Microsoft Office PowerPoint</Application>
  <PresentationFormat>On-screen Show (4:3)</PresentationFormat>
  <Paragraphs>69</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Rockwell</vt:lpstr>
      <vt:lpstr>Times</vt:lpstr>
      <vt:lpstr>Verdana</vt:lpstr>
      <vt:lpstr>Office Theme</vt:lpstr>
      <vt:lpstr>Chapter 4: Genetic Engineering and Genomics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Genetic Engineering and Genomics</dc:title>
  <dc:creator>Burton, Leah</dc:creator>
  <cp:lastModifiedBy>Burton, Leah</cp:lastModifiedBy>
  <cp:revision>1</cp:revision>
  <dcterms:created xsi:type="dcterms:W3CDTF">2023-01-11T10:49:51Z</dcterms:created>
  <dcterms:modified xsi:type="dcterms:W3CDTF">2023-01-11T11:41:00Z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Used For">
    <vt:lpwstr>PowerPoint Slides</vt:lpwstr>
  </property>
  <property fmtid="{D5CDD505-2E9C-101B-9397-08002B2CF9AE}" pid="3" name="Audience">
    <vt:lpwstr>Instructors</vt:lpwstr>
  </property>
  <property fmtid="{D5CDD505-2E9C-101B-9397-08002B2CF9AE}" pid="4" name="MSIP_Label_2bbab825-a111-45e4-86a1-18cee0005896_Enabled">
    <vt:lpwstr>true</vt:lpwstr>
  </property>
  <property fmtid="{D5CDD505-2E9C-101B-9397-08002B2CF9AE}" pid="5" name="MSIP_Label_2bbab825-a111-45e4-86a1-18cee0005896_SetDate">
    <vt:lpwstr>2023-01-11T11:40:51Z</vt:lpwstr>
  </property>
  <property fmtid="{D5CDD505-2E9C-101B-9397-08002B2CF9AE}" pid="6" name="MSIP_Label_2bbab825-a111-45e4-86a1-18cee0005896_Method">
    <vt:lpwstr>Standard</vt:lpwstr>
  </property>
  <property fmtid="{D5CDD505-2E9C-101B-9397-08002B2CF9AE}" pid="7" name="MSIP_Label_2bbab825-a111-45e4-86a1-18cee0005896_Name">
    <vt:lpwstr>2bbab825-a111-45e4-86a1-18cee0005896</vt:lpwstr>
  </property>
  <property fmtid="{D5CDD505-2E9C-101B-9397-08002B2CF9AE}" pid="8" name="MSIP_Label_2bbab825-a111-45e4-86a1-18cee0005896_SiteId">
    <vt:lpwstr>2567d566-604c-408a-8a60-55d0dc9d9d6b</vt:lpwstr>
  </property>
  <property fmtid="{D5CDD505-2E9C-101B-9397-08002B2CF9AE}" pid="9" name="MSIP_Label_2bbab825-a111-45e4-86a1-18cee0005896_ActionId">
    <vt:lpwstr>cfb8f50c-c4ab-4b6b-b323-f7774bb63843</vt:lpwstr>
  </property>
  <property fmtid="{D5CDD505-2E9C-101B-9397-08002B2CF9AE}" pid="10" name="MSIP_Label_2bbab825-a111-45e4-86a1-18cee0005896_ContentBits">
    <vt:lpwstr>2</vt:lpwstr>
  </property>
</Properties>
</file>